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95" r:id="rId5"/>
    <p:sldId id="265" r:id="rId6"/>
    <p:sldId id="289" r:id="rId7"/>
    <p:sldId id="296" r:id="rId8"/>
    <p:sldId id="299" r:id="rId9"/>
    <p:sldId id="290" r:id="rId10"/>
    <p:sldId id="291" r:id="rId11"/>
    <p:sldId id="297" r:id="rId12"/>
    <p:sldId id="261" r:id="rId13"/>
    <p:sldId id="292" r:id="rId14"/>
    <p:sldId id="300" r:id="rId15"/>
    <p:sldId id="301" r:id="rId16"/>
    <p:sldId id="293" r:id="rId17"/>
    <p:sldId id="262" r:id="rId18"/>
    <p:sldId id="286" r:id="rId19"/>
    <p:sldId id="287" r:id="rId20"/>
    <p:sldId id="281" r:id="rId21"/>
    <p:sldId id="283" r:id="rId22"/>
    <p:sldId id="280" r:id="rId23"/>
    <p:sldId id="277" r:id="rId24"/>
    <p:sldId id="294" r:id="rId25"/>
    <p:sldId id="284" r:id="rId26"/>
    <p:sldId id="285" r:id="rId27"/>
    <p:sldId id="278" r:id="rId28"/>
    <p:sldId id="279" r:id="rId29"/>
    <p:sldId id="282" r:id="rId3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A60D-74CF-47EF-9854-DD26E7201AA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A91C-1C05-417E-A58C-BA5AD8864F7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27584" y="1052736"/>
            <a:ext cx="7470378" cy="4339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cs-CZ" sz="138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Vodstvo</a:t>
            </a:r>
          </a:p>
          <a:p>
            <a:pPr algn="ctr"/>
            <a:r>
              <a:rPr lang="sk-SK" sz="138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Slovenska</a:t>
            </a:r>
            <a:endParaRPr lang="cs-CZ" sz="138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Režim odtoku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7890" name="Picture 2" descr="Výsledok vyhľadávania obrázkov pre dopyt rieka váh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7158" y="1428736"/>
            <a:ext cx="8001056" cy="5312703"/>
          </a:xfrm>
          <a:prstGeom prst="rect">
            <a:avLst/>
          </a:prstGeom>
          <a:noFill/>
        </p:spPr>
      </p:pic>
      <p:sp>
        <p:nvSpPr>
          <p:cNvPr id="5" name="Zaoblený obdĺžnik 4"/>
          <p:cNvSpPr/>
          <p:nvPr/>
        </p:nvSpPr>
        <p:spPr>
          <a:xfrm>
            <a:off x="428596" y="1643050"/>
            <a:ext cx="4000528" cy="9286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</a:rPr>
              <a:t>vysokohorský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28596" y="3000372"/>
            <a:ext cx="4000528" cy="9286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stredohorský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500034" y="4357694"/>
            <a:ext cx="4000528" cy="14287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</a:rPr>
              <a:t>Vrchovinno-nížinný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4572000" y="2285992"/>
            <a:ext cx="3929090" cy="2428892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Dunaj, Ipeľ, Hornád, Hnilec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7489" t="66602" r="23645" b="14843"/>
          <a:stretch>
            <a:fillRect/>
          </a:stretch>
        </p:blipFill>
        <p:spPr bwMode="auto">
          <a:xfrm>
            <a:off x="443604" y="1357298"/>
            <a:ext cx="870039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Picture 2" descr="http://www.pilgrimtours.sk/upload/hotel-patria-strbske-pleso-vysoke-tatry-slovensko-lyzovacka-ski-ubytovanie-v-na/hotel-patria-strbske-pleso-vysoke-tatry-slovensko-lyzovacka-ski-ubytovanie-v-na-sk-big-Patria%20letna2.jpg"/>
          <p:cNvPicPr>
            <a:picLocks noChangeAspect="1" noChangeArrowheads="1"/>
          </p:cNvPicPr>
          <p:nvPr/>
        </p:nvPicPr>
        <p:blipFill>
          <a:blip r:embed="rId2" cstate="print"/>
          <a:srcRect l="10587" r="1848"/>
          <a:stretch>
            <a:fillRect/>
          </a:stretch>
        </p:blipFill>
        <p:spPr bwMode="auto">
          <a:xfrm>
            <a:off x="-38101" y="0"/>
            <a:ext cx="9182101" cy="6858000"/>
          </a:xfrm>
          <a:prstGeom prst="rect">
            <a:avLst/>
          </a:prstGeom>
          <a:noFill/>
        </p:spPr>
      </p:pic>
      <p:sp>
        <p:nvSpPr>
          <p:cNvPr id="7" name="Pravidelný päťuholník 6"/>
          <p:cNvSpPr/>
          <p:nvPr/>
        </p:nvSpPr>
        <p:spPr>
          <a:xfrm>
            <a:off x="0" y="214290"/>
            <a:ext cx="8786842" cy="1428760"/>
          </a:xfrm>
          <a:prstGeom prst="pentag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b="1" dirty="0" smtClean="0"/>
              <a:t>JAZERÁ</a:t>
            </a:r>
            <a:r>
              <a:rPr lang="sk-SK" sz="6000" dirty="0" smtClean="0"/>
              <a:t> </a:t>
            </a:r>
            <a:endParaRPr lang="sk-SK" sz="6000" dirty="0"/>
          </a:p>
        </p:txBody>
      </p:sp>
      <p:sp>
        <p:nvSpPr>
          <p:cNvPr id="8" name="Oblak 7"/>
          <p:cNvSpPr/>
          <p:nvPr/>
        </p:nvSpPr>
        <p:spPr>
          <a:xfrm>
            <a:off x="214282" y="1857364"/>
            <a:ext cx="3000396" cy="128588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sú?</a:t>
            </a:r>
            <a:endParaRPr lang="sk-SK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podľa pôvodu: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pilgrimtours.sk/upload/hotel-patria-strbske-pleso-vysoke-tatry-slovensko-lyzovacka-ski-ubytovanie-v-na/hotel-patria-strbske-pleso-vysoke-tatry-slovensko-lyzovacka-ski-ubytovanie-v-na-sk-big-Patria%20letna2.jpg"/>
          <p:cNvPicPr>
            <a:picLocks noChangeAspect="1" noChangeArrowheads="1"/>
          </p:cNvPicPr>
          <p:nvPr/>
        </p:nvPicPr>
        <p:blipFill>
          <a:blip r:embed="rId2" cstate="print"/>
          <a:srcRect l="10587" r="1848"/>
          <a:stretch>
            <a:fillRect/>
          </a:stretch>
        </p:blipFill>
        <p:spPr bwMode="auto">
          <a:xfrm>
            <a:off x="3143240" y="1214422"/>
            <a:ext cx="3921518" cy="292893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00034" y="1500174"/>
            <a:ext cx="2261004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sz="3200" dirty="0" smtClean="0"/>
              <a:t>ĽADOVCOVÉ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571472" y="2643182"/>
            <a:ext cx="1840376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sz="3200" dirty="0" smtClean="0"/>
              <a:t>KRASOVÉ </a:t>
            </a:r>
            <a:endParaRPr lang="sk-SK" sz="3200" dirty="0"/>
          </a:p>
        </p:txBody>
      </p:sp>
      <p:pic>
        <p:nvPicPr>
          <p:cNvPr id="40962" name="Picture 2" descr="Výsledok vyhľadávania obrázkov pre dopyt jašteričie jazero slovensky kr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142984"/>
            <a:ext cx="5905500" cy="37528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642910" y="3929066"/>
            <a:ext cx="1705916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sz="3200" dirty="0" smtClean="0"/>
              <a:t>VETERNÉ</a:t>
            </a:r>
            <a:endParaRPr lang="sk-SK" sz="3200" dirty="0"/>
          </a:p>
        </p:txBody>
      </p:sp>
      <p:pic>
        <p:nvPicPr>
          <p:cNvPr id="40964" name="Picture 4" descr="Výsledok vyhľadávania obrázkov pre dopyt LAKšARSKE JAZER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285860"/>
            <a:ext cx="5911827" cy="4433870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642910" y="5072074"/>
            <a:ext cx="2061590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sz="3200" dirty="0" smtClean="0"/>
              <a:t>ZOSUNOVÉ</a:t>
            </a:r>
            <a:endParaRPr lang="sk-SK" sz="3200" dirty="0"/>
          </a:p>
        </p:txBody>
      </p:sp>
      <p:pic>
        <p:nvPicPr>
          <p:cNvPr id="40966" name="Picture 6" descr="Výsledok vyhľadávania obrázkov pre dopyt morske oko vihorla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1214422"/>
            <a:ext cx="5976926" cy="4482695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751380" y="5929330"/>
            <a:ext cx="1391728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sz="3200" dirty="0" smtClean="0"/>
              <a:t>RIEČNE</a:t>
            </a:r>
            <a:endParaRPr lang="sk-SK" sz="3200" dirty="0"/>
          </a:p>
        </p:txBody>
      </p:sp>
      <p:pic>
        <p:nvPicPr>
          <p:cNvPr id="40968" name="Picture 8" descr="Výsledok vyhľadávania obrázkov pre dopyt žitný ostrov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4600558"/>
            <a:ext cx="4286280" cy="2257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609" t="43945" r="23133" b="17969"/>
          <a:stretch>
            <a:fillRect/>
          </a:stretch>
        </p:blipFill>
        <p:spPr bwMode="auto">
          <a:xfrm>
            <a:off x="0" y="500042"/>
            <a:ext cx="9061636" cy="364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8229600" cy="9397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Umelé vodné nádrže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Obrázok 4"/>
          <p:cNvPicPr/>
          <p:nvPr/>
        </p:nvPicPr>
        <p:blipFill>
          <a:blip r:embed="rId2"/>
          <a:srcRect b="45601"/>
          <a:stretch>
            <a:fillRect/>
          </a:stretch>
        </p:blipFill>
        <p:spPr bwMode="auto">
          <a:xfrm>
            <a:off x="0" y="1350064"/>
            <a:ext cx="9144000" cy="429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8655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900" b="1" u="sng" dirty="0" smtClean="0">
                <a:solidFill>
                  <a:srgbClr val="C00000"/>
                </a:solidFill>
              </a:rPr>
              <a:t>Umelé vodné nádrže</a:t>
            </a:r>
            <a:endParaRPr lang="cs-CZ" sz="3900" b="1" u="sng" dirty="0">
              <a:solidFill>
                <a:srgbClr val="C00000"/>
              </a:solidFill>
            </a:endParaRPr>
          </a:p>
          <a:p>
            <a:r>
              <a:rPr lang="sk-SK" b="1" u="sng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k-SK" b="1" u="sng" dirty="0" smtClean="0">
                <a:solidFill>
                  <a:schemeClr val="tx2">
                    <a:lumMod val="75000"/>
                  </a:schemeClr>
                </a:solidFill>
              </a:rPr>
              <a:t>o ťažbe štrku </a:t>
            </a:r>
            <a:r>
              <a:rPr lang="sk-SK" dirty="0" smtClean="0"/>
              <a:t>– Slnečné jazerá, Zlaté piesky</a:t>
            </a:r>
            <a:endParaRPr lang="sk-SK" dirty="0"/>
          </a:p>
          <a:p>
            <a:r>
              <a:rPr lang="sk-SK" b="1" u="sng" dirty="0" err="1" smtClean="0">
                <a:solidFill>
                  <a:schemeClr val="tx2">
                    <a:lumMod val="75000"/>
                  </a:schemeClr>
                </a:solidFill>
              </a:rPr>
              <a:t>tajchy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dirty="0" smtClean="0"/>
              <a:t>Štiavnické </a:t>
            </a:r>
            <a:r>
              <a:rPr lang="sk-SK" dirty="0"/>
              <a:t>jazerá (</a:t>
            </a:r>
            <a:r>
              <a:rPr lang="sk-SK" dirty="0" smtClean="0"/>
              <a:t>Počúvadlo...)</a:t>
            </a:r>
            <a:endParaRPr lang="cs-CZ" dirty="0"/>
          </a:p>
          <a:p>
            <a:r>
              <a:rPr lang="sk-SK" b="1" u="sng" dirty="0" smtClean="0">
                <a:solidFill>
                  <a:schemeClr val="tx2">
                    <a:lumMod val="75000"/>
                  </a:schemeClr>
                </a:solidFill>
              </a:rPr>
              <a:t>priehrady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dirty="0" smtClean="0"/>
              <a:t>najviac </a:t>
            </a:r>
            <a:r>
              <a:rPr lang="sk-SK" dirty="0"/>
              <a:t>na Váhu</a:t>
            </a:r>
            <a:endParaRPr lang="cs-CZ" dirty="0"/>
          </a:p>
          <a:p>
            <a:pPr>
              <a:buNone/>
            </a:pPr>
            <a:r>
              <a:rPr lang="sk-SK" b="1" dirty="0"/>
              <a:t>Váh</a:t>
            </a:r>
            <a:r>
              <a:rPr lang="sk-SK" dirty="0"/>
              <a:t> – Liptovská Mara, </a:t>
            </a:r>
            <a:r>
              <a:rPr lang="sk-SK" dirty="0" err="1"/>
              <a:t>Nosice</a:t>
            </a:r>
            <a:r>
              <a:rPr lang="sk-SK" dirty="0"/>
              <a:t>, </a:t>
            </a:r>
            <a:r>
              <a:rPr lang="sk-SK" dirty="0" err="1"/>
              <a:t>Sĺňava</a:t>
            </a:r>
            <a:r>
              <a:rPr lang="sk-SK" dirty="0"/>
              <a:t>, </a:t>
            </a:r>
            <a:r>
              <a:rPr lang="sk-SK" dirty="0" err="1"/>
              <a:t>Kráľová</a:t>
            </a:r>
            <a:r>
              <a:rPr lang="sk-SK" dirty="0"/>
              <a:t>...</a:t>
            </a:r>
            <a:endParaRPr lang="cs-CZ" dirty="0"/>
          </a:p>
          <a:p>
            <a:pPr>
              <a:buNone/>
            </a:pPr>
            <a:r>
              <a:rPr lang="sk-SK" b="1" dirty="0"/>
              <a:t>Orava</a:t>
            </a:r>
            <a:r>
              <a:rPr lang="sk-SK" dirty="0"/>
              <a:t> – Oravská priehrada</a:t>
            </a:r>
            <a:endParaRPr lang="cs-CZ" dirty="0"/>
          </a:p>
          <a:p>
            <a:pPr>
              <a:buNone/>
            </a:pPr>
            <a:r>
              <a:rPr lang="sk-SK" b="1" dirty="0"/>
              <a:t>Dunaj</a:t>
            </a:r>
            <a:r>
              <a:rPr lang="sk-SK" dirty="0"/>
              <a:t> – Gabčíkovo</a:t>
            </a:r>
            <a:endParaRPr lang="cs-CZ" dirty="0"/>
          </a:p>
          <a:p>
            <a:pPr>
              <a:buNone/>
            </a:pPr>
            <a:r>
              <a:rPr lang="sk-SK" b="1" dirty="0"/>
              <a:t>Hornád</a:t>
            </a:r>
            <a:r>
              <a:rPr lang="sk-SK" dirty="0"/>
              <a:t> – </a:t>
            </a:r>
            <a:r>
              <a:rPr lang="sk-SK" dirty="0" err="1"/>
              <a:t>Ružín</a:t>
            </a:r>
            <a:endParaRPr lang="cs-CZ" dirty="0"/>
          </a:p>
          <a:p>
            <a:pPr>
              <a:buNone/>
            </a:pPr>
            <a:r>
              <a:rPr lang="sk-SK" b="1" dirty="0"/>
              <a:t>Hnilec</a:t>
            </a:r>
            <a:r>
              <a:rPr lang="sk-SK" dirty="0"/>
              <a:t> – Palcmanská </a:t>
            </a:r>
            <a:r>
              <a:rPr lang="sk-SK" dirty="0" smtClean="0"/>
              <a:t>Maša</a:t>
            </a:r>
          </a:p>
          <a:p>
            <a:pPr>
              <a:buNone/>
            </a:pPr>
            <a:r>
              <a:rPr lang="sk-SK" b="1" dirty="0" smtClean="0"/>
              <a:t>Laborec </a:t>
            </a:r>
            <a:r>
              <a:rPr lang="sk-SK" dirty="0" smtClean="0"/>
              <a:t>– Zemplínska šírava</a:t>
            </a:r>
            <a:endParaRPr lang="cs-CZ" dirty="0"/>
          </a:p>
          <a:p>
            <a:pPr>
              <a:buNone/>
            </a:pPr>
            <a:r>
              <a:rPr lang="sk-SK" b="1" dirty="0"/>
              <a:t>Cirocha</a:t>
            </a:r>
            <a:r>
              <a:rPr lang="sk-SK" dirty="0"/>
              <a:t> – </a:t>
            </a:r>
            <a:r>
              <a:rPr lang="sk-SK" dirty="0" smtClean="0"/>
              <a:t>Starina</a:t>
            </a:r>
            <a:r>
              <a:rPr lang="sk-SK" dirty="0"/>
              <a:t> 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 t="11139" r="15236" b="10028"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323850" y="5949280"/>
            <a:ext cx="5111750" cy="7198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Tajch</a:t>
            </a:r>
            <a:r>
              <a:rPr lang="cs-CZ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 </a:t>
            </a:r>
            <a:r>
              <a:rPr lang="cs-CZ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Počúvadlo</a:t>
            </a:r>
            <a:endParaRPr lang="cs-CZ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slovakia.travel/Photo/data/Images/DetailSize/0/Liptovska_Mara_074-LAC0166.jpg.jpeg"/>
          <p:cNvPicPr>
            <a:picLocks noChangeAspect="1" noChangeArrowheads="1"/>
          </p:cNvPicPr>
          <p:nvPr/>
        </p:nvPicPr>
        <p:blipFill>
          <a:blip r:embed="rId2" cstate="print"/>
          <a:srcRect r="12391"/>
          <a:stretch>
            <a:fillRect/>
          </a:stretch>
        </p:blipFill>
        <p:spPr bwMode="auto">
          <a:xfrm>
            <a:off x="-1" y="1"/>
            <a:ext cx="9254049" cy="6858000"/>
          </a:xfrm>
          <a:prstGeom prst="rect">
            <a:avLst/>
          </a:prstGeom>
          <a:noFill/>
        </p:spPr>
      </p:pic>
      <p:sp>
        <p:nvSpPr>
          <p:cNvPr id="4" name="WordArt 9"/>
          <p:cNvSpPr>
            <a:spLocks noChangeArrowheads="1" noChangeShapeType="1" noTextEdit="1"/>
          </p:cNvSpPr>
          <p:nvPr/>
        </p:nvSpPr>
        <p:spPr bwMode="auto">
          <a:xfrm>
            <a:off x="4427984" y="404664"/>
            <a:ext cx="4579937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Liptovská Mara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 l="3750" t="5252" r="4375" b="5462"/>
          <a:stretch>
            <a:fillRect/>
          </a:stretch>
        </p:blipFill>
        <p:spPr bwMode="auto">
          <a:xfrm>
            <a:off x="785786" y="0"/>
            <a:ext cx="7495079" cy="6500834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429124" y="3571876"/>
            <a:ext cx="357190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7" descr="or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6392" name="Picture 8" descr="oravska-priehr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16632"/>
            <a:ext cx="180020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93" name="WordArt 9"/>
          <p:cNvSpPr>
            <a:spLocks noChangeArrowheads="1" noChangeShapeType="1" noTextEdit="1"/>
          </p:cNvSpPr>
          <p:nvPr/>
        </p:nvSpPr>
        <p:spPr bwMode="auto">
          <a:xfrm>
            <a:off x="4211960" y="5949280"/>
            <a:ext cx="4579937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Oravská priehrada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2_ACOX-6JZKL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97334" cy="6858000"/>
          </a:xfrm>
          <a:prstGeom prst="rect">
            <a:avLst/>
          </a:prstGeom>
          <a:noFill/>
        </p:spPr>
      </p:pic>
      <p:pic>
        <p:nvPicPr>
          <p:cNvPr id="29703" name="Picture 7" descr="1596_det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581128"/>
            <a:ext cx="3082606" cy="206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6" name="WordArt 10"/>
          <p:cNvSpPr>
            <a:spLocks noChangeArrowheads="1" noChangeShapeType="1" noTextEdit="1"/>
          </p:cNvSpPr>
          <p:nvPr/>
        </p:nvSpPr>
        <p:spPr bwMode="auto">
          <a:xfrm>
            <a:off x="323528" y="332656"/>
            <a:ext cx="3384550" cy="6481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GABČÍKOVO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 descr="153638"/>
          <p:cNvPicPr>
            <a:picLocks noChangeAspect="1" noChangeArrowheads="1"/>
          </p:cNvPicPr>
          <p:nvPr/>
        </p:nvPicPr>
        <p:blipFill>
          <a:blip r:embed="rId2" cstate="print"/>
          <a:srcRect r="3542"/>
          <a:stretch>
            <a:fillRect/>
          </a:stretch>
        </p:blipFill>
        <p:spPr bwMode="auto">
          <a:xfrm>
            <a:off x="0" y="0"/>
            <a:ext cx="9144000" cy="7029450"/>
          </a:xfrm>
          <a:prstGeom prst="rect">
            <a:avLst/>
          </a:prstGeom>
          <a:noFill/>
        </p:spPr>
      </p:pic>
      <p:sp>
        <p:nvSpPr>
          <p:cNvPr id="46086" name="WordArt 6"/>
          <p:cNvSpPr>
            <a:spLocks noChangeArrowheads="1" noChangeShapeType="1" noTextEdit="1"/>
          </p:cNvSpPr>
          <p:nvPr/>
        </p:nvSpPr>
        <p:spPr bwMode="auto">
          <a:xfrm>
            <a:off x="250825" y="5949950"/>
            <a:ext cx="4554538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Zemplínska šírava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5" descr="200709212357_starina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6566" name="WordArt 6"/>
          <p:cNvSpPr>
            <a:spLocks noChangeArrowheads="1" noChangeShapeType="1" noTextEdit="1"/>
          </p:cNvSpPr>
          <p:nvPr/>
        </p:nvSpPr>
        <p:spPr bwMode="auto">
          <a:xfrm>
            <a:off x="250825" y="332656"/>
            <a:ext cx="5400675" cy="4944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Arial Black"/>
              </a:rPr>
              <a:t>Starina na </a:t>
            </a:r>
            <a:r>
              <a:rPr lang="cs-CZ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Arial Black"/>
              </a:rPr>
              <a:t>Ciroche</a:t>
            </a:r>
            <a:endParaRPr lang="cs-CZ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80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251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P0416ecda_piesta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294" name="WordArt 6"/>
          <p:cNvSpPr>
            <a:spLocks noChangeArrowheads="1" noChangeShapeType="1" noTextEdit="1"/>
          </p:cNvSpPr>
          <p:nvPr/>
        </p:nvSpPr>
        <p:spPr bwMode="auto">
          <a:xfrm>
            <a:off x="6011863" y="549275"/>
            <a:ext cx="2579687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PIEŠŤANY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Trencianske_Teplice_015-SKA00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76256" cy="6876256"/>
          </a:xfrm>
          <a:prstGeom prst="rect">
            <a:avLst/>
          </a:prstGeom>
          <a:noFill/>
        </p:spPr>
      </p:pic>
      <p:pic>
        <p:nvPicPr>
          <p:cNvPr id="15367" name="Picture 7" descr="trencianske-teplice-bahennyzab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44824"/>
            <a:ext cx="1924851" cy="233846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>
            <a:off x="6948264" y="4653136"/>
            <a:ext cx="2195736" cy="10801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14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Trenčianske</a:t>
            </a:r>
            <a:r>
              <a:rPr lang="cs-CZ" sz="1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 </a:t>
            </a:r>
          </a:p>
          <a:p>
            <a:pPr algn="ctr"/>
            <a:r>
              <a:rPr lang="cs-CZ" sz="1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Teplice</a:t>
            </a:r>
            <a:endParaRPr lang="cs-CZ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5" descr="bardejovske-kupele-astoria-no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</p:spPr>
      </p:pic>
      <p:sp>
        <p:nvSpPr>
          <p:cNvPr id="67590" name="WordArt 6"/>
          <p:cNvSpPr>
            <a:spLocks noChangeArrowheads="1" noChangeShapeType="1" noTextEdit="1"/>
          </p:cNvSpPr>
          <p:nvPr/>
        </p:nvSpPr>
        <p:spPr bwMode="auto">
          <a:xfrm>
            <a:off x="250825" y="188913"/>
            <a:ext cx="56896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Arial Black"/>
              </a:rPr>
              <a:t>Bardejovské Kúpele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7" name="Picture 5" descr="Letn%C3%A9_k%C3%BApalis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</p:spPr>
      </p:pic>
      <p:sp>
        <p:nvSpPr>
          <p:cNvPr id="69638" name="WordArt 6"/>
          <p:cNvSpPr>
            <a:spLocks noChangeArrowheads="1" noChangeShapeType="1" noTextEdit="1"/>
          </p:cNvSpPr>
          <p:nvPr/>
        </p:nvSpPr>
        <p:spPr bwMode="auto">
          <a:xfrm>
            <a:off x="4572000" y="188913"/>
            <a:ext cx="4054475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Vyšné Ružbachy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3138"/>
            <a:ext cx="914400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1619250" y="188913"/>
            <a:ext cx="5689600" cy="719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cs-CZ" sz="3600" kern="10" dirty="0" err="1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Arial Black"/>
              </a:rPr>
              <a:t>Turčianske</a:t>
            </a:r>
            <a:r>
              <a:rPr lang="cs-CZ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Arial Black"/>
              </a:rPr>
              <a:t> Teplice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t="6400"/>
          <a:stretch>
            <a:fillRect/>
          </a:stretch>
        </p:blipFill>
        <p:spPr bwMode="auto">
          <a:xfrm>
            <a:off x="-24062" y="620688"/>
            <a:ext cx="9168062" cy="5778971"/>
          </a:xfrm>
          <a:prstGeom prst="rect">
            <a:avLst/>
          </a:prstGeom>
          <a:noFill/>
        </p:spPr>
      </p:pic>
      <p:pic>
        <p:nvPicPr>
          <p:cNvPr id="5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l="15481" t="87904" r="60956"/>
          <a:stretch>
            <a:fillRect/>
          </a:stretch>
        </p:blipFill>
        <p:spPr bwMode="auto">
          <a:xfrm>
            <a:off x="3347864" y="5229200"/>
            <a:ext cx="1656184" cy="1224136"/>
          </a:xfrm>
          <a:prstGeom prst="rect">
            <a:avLst/>
          </a:prstGeom>
          <a:noFill/>
        </p:spPr>
      </p:pic>
      <p:pic>
        <p:nvPicPr>
          <p:cNvPr id="6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l="15481" t="87904" r="60956"/>
          <a:stretch>
            <a:fillRect/>
          </a:stretch>
        </p:blipFill>
        <p:spPr bwMode="auto">
          <a:xfrm>
            <a:off x="4644008" y="4077072"/>
            <a:ext cx="4392488" cy="2232248"/>
          </a:xfrm>
          <a:prstGeom prst="rect">
            <a:avLst/>
          </a:prstGeom>
          <a:noFill/>
        </p:spPr>
      </p:pic>
      <p:pic>
        <p:nvPicPr>
          <p:cNvPr id="7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l="15481" t="87904" r="60956"/>
          <a:stretch>
            <a:fillRect/>
          </a:stretch>
        </p:blipFill>
        <p:spPr bwMode="auto">
          <a:xfrm>
            <a:off x="5652120" y="3645024"/>
            <a:ext cx="3312368" cy="746795"/>
          </a:xfrm>
          <a:prstGeom prst="rect">
            <a:avLst/>
          </a:prstGeom>
          <a:noFill/>
        </p:spPr>
      </p:pic>
      <p:pic>
        <p:nvPicPr>
          <p:cNvPr id="8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l="15481" t="87904" r="60956"/>
          <a:stretch>
            <a:fillRect/>
          </a:stretch>
        </p:blipFill>
        <p:spPr bwMode="auto">
          <a:xfrm>
            <a:off x="5724128" y="3429000"/>
            <a:ext cx="1368152" cy="746795"/>
          </a:xfrm>
          <a:prstGeom prst="rect">
            <a:avLst/>
          </a:prstGeom>
          <a:noFill/>
        </p:spPr>
      </p:pic>
      <p:sp>
        <p:nvSpPr>
          <p:cNvPr id="9" name="Obdélník 8"/>
          <p:cNvSpPr/>
          <p:nvPr/>
        </p:nvSpPr>
        <p:spPr>
          <a:xfrm>
            <a:off x="5076056" y="4653136"/>
            <a:ext cx="36724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4000" b="1" dirty="0" err="1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Úmoria</a:t>
            </a:r>
            <a:r>
              <a:rPr lang="cs-CZ" sz="40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cs-CZ" sz="4000" b="1" dirty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</a:t>
            </a:r>
            <a:r>
              <a:rPr lang="cs-CZ" sz="40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lovenských </a:t>
            </a:r>
            <a:r>
              <a:rPr lang="cs-CZ" sz="4000" b="1" cap="none" spc="0" dirty="0" err="1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riek</a:t>
            </a:r>
            <a:endParaRPr lang="cs-CZ" sz="4000" b="1" cap="none" spc="0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Šipka doprava se zářezem 9"/>
          <p:cNvSpPr/>
          <p:nvPr/>
        </p:nvSpPr>
        <p:spPr>
          <a:xfrm rot="17305100">
            <a:off x="-494169" y="3364074"/>
            <a:ext cx="1944216" cy="360040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prava se zářezem 10"/>
          <p:cNvSpPr/>
          <p:nvPr/>
        </p:nvSpPr>
        <p:spPr>
          <a:xfrm rot="7712038">
            <a:off x="5090688" y="753390"/>
            <a:ext cx="1433353" cy="360040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prava se zářezem 11"/>
          <p:cNvSpPr/>
          <p:nvPr/>
        </p:nvSpPr>
        <p:spPr>
          <a:xfrm rot="14299154">
            <a:off x="2525242" y="5731128"/>
            <a:ext cx="1380524" cy="360040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prava se zářezem 12"/>
          <p:cNvSpPr/>
          <p:nvPr/>
        </p:nvSpPr>
        <p:spPr>
          <a:xfrm rot="8046193">
            <a:off x="6260124" y="345202"/>
            <a:ext cx="1113894" cy="360040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417 -0.04028 0.10851 -0.08033 0.16077 -0.10139 C 0.21303 -0.12245 0.2698 -0.12732 0.3132 -0.12685 C 0.3566 -0.12639 0.38056 -0.1044 0.42136 -0.09838 C 0.4625 -0.09236 0.5257 -0.0794 0.55955 -0.09028 C 0.59323 -0.10116 0.59879 -0.14514 0.625 -0.16343 C 0.65122 -0.18171 0.68785 -0.20602 0.71667 -0.2 C 0.74549 -0.19398 0.78004 -0.15046 0.79775 -0.12685 C 0.81546 -0.10324 0.82101 -0.08102 0.82275 -0.05857 C 0.82431 -0.03611 0.81511 -0.00926 0.80834 0.0081 C 0.80157 0.02546 0.80087 0.03981 0.7823 0.04606 C 0.76355 0.05231 0.73577 0.05208 0.69653 0.04606 C 0.6573 0.04005 0.57952 0.00741 0.54653 0.00972 C 0.5132 0.01204 0.51181 0.04282 0.49775 0.06042 C 0.48351 0.07801 0.479 0.10278 0.46059 0.11597 C 0.44219 0.12917 0.41077 0.13518 0.38698 0.13981 C 0.3632 0.14444 0.34271 0.13611 0.31789 0.14444 C 0.29306 0.15278 0.25747 0.16898 0.2382 0.19051 C 0.21893 0.21204 0.21893 0.25347 0.20226 0.27315 C 0.18594 0.29282 0.16285 0.3088 0.13941 0.3081 C 0.11598 0.30741 0.08351 0.28958 0.06198 0.26829 C 0.04046 0.24699 0.02292 0.21204 0.01077 0.18102 C -0.00138 0.15 -0.0085 0.11065 -0.01059 0.08264 C -0.01267 0.05463 -0.00468 0.02778 -0.00225 0.01273 C 0.00018 -0.00232 0.00261 -0.0044 0.00365 -0.00787 " pathEditMode="relative" ptsTypes="aaaaaaaaaaaaaaaaaaaaaaaaA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53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68 -0.00671 0.00955 -0.01319 0.01892 -0.01898 C 0.0283 -0.02477 0.04357 -0.0368 0.0559 -0.03495 C 0.06823 -0.0331 0.09218 -0.01944 0.09288 -0.00787 C 0.09357 0.00371 0.07552 0.02431 0.06059 0.03496 C 0.04566 0.0456 0.01927 0.0544 0.00347 0.05556 C -0.01233 0.05671 -0.03038 0.05046 -0.03455 0.04144 C -0.03872 0.03241 -0.02761 0.01204 -0.02153 0.00162 C -0.01545 -0.00879 -0.00174 -0.0169 0.00225 -0.0206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962" t="28320" r="23133" b="40430"/>
          <a:stretch>
            <a:fillRect/>
          </a:stretch>
        </p:blipFill>
        <p:spPr bwMode="auto">
          <a:xfrm>
            <a:off x="0" y="285728"/>
            <a:ext cx="8929750" cy="285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austria.info/media/13712/donau-hainburg--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4622"/>
            <a:ext cx="9186783" cy="3533378"/>
          </a:xfrm>
          <a:prstGeom prst="rect">
            <a:avLst/>
          </a:prstGeom>
          <a:noFill/>
        </p:spPr>
      </p:pic>
      <p:pic>
        <p:nvPicPr>
          <p:cNvPr id="22532" name="Picture 4" descr="http://upload.wikimedia.org/wikipedia/commons/thumb/f/fa/Danubemap.jpg/270px-Danube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506"/>
            <a:ext cx="4572000" cy="33020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2534" name="Picture 6" descr="http://www.plavebnykongres.sk/obrazky/dunaj%20v%20%20bratislave.JPG"/>
          <p:cNvPicPr>
            <a:picLocks noChangeAspect="1" noChangeArrowheads="1"/>
          </p:cNvPicPr>
          <p:nvPr/>
        </p:nvPicPr>
        <p:blipFill>
          <a:blip r:embed="rId4" cstate="print"/>
          <a:srcRect b="5421"/>
          <a:stretch>
            <a:fillRect/>
          </a:stretch>
        </p:blipFill>
        <p:spPr bwMode="auto">
          <a:xfrm>
            <a:off x="0" y="24204"/>
            <a:ext cx="4644008" cy="331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7" name="Obdélník 6"/>
          <p:cNvSpPr/>
          <p:nvPr/>
        </p:nvSpPr>
        <p:spPr>
          <a:xfrm>
            <a:off x="5148064" y="3140968"/>
            <a:ext cx="2220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cs-CZ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DUNAJ</a:t>
            </a:r>
            <a:endParaRPr lang="cs-CZ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mapaslovakia.sk/userdata/catalog/300gasr_08-09.jpg"/>
          <p:cNvPicPr>
            <a:picLocks noChangeAspect="1" noChangeArrowheads="1"/>
          </p:cNvPicPr>
          <p:nvPr/>
        </p:nvPicPr>
        <p:blipFill>
          <a:blip r:embed="rId2" cstate="print"/>
          <a:srcRect t="6400"/>
          <a:stretch>
            <a:fillRect/>
          </a:stretch>
        </p:blipFill>
        <p:spPr bwMode="auto">
          <a:xfrm>
            <a:off x="-24062" y="620688"/>
            <a:ext cx="9168062" cy="5778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609" t="58594" r="22584" b="17968"/>
          <a:stretch>
            <a:fillRect/>
          </a:stretch>
        </p:blipFill>
        <p:spPr bwMode="auto">
          <a:xfrm>
            <a:off x="-1" y="500042"/>
            <a:ext cx="933456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571472" y="1261054"/>
          <a:ext cx="8500519" cy="5480314"/>
        </p:xfrm>
        <a:graphic>
          <a:graphicData uri="http://schemas.openxmlformats.org/drawingml/2006/table">
            <a:tbl>
              <a:tblPr/>
              <a:tblGrid>
                <a:gridCol w="1011586"/>
                <a:gridCol w="2601222"/>
                <a:gridCol w="2738448"/>
                <a:gridCol w="2149263"/>
              </a:tblGrid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 Rieka</a:t>
                      </a:r>
                      <a:endParaRPr lang="cs-CZ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b="1" dirty="0">
                          <a:latin typeface="Arial"/>
                          <a:ea typeface="Times New Roman"/>
                          <a:cs typeface="Times New Roman"/>
                        </a:rPr>
                        <a:t>Prameň</a:t>
                      </a:r>
                      <a:endParaRPr lang="cs-CZ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b="1" dirty="0">
                          <a:latin typeface="Arial"/>
                          <a:ea typeface="Times New Roman"/>
                          <a:cs typeface="Times New Roman"/>
                        </a:rPr>
                        <a:t>Prítoky</a:t>
                      </a:r>
                      <a:endParaRPr lang="cs-CZ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b="1" dirty="0">
                          <a:latin typeface="Arial"/>
                          <a:ea typeface="Times New Roman"/>
                          <a:cs typeface="Times New Roman"/>
                        </a:rPr>
                        <a:t>Ústie</a:t>
                      </a:r>
                      <a:endParaRPr lang="cs-CZ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b="1" dirty="0" smtClean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Dunaj</a:t>
                      </a:r>
                      <a:endParaRPr lang="cs-CZ" sz="105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Čierny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les - Nemecko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Morava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, Váh, Hron, Ipeľ, 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Tisa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Čierne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more - </a:t>
                      </a:r>
                      <a:r>
                        <a:rPr lang="sk-SK" sz="1400" dirty="0">
                          <a:latin typeface="Arial"/>
                          <a:ea typeface="Times New Roman"/>
                          <a:cs typeface="Times New Roman"/>
                        </a:rPr>
                        <a:t>Rumunsko</a:t>
                      </a:r>
                      <a:endParaRPr lang="cs-CZ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Morava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Kralický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Snežník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- ČR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Myjava, 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Rudava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Dunaj pri Devíne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b="1" dirty="0" smtClean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Váh</a:t>
                      </a:r>
                      <a:endParaRPr lang="cs-CZ" sz="105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400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sk-SK" sz="1600" b="1" dirty="0">
                          <a:latin typeface="Arial"/>
                          <a:ea typeface="Times New Roman"/>
                          <a:cs typeface="Times New Roman"/>
                        </a:rPr>
                        <a:t>Biely Váh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– Kriváň -Tatry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Orava, Kysuca, Nitra, 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Turiec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>
                          <a:latin typeface="Arial"/>
                          <a:ea typeface="Times New Roman"/>
                          <a:cs typeface="Times New Roman"/>
                        </a:rPr>
                        <a:t> Dunaj pri Komárne</a:t>
                      </a:r>
                      <a:endParaRPr lang="cs-CZ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cs-CZ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b="1" dirty="0">
                          <a:latin typeface="Arial"/>
                          <a:ea typeface="Times New Roman"/>
                          <a:cs typeface="Times New Roman"/>
                        </a:rPr>
                        <a:t>Čierny Váh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– Kráľova hoľa – 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                       Nízke Tatry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Malý Dunaj...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Nitra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Reváň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– Malá Fatra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Handlovka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, Bebrava, Žitava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>
                          <a:latin typeface="Arial"/>
                          <a:ea typeface="Times New Roman"/>
                          <a:cs typeface="Times New Roman"/>
                        </a:rPr>
                        <a:t> Váh</a:t>
                      </a:r>
                      <a:endParaRPr lang="cs-CZ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b="1" dirty="0" smtClean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Hron</a:t>
                      </a:r>
                      <a:endParaRPr lang="cs-CZ" sz="105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Kráľova hoľa – Nízke Tatry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Slatina, Sikenica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>
                          <a:latin typeface="Arial"/>
                          <a:ea typeface="Times New Roman"/>
                          <a:cs typeface="Times New Roman"/>
                        </a:rPr>
                        <a:t> Dunaj pri Štúrove</a:t>
                      </a:r>
                      <a:endParaRPr lang="cs-CZ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k-SK" sz="1600" b="1" dirty="0" smtClean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Hornád</a:t>
                      </a:r>
                      <a:endParaRPr lang="cs-CZ" sz="105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Kráľova hoľa – Nízke Tatry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Hnilec, Torysa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Tisa - Maďarsko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Ipeľ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Slovenské 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rudohorie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Krtíš, 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Krupinica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Dunaj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Tisa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Ukrajina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Hornád, Bodrog, Slaná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Dunaj - Srbsko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Bodrog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vzniká sútokom riek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Ondava, Latorica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Tisa - Maďarsko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Slaná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>
                          <a:latin typeface="Arial"/>
                          <a:ea typeface="Times New Roman"/>
                          <a:cs typeface="Times New Roman"/>
                        </a:rPr>
                        <a:t> Slovenské rudohorie</a:t>
                      </a:r>
                      <a:endParaRPr lang="cs-CZ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Rimava, Bodva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Tisa - Maďarsko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Ondava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Ondavská vrchovina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Topľa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Bodrog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Laborec</a:t>
                      </a:r>
                      <a:endParaRPr lang="cs-CZ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400" dirty="0"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Laborecká vrchovina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Cirocha, </a:t>
                      </a:r>
                      <a:r>
                        <a:rPr lang="sk-SK" sz="1600" dirty="0" err="1">
                          <a:latin typeface="Arial"/>
                          <a:ea typeface="Times New Roman"/>
                          <a:cs typeface="Times New Roman"/>
                        </a:rPr>
                        <a:t>Uh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 Latorica</a:t>
                      </a:r>
                      <a:endParaRPr lang="cs-CZ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9882" marR="298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611560" y="26064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</a:rPr>
              <a:t>Zapíšte si údaje o riekach Dunaj, Váh, Hron, Hornád: </a:t>
            </a:r>
            <a:endParaRPr lang="cs-CZ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/>
          <a:srcRect b="45601"/>
          <a:stretch>
            <a:fillRect/>
          </a:stretch>
        </p:blipFill>
        <p:spPr bwMode="auto">
          <a:xfrm>
            <a:off x="0" y="992874"/>
            <a:ext cx="9144000" cy="429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183</Words>
  <Application>Microsoft Office PowerPoint</Application>
  <PresentationFormat>Prezentácia na obrazovke (4:3)</PresentationFormat>
  <Paragraphs>100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sady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Režim odtoku </vt:lpstr>
      <vt:lpstr>Snímka 11</vt:lpstr>
      <vt:lpstr>Snímka 12</vt:lpstr>
      <vt:lpstr>Delenie podľa pôvodu: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Pecár</dc:creator>
  <cp:lastModifiedBy>hp</cp:lastModifiedBy>
  <cp:revision>40</cp:revision>
  <dcterms:created xsi:type="dcterms:W3CDTF">2012-11-20T18:06:01Z</dcterms:created>
  <dcterms:modified xsi:type="dcterms:W3CDTF">2020-10-28T08:58:06Z</dcterms:modified>
</cp:coreProperties>
</file>