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  <p:sldId id="259" r:id="rId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>
        <p:scale>
          <a:sx n="69" d="100"/>
          <a:sy n="69" d="100"/>
        </p:scale>
        <p:origin x="-1194" y="-8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Nadpis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22" name="Podnadpis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BF51C5-EC21-4D3D-B713-4C1C5536DEA6}" type="datetimeFigureOut">
              <a:rPr lang="sk-SK" smtClean="0"/>
              <a:pPr/>
              <a:t>15. 11. 2017</a:t>
            </a:fld>
            <a:endParaRPr lang="sk-SK"/>
          </a:p>
        </p:txBody>
      </p:sp>
      <p:sp>
        <p:nvSpPr>
          <p:cNvPr id="20" name="Zástupný symbol pro zápatí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10" name="Zástupný symbol pro číslo snímku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2D3D24-46A4-4B59-BB83-D416EA89BB1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Elipsa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a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BF51C5-EC21-4D3D-B713-4C1C5536DEA6}" type="datetimeFigureOut">
              <a:rPr lang="sk-SK" smtClean="0"/>
              <a:pPr/>
              <a:t>15. 11. 2017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2D3D24-46A4-4B59-BB83-D416EA89BB1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BF51C5-EC21-4D3D-B713-4C1C5536DEA6}" type="datetimeFigureOut">
              <a:rPr lang="sk-SK" smtClean="0"/>
              <a:pPr/>
              <a:t>15. 11. 2017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2D3D24-46A4-4B59-BB83-D416EA89BB1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BF51C5-EC21-4D3D-B713-4C1C5536DEA6}" type="datetimeFigureOut">
              <a:rPr lang="sk-SK" smtClean="0"/>
              <a:pPr/>
              <a:t>15. 11. 2017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2D3D24-46A4-4B59-BB83-D416EA89BB1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BF51C5-EC21-4D3D-B713-4C1C5536DEA6}" type="datetimeFigureOut">
              <a:rPr lang="sk-SK" smtClean="0"/>
              <a:pPr/>
              <a:t>15. 11. 2017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2D3D24-46A4-4B59-BB83-D416EA89BB1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élník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a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a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BF51C5-EC21-4D3D-B713-4C1C5536DEA6}" type="datetimeFigureOut">
              <a:rPr lang="sk-SK" smtClean="0"/>
              <a:pPr/>
              <a:t>15. 11. 2017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2D3D24-46A4-4B59-BB83-D416EA89BB1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BF51C5-EC21-4D3D-B713-4C1C5536DEA6}" type="datetimeFigureOut">
              <a:rPr lang="sk-SK" smtClean="0"/>
              <a:pPr/>
              <a:t>15. 11. 2017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2D3D24-46A4-4B59-BB83-D416EA89BB1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BF51C5-EC21-4D3D-B713-4C1C5536DEA6}" type="datetimeFigureOut">
              <a:rPr lang="sk-SK" smtClean="0"/>
              <a:pPr/>
              <a:t>15. 11. 2017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2D3D24-46A4-4B59-BB83-D416EA89BB1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BF51C5-EC21-4D3D-B713-4C1C5536DEA6}" type="datetimeFigureOut">
              <a:rPr lang="sk-SK" smtClean="0"/>
              <a:pPr/>
              <a:t>15. 11. 2017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2D3D24-46A4-4B59-BB83-D416EA89BB1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6" name="Obdélník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BF51C5-EC21-4D3D-B713-4C1C5536DEA6}" type="datetimeFigureOut">
              <a:rPr lang="sk-SK" smtClean="0"/>
              <a:pPr/>
              <a:t>15. 11. 2017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2D3D24-46A4-4B59-BB83-D416EA89BB1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BF51C5-EC21-4D3D-B713-4C1C5536DEA6}" type="datetimeFigureOut">
              <a:rPr lang="sk-SK" smtClean="0"/>
              <a:pPr/>
              <a:t>15. 11. 2017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2D3D24-46A4-4B59-BB83-D416EA89BB1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Obdélník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  <p:sp>
        <p:nvSpPr>
          <p:cNvPr id="9" name="Vývojový diagram: postup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Vývojový diagram: postup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ýseč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a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Prstenec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Obdélník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Zástupný symbol pro nadpis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9" name="Zástupný symbol pro text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24" name="Zástupný symbol pro datum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DBF51C5-EC21-4D3D-B713-4C1C5536DEA6}" type="datetimeFigureOut">
              <a:rPr lang="sk-SK" smtClean="0"/>
              <a:pPr/>
              <a:t>15. 11. 2017</a:t>
            </a:fld>
            <a:endParaRPr lang="sk-SK"/>
          </a:p>
        </p:txBody>
      </p:sp>
      <p:sp>
        <p:nvSpPr>
          <p:cNvPr id="10" name="Zástupný symbol pro zápatí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sk-SK"/>
          </a:p>
        </p:txBody>
      </p:sp>
      <p:sp>
        <p:nvSpPr>
          <p:cNvPr id="22" name="Zástupný symbol pro číslo snímku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72D3D24-46A4-4B59-BB83-D416EA89BB1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5" name="Obdélník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971600" y="908720"/>
            <a:ext cx="8172400" cy="2160240"/>
          </a:xfrm>
        </p:spPr>
        <p:txBody>
          <a:bodyPr>
            <a:noAutofit/>
          </a:bodyPr>
          <a:lstStyle/>
          <a:p>
            <a:pPr algn="ctr"/>
            <a:r>
              <a:rPr lang="sk-SK" sz="4400" b="1" dirty="0" smtClean="0"/>
              <a:t>Elektrický prúd v kovovom vodiči. </a:t>
            </a:r>
            <a:br>
              <a:rPr lang="sk-SK" sz="4400" b="1" dirty="0" smtClean="0"/>
            </a:br>
            <a:r>
              <a:rPr lang="sk-SK" sz="4400" b="1" dirty="0" smtClean="0"/>
              <a:t>Tepelné účinky elektrického prúdu</a:t>
            </a:r>
            <a:endParaRPr lang="sk-SK" sz="4400" b="1" dirty="0"/>
          </a:p>
        </p:txBody>
      </p:sp>
      <p:sp>
        <p:nvSpPr>
          <p:cNvPr id="6" name="Podnadpis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098" name="Picture 2" descr="http://www.servicioselectronicos.com.ve/repuestos/Fusibledevidrioeuropeo/250v4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3068960"/>
            <a:ext cx="2664296" cy="19982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100" name="Picture 4" descr="http://www.obchodny-dom.sk/file.phtml/486737/katalog/ETA733390000_high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4149080"/>
            <a:ext cx="4871345" cy="22734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15616" y="0"/>
            <a:ext cx="7498080" cy="1143000"/>
          </a:xfrm>
        </p:spPr>
        <p:txBody>
          <a:bodyPr/>
          <a:lstStyle/>
          <a:p>
            <a:pPr algn="ctr"/>
            <a:r>
              <a:rPr lang="sk-SK" dirty="0" smtClean="0"/>
              <a:t>Elektrický prúd ako jav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77856" y="908720"/>
            <a:ext cx="8466144" cy="561662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2400" i="1" u="sng" dirty="0" smtClean="0"/>
              <a:t>Už vieme</a:t>
            </a:r>
            <a:r>
              <a:rPr lang="sk-SK" sz="2400" dirty="0" smtClean="0"/>
              <a:t>:- Látky, ktoré vedú elektrický prúd sa nazývajú 		        elektrické vodiče. </a:t>
            </a:r>
          </a:p>
          <a:p>
            <a:pPr>
              <a:buNone/>
            </a:pPr>
            <a:r>
              <a:rPr lang="sk-SK" sz="2400" dirty="0" smtClean="0"/>
              <a:t>		      - Najbežnejšími elektrickými vodičmi sú kovy.</a:t>
            </a:r>
          </a:p>
          <a:p>
            <a:pPr>
              <a:buNone/>
            </a:pPr>
            <a:r>
              <a:rPr lang="sk-SK" sz="2400" dirty="0" smtClean="0"/>
              <a:t>V kovoch sa z vonkajších vrstiev v elektrónovom obale uvoľňujú elektróny, ktoré sa potom v kove voľne pohybujú </a:t>
            </a:r>
            <a:r>
              <a:rPr lang="sk-SK" sz="2400" u="sng" dirty="0" smtClean="0">
                <a:solidFill>
                  <a:srgbClr val="00B050"/>
                </a:solidFill>
              </a:rPr>
              <a:t>neusporiadaným pohybom</a:t>
            </a:r>
            <a:r>
              <a:rPr lang="sk-SK" sz="2400" dirty="0" smtClean="0"/>
              <a:t>. </a:t>
            </a:r>
          </a:p>
          <a:p>
            <a:pPr>
              <a:buNone/>
            </a:pPr>
            <a:r>
              <a:rPr lang="sk-SK" sz="2400" dirty="0" smtClean="0"/>
              <a:t>Preto ich nazývame </a:t>
            </a:r>
            <a:r>
              <a:rPr lang="sk-SK" sz="2400" b="1" dirty="0" smtClean="0">
                <a:solidFill>
                  <a:srgbClr val="FF0000"/>
                </a:solidFill>
              </a:rPr>
              <a:t>voľné elektróny. </a:t>
            </a:r>
            <a:r>
              <a:rPr lang="sk-SK" sz="2400" dirty="0" smtClean="0"/>
              <a:t>Ak kovový vodič uzavrieme vo fungujúcom elektrickom obvode, začnú sa elektróny pohybovať </a:t>
            </a:r>
            <a:r>
              <a:rPr lang="sk-SK" sz="2400" u="sng" dirty="0" smtClean="0">
                <a:solidFill>
                  <a:srgbClr val="00B0F0"/>
                </a:solidFill>
              </a:rPr>
              <a:t>aj usmerneným pohybom </a:t>
            </a:r>
            <a:r>
              <a:rPr lang="sk-SK" sz="2400" dirty="0" smtClean="0"/>
              <a:t>, a to od záporného pólu zdroja ku kladnému pólu zdroja.</a:t>
            </a:r>
          </a:p>
          <a:p>
            <a:pPr>
              <a:buNone/>
            </a:pPr>
            <a:endParaRPr lang="sk-SK" sz="2400" dirty="0" smtClean="0"/>
          </a:p>
          <a:p>
            <a:pPr algn="ctr">
              <a:buNone/>
            </a:pPr>
            <a:r>
              <a:rPr lang="sk-SK" sz="2400" b="1" dirty="0" smtClean="0">
                <a:solidFill>
                  <a:srgbClr val="7030A0"/>
                </a:solidFill>
              </a:rPr>
              <a:t>Elektrický prúd v kovovom vodiči je teda tvorený usmerneným pohybom voľných elektrónov.</a:t>
            </a:r>
            <a:endParaRPr lang="sk-SK" sz="24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5576" y="0"/>
            <a:ext cx="8146152" cy="980728"/>
          </a:xfrm>
        </p:spPr>
        <p:txBody>
          <a:bodyPr>
            <a:normAutofit fontScale="90000"/>
          </a:bodyPr>
          <a:lstStyle/>
          <a:p>
            <a:pPr algn="ctr"/>
            <a:r>
              <a:rPr lang="sk-SK" dirty="0" smtClean="0"/>
              <a:t>Tepelné účinky elektrického prúdu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3568" y="980728"/>
            <a:ext cx="8250120" cy="5688632"/>
          </a:xfrm>
        </p:spPr>
        <p:txBody>
          <a:bodyPr>
            <a:normAutofit lnSpcReduction="10000"/>
          </a:bodyPr>
          <a:lstStyle/>
          <a:p>
            <a:r>
              <a:rPr lang="sk-SK" dirty="0" smtClean="0"/>
              <a:t>Prechodom elektrického prúdu cez vodič sa vodič zahrieva.</a:t>
            </a:r>
          </a:p>
          <a:p>
            <a:endParaRPr lang="sk-SK" dirty="0" smtClean="0"/>
          </a:p>
          <a:p>
            <a:r>
              <a:rPr lang="sk-SK" dirty="0" smtClean="0"/>
              <a:t>Teplota, na ktorú sa zahreje závisí od vlastností vodiča (dĺžka, hrúbka, materiál).</a:t>
            </a:r>
          </a:p>
          <a:p>
            <a:endParaRPr lang="sk-SK" dirty="0" smtClean="0"/>
          </a:p>
          <a:p>
            <a:r>
              <a:rPr lang="sk-SK" dirty="0" smtClean="0"/>
              <a:t>Vo všeobecnosti platí, že čím vodičom prechádza väčší prúd, tým sa vodič zohreje viac.</a:t>
            </a:r>
          </a:p>
          <a:p>
            <a:endParaRPr lang="sk-SK" dirty="0" smtClean="0"/>
          </a:p>
          <a:p>
            <a:r>
              <a:rPr lang="sk-SK" dirty="0" smtClean="0"/>
              <a:t>Tento jav má želané i neželané účinky.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87624" y="0"/>
            <a:ext cx="7498080" cy="1143000"/>
          </a:xfrm>
        </p:spPr>
        <p:txBody>
          <a:bodyPr/>
          <a:lstStyle/>
          <a:p>
            <a:pPr algn="ctr"/>
            <a:r>
              <a:rPr lang="sk-SK" dirty="0" smtClean="0"/>
              <a:t>Tepelné spotrebiče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908720"/>
            <a:ext cx="8820472" cy="4680520"/>
          </a:xfrm>
        </p:spPr>
        <p:txBody>
          <a:bodyPr/>
          <a:lstStyle/>
          <a:p>
            <a:r>
              <a:rPr lang="sk-SK" dirty="0" smtClean="0"/>
              <a:t>Medzi želané tepelné účinky patrí:</a:t>
            </a:r>
          </a:p>
          <a:p>
            <a:pPr lvl="1"/>
            <a:r>
              <a:rPr lang="sk-SK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rozsvietenie vlákna žiarovky</a:t>
            </a:r>
          </a:p>
          <a:p>
            <a:pPr lvl="1"/>
            <a:r>
              <a:rPr lang="sk-SK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rozžeravenie špirály v tepelných </a:t>
            </a:r>
            <a:r>
              <a:rPr lang="sk-SK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elektrických spotrebičoch</a:t>
            </a:r>
            <a:endParaRPr lang="sk-SK" dirty="0" smtClean="0"/>
          </a:p>
          <a:p>
            <a:pPr lvl="1">
              <a:buNone/>
            </a:pPr>
            <a:r>
              <a:rPr lang="sk-SK" dirty="0" smtClean="0">
                <a:solidFill>
                  <a:schemeClr val="accent6">
                    <a:lumMod val="75000"/>
                  </a:schemeClr>
                </a:solidFill>
              </a:rPr>
              <a:t>Patria sem: </a:t>
            </a:r>
            <a:r>
              <a:rPr lang="sk-SK" dirty="0" err="1" smtClean="0">
                <a:solidFill>
                  <a:schemeClr val="accent6">
                    <a:lumMod val="75000"/>
                  </a:schemeClr>
                </a:solidFill>
              </a:rPr>
              <a:t>rýchlovarná</a:t>
            </a:r>
            <a:r>
              <a:rPr lang="sk-SK" dirty="0" smtClean="0">
                <a:solidFill>
                  <a:schemeClr val="accent6">
                    <a:lumMod val="75000"/>
                  </a:schemeClr>
                </a:solidFill>
              </a:rPr>
              <a:t> kanvica, žehlička, elektrický sporák, žehlička na vlasy, elektrické ohrievače vzduchu.</a:t>
            </a:r>
          </a:p>
          <a:p>
            <a:pPr lvl="1">
              <a:buNone/>
            </a:pPr>
            <a:r>
              <a:rPr lang="sk-SK" sz="2400" i="1" dirty="0" smtClean="0"/>
              <a:t>Pozn.: Nechávajte ich zapnuté vždy len nevyhnutnú dobu, pretože patria medzi spotrebiče s najvyššou spotrebou elektrickej energie.</a:t>
            </a:r>
          </a:p>
        </p:txBody>
      </p:sp>
      <p:pic>
        <p:nvPicPr>
          <p:cNvPr id="17412" name="Picture 4" descr="http://images.clipartlogo.com/files/ss/thumb/112/112653917/mascot-illustration-of-a_smal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5445224"/>
            <a:ext cx="952500" cy="11906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7418" name="Picture 10" descr="illustration of Electric kettle  Stock Vector - 1585246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5157192"/>
            <a:ext cx="1152128" cy="14401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7420" name="Picture 12" descr="http://www.allthingsclipart.com/iron0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6296" y="5229200"/>
            <a:ext cx="1296144" cy="14161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7422" name="Picture 14" descr="http://thumbs.dreamstime.com/x/pelo-flattener-hierro-22763195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75656" y="5589240"/>
            <a:ext cx="1273672" cy="9807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331640" y="0"/>
            <a:ext cx="7498080" cy="836712"/>
          </a:xfrm>
        </p:spPr>
        <p:txBody>
          <a:bodyPr/>
          <a:lstStyle/>
          <a:p>
            <a:pPr algn="ctr"/>
            <a:r>
              <a:rPr lang="sk-SK" dirty="0" smtClean="0"/>
              <a:t>Skrat a poistky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3568" y="764704"/>
            <a:ext cx="8250120" cy="5904656"/>
          </a:xfrm>
        </p:spPr>
        <p:txBody>
          <a:bodyPr>
            <a:normAutofit/>
          </a:bodyPr>
          <a:lstStyle/>
          <a:p>
            <a:r>
              <a:rPr lang="sk-SK" sz="2200" dirty="0" smtClean="0"/>
              <a:t>Medzi neželané účinky patrí i zohriatie žiarovky na vysokú teplotu (veľké tepelné straty)</a:t>
            </a:r>
          </a:p>
          <a:p>
            <a:r>
              <a:rPr lang="sk-SK" sz="2200" dirty="0" smtClean="0"/>
              <a:t>Čo je to </a:t>
            </a:r>
            <a:r>
              <a:rPr lang="sk-SK" sz="2200" dirty="0" smtClean="0">
                <a:solidFill>
                  <a:srgbClr val="FF0000"/>
                </a:solidFill>
              </a:rPr>
              <a:t>skrat</a:t>
            </a:r>
            <a:r>
              <a:rPr lang="sk-SK" sz="2200" dirty="0" smtClean="0"/>
              <a:t>?</a:t>
            </a:r>
          </a:p>
          <a:p>
            <a:r>
              <a:rPr lang="sk-SK" sz="2200" dirty="0" smtClean="0"/>
              <a:t>Elektrický prúd si vždy v el. obvode „hľadá najkratšiu cestu“. </a:t>
            </a:r>
          </a:p>
          <a:p>
            <a:r>
              <a:rPr lang="sk-SK" sz="2200" dirty="0" smtClean="0"/>
              <a:t>Ak sú vodiče a aj spotrebiče v poriadku, nič sa nedeje.</a:t>
            </a:r>
          </a:p>
          <a:p>
            <a:r>
              <a:rPr lang="sk-SK" sz="2200" dirty="0" smtClean="0"/>
              <a:t>Ak dôjde k poškodeniu vodiča alebo spotrebiča, vznikne pre </a:t>
            </a:r>
            <a:r>
              <a:rPr lang="sk-SK" sz="2200" dirty="0" err="1" smtClean="0"/>
              <a:t>el.prúd</a:t>
            </a:r>
            <a:r>
              <a:rPr lang="sk-SK" sz="2200" dirty="0" smtClean="0"/>
              <a:t> „kratšia cesta“, vždy neželaná, ktorá má za následok veľký el. prúd – prehriatie vodiča a poškodenie spotrebiča, či dokonca </a:t>
            </a:r>
            <a:r>
              <a:rPr lang="sk-SK" sz="2200" b="1" dirty="0" smtClean="0"/>
              <a:t>požiar.</a:t>
            </a:r>
          </a:p>
          <a:p>
            <a:r>
              <a:rPr lang="sk-SK" sz="2200" b="1" dirty="0" smtClean="0">
                <a:solidFill>
                  <a:schemeClr val="accent5">
                    <a:lumMod val="75000"/>
                  </a:schemeClr>
                </a:solidFill>
              </a:rPr>
              <a:t>Pred skratom chránime spotrebiče, domácnosť poistkami či ističmi.</a:t>
            </a:r>
            <a:r>
              <a:rPr lang="sk-SK" sz="2200" i="1" dirty="0" smtClean="0"/>
              <a:t>(o princípe ističov neskôr)</a:t>
            </a:r>
          </a:p>
          <a:p>
            <a:r>
              <a:rPr lang="sk-SK" sz="2200" dirty="0" smtClean="0"/>
              <a:t>Poistka sa pri prechode neželane vysokým prúdom prepáli, preruší el. obvod a tým ochráni spotrebiče, či domácnosť.</a:t>
            </a:r>
          </a:p>
          <a:p>
            <a:pPr>
              <a:buNone/>
            </a:pPr>
            <a:endParaRPr lang="sk-SK" sz="2200" dirty="0"/>
          </a:p>
        </p:txBody>
      </p:sp>
      <p:pic>
        <p:nvPicPr>
          <p:cNvPr id="1028" name="Picture 4" descr="http://www.skoda-diely.sk/data/items/60/51362951bc8c0_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5661248"/>
            <a:ext cx="936104" cy="9361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30" name="Picture 6" descr="https://encrypted-tbn0.gstatic.com/images?q=tbn:ANd9GcQapnM0D3lnFBn1CrEdKaYrOiGfBsRx6taNEwuEasehbyP9aVE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5661248"/>
            <a:ext cx="960041" cy="9600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2" name="Picture 8" descr="http://www.kinekus.sk/media/thumbs/products/mo/000224.jpg.420x420_q8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5589240"/>
            <a:ext cx="1080120" cy="10801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4" name="Picture 10" descr="http://firn.sk/static/_foto_zbozi/1/3/7/8/0101707026._._.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2160" y="5805264"/>
            <a:ext cx="864096" cy="8640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6" name="Picture 12" descr="http://www.autototal.sk/fotky29372/fotos/_vyr_623_vyr_623megaval-100a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24328" y="5877272"/>
            <a:ext cx="960107" cy="7200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 algn="ctr">
              <a:buNone/>
            </a:pPr>
            <a:r>
              <a:rPr lang="sk-SK" b="1" dirty="0" smtClean="0">
                <a:solidFill>
                  <a:schemeClr val="accent3">
                    <a:lumMod val="50000"/>
                  </a:schemeClr>
                </a:solidFill>
              </a:rPr>
              <a:t>ĎAKUJEM ZA POZORNOSŤ !</a:t>
            </a:r>
            <a:endParaRPr lang="sk-SK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unovrat">
  <a:themeElements>
    <a:clrScheme name="Slunovrat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lunovrat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lunovrat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472</TotalTime>
  <Words>258</Words>
  <Application>Microsoft Office PowerPoint</Application>
  <PresentationFormat>Prezentácia na obrazovke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7" baseType="lpstr">
      <vt:lpstr>Slunovrat</vt:lpstr>
      <vt:lpstr>Elektrický prúd v kovovom vodiči.  Tepelné účinky elektrického prúdu</vt:lpstr>
      <vt:lpstr>Elektrický prúd ako jav</vt:lpstr>
      <vt:lpstr>Tepelné účinky elektrického prúdu</vt:lpstr>
      <vt:lpstr>Tepelné spotrebiče</vt:lpstr>
      <vt:lpstr>Skrat a poistky</vt:lpstr>
      <vt:lpstr>Prezentácia programu PowerPoint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Skúmame magnetické vlastnosti látok</dc:title>
  <dc:creator>pedagog</dc:creator>
  <cp:lastModifiedBy>Guest</cp:lastModifiedBy>
  <cp:revision>78</cp:revision>
  <dcterms:created xsi:type="dcterms:W3CDTF">2015-09-07T11:27:53Z</dcterms:created>
  <dcterms:modified xsi:type="dcterms:W3CDTF">2017-11-15T08:27:09Z</dcterms:modified>
</cp:coreProperties>
</file>