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09E4-9885-4900-A503-2A23779BCC3A}" type="datetimeFigureOut">
              <a:rPr lang="sk-SK" smtClean="0"/>
              <a:t>16. 5. 2013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EF75-19D8-4EDE-97E8-0F9FD242E35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/>
          <a:lstStyle/>
          <a:p>
            <a:r>
              <a:rPr lang="sk-SK" dirty="0" smtClean="0"/>
              <a:t>Hranaté telesá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k-SK" dirty="0" smtClean="0"/>
              <a:t>1. Určte počet hrán, vrcholov a stien tohto útvaru.</a:t>
            </a:r>
            <a:endParaRPr lang="sk-S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979712" y="3579167"/>
            <a:ext cx="4320480" cy="1938065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979712" y="1772816"/>
            <a:ext cx="4320480" cy="1806351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k-SK" sz="3600" dirty="0" smtClean="0"/>
              <a:t>2. Nakreslite teleso, ktoré má 4 vrcholy, 4 steny a 6 hrán.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latin typeface="+mj-lt"/>
              </a:rPr>
              <a:t>3. Nakreslite </a:t>
            </a:r>
            <a:r>
              <a:rPr lang="sk-SK" dirty="0" err="1" smtClean="0">
                <a:latin typeface="+mj-lt"/>
              </a:rPr>
              <a:t>ľupovoľný</a:t>
            </a:r>
            <a:r>
              <a:rPr lang="sk-SK" dirty="0" smtClean="0">
                <a:latin typeface="+mj-lt"/>
              </a:rPr>
              <a:t> útvar, teleso a určte počet hrán, vrcholov a stien. </a:t>
            </a:r>
            <a:endParaRPr lang="sk-SK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600" dirty="0" smtClean="0"/>
              <a:t>4. Určte počet vrcholov, stien a hrán. </a:t>
            </a:r>
            <a:endParaRPr lang="sk-SK" sz="3600" dirty="0"/>
          </a:p>
        </p:txBody>
      </p:sp>
      <p:sp>
        <p:nvSpPr>
          <p:cNvPr id="5" name="Kocka 4"/>
          <p:cNvSpPr/>
          <p:nvPr/>
        </p:nvSpPr>
        <p:spPr>
          <a:xfrm>
            <a:off x="1619672" y="3789040"/>
            <a:ext cx="1080120" cy="10001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Kocka 5"/>
          <p:cNvSpPr/>
          <p:nvPr/>
        </p:nvSpPr>
        <p:spPr>
          <a:xfrm>
            <a:off x="2411760" y="3789040"/>
            <a:ext cx="936104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619672" y="2348880"/>
            <a:ext cx="792088" cy="1656184"/>
          </a:xfrm>
          <a:prstGeom prst="triangle">
            <a:avLst>
              <a:gd name="adj" fmla="val 54440"/>
            </a:avLst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sk-SK"/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2411760" y="2348880"/>
            <a:ext cx="792088" cy="1656184"/>
          </a:xfrm>
          <a:prstGeom prst="triangle">
            <a:avLst>
              <a:gd name="adj" fmla="val 54440"/>
            </a:avLst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Kocka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Kocka 3"/>
          <p:cNvSpPr/>
          <p:nvPr/>
        </p:nvSpPr>
        <p:spPr>
          <a:xfrm>
            <a:off x="2987824" y="2276872"/>
            <a:ext cx="3096344" cy="2808312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Steny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228184" y="2420888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Počet stien : 6</a:t>
            </a:r>
            <a:endParaRPr lang="sk-SK" sz="4400" dirty="0"/>
          </a:p>
        </p:txBody>
      </p:sp>
      <p:sp>
        <p:nvSpPr>
          <p:cNvPr id="12" name="Kocka 11"/>
          <p:cNvSpPr/>
          <p:nvPr/>
        </p:nvSpPr>
        <p:spPr>
          <a:xfrm>
            <a:off x="1547664" y="2204864"/>
            <a:ext cx="3096344" cy="2808312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5436096" y="170080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Útvary, z ktorých sa skladá povrch telesa sa nazývajú steny telesa.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cka 6"/>
          <p:cNvSpPr/>
          <p:nvPr/>
        </p:nvSpPr>
        <p:spPr>
          <a:xfrm>
            <a:off x="2195736" y="2204864"/>
            <a:ext cx="2584304" cy="258430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2627784" y="692696"/>
            <a:ext cx="2022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Hrany</a:t>
            </a:r>
            <a:endParaRPr lang="sk-SK" sz="6000" dirty="0"/>
          </a:p>
        </p:txBody>
      </p:sp>
      <p:sp>
        <p:nvSpPr>
          <p:cNvPr id="9" name="BlokTextu 8"/>
          <p:cNvSpPr txBox="1"/>
          <p:nvPr/>
        </p:nvSpPr>
        <p:spPr>
          <a:xfrm>
            <a:off x="6084168" y="198884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Spoločné strany susedných stien sa volajú hrany telesa. 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Hrany</a:t>
            </a:r>
            <a:endParaRPr lang="sk-SK" dirty="0"/>
          </a:p>
        </p:txBody>
      </p:sp>
      <p:sp>
        <p:nvSpPr>
          <p:cNvPr id="5" name="Voľná forma 4"/>
          <p:cNvSpPr/>
          <p:nvPr/>
        </p:nvSpPr>
        <p:spPr>
          <a:xfrm>
            <a:off x="2267744" y="2636912"/>
            <a:ext cx="2304256" cy="2376264"/>
          </a:xfrm>
          <a:custGeom>
            <a:avLst/>
            <a:gdLst>
              <a:gd name="connsiteX0" fmla="*/ 0 w 1216152"/>
              <a:gd name="connsiteY0" fmla="*/ 332508 h 1216152"/>
              <a:gd name="connsiteX1" fmla="*/ 883644 w 1216152"/>
              <a:gd name="connsiteY1" fmla="*/ 332508 h 1216152"/>
              <a:gd name="connsiteX2" fmla="*/ 883644 w 1216152"/>
              <a:gd name="connsiteY2" fmla="*/ 1216152 h 1216152"/>
              <a:gd name="connsiteX3" fmla="*/ 0 w 1216152"/>
              <a:gd name="connsiteY3" fmla="*/ 1216152 h 1216152"/>
              <a:gd name="connsiteX4" fmla="*/ 0 w 1216152"/>
              <a:gd name="connsiteY4" fmla="*/ 332508 h 1216152"/>
              <a:gd name="connsiteX0" fmla="*/ 883644 w 1216152"/>
              <a:gd name="connsiteY0" fmla="*/ 332508 h 1216152"/>
              <a:gd name="connsiteX1" fmla="*/ 1216152 w 1216152"/>
              <a:gd name="connsiteY1" fmla="*/ 0 h 1216152"/>
              <a:gd name="connsiteX2" fmla="*/ 1216152 w 1216152"/>
              <a:gd name="connsiteY2" fmla="*/ 883644 h 1216152"/>
              <a:gd name="connsiteX3" fmla="*/ 883644 w 1216152"/>
              <a:gd name="connsiteY3" fmla="*/ 1216152 h 1216152"/>
              <a:gd name="connsiteX4" fmla="*/ 883644 w 1216152"/>
              <a:gd name="connsiteY4" fmla="*/ 332508 h 1216152"/>
              <a:gd name="connsiteX0" fmla="*/ 0 w 1216152"/>
              <a:gd name="connsiteY0" fmla="*/ 332508 h 1216152"/>
              <a:gd name="connsiteX1" fmla="*/ 332508 w 1216152"/>
              <a:gd name="connsiteY1" fmla="*/ 0 h 1216152"/>
              <a:gd name="connsiteX2" fmla="*/ 1216152 w 1216152"/>
              <a:gd name="connsiteY2" fmla="*/ 0 h 1216152"/>
              <a:gd name="connsiteX3" fmla="*/ 883644 w 1216152"/>
              <a:gd name="connsiteY3" fmla="*/ 332508 h 1216152"/>
              <a:gd name="connsiteX4" fmla="*/ 0 w 1216152"/>
              <a:gd name="connsiteY4" fmla="*/ 332508 h 1216152"/>
              <a:gd name="connsiteX0" fmla="*/ 0 w 1216152"/>
              <a:gd name="connsiteY0" fmla="*/ 332508 h 1216152"/>
              <a:gd name="connsiteX1" fmla="*/ 332508 w 1216152"/>
              <a:gd name="connsiteY1" fmla="*/ 0 h 1216152"/>
              <a:gd name="connsiteX2" fmla="*/ 1216152 w 1216152"/>
              <a:gd name="connsiteY2" fmla="*/ 0 h 1216152"/>
              <a:gd name="connsiteX3" fmla="*/ 1216152 w 1216152"/>
              <a:gd name="connsiteY3" fmla="*/ 883644 h 1216152"/>
              <a:gd name="connsiteX4" fmla="*/ 883644 w 1216152"/>
              <a:gd name="connsiteY4" fmla="*/ 1216152 h 1216152"/>
              <a:gd name="connsiteX5" fmla="*/ 0 w 1216152"/>
              <a:gd name="connsiteY5" fmla="*/ 1216152 h 1216152"/>
              <a:gd name="connsiteX6" fmla="*/ 0 w 1216152"/>
              <a:gd name="connsiteY6" fmla="*/ 332508 h 1216152"/>
              <a:gd name="connsiteX7" fmla="*/ 0 w 1216152"/>
              <a:gd name="connsiteY7" fmla="*/ 332508 h 1216152"/>
              <a:gd name="connsiteX8" fmla="*/ 883644 w 1216152"/>
              <a:gd name="connsiteY8" fmla="*/ 332508 h 1216152"/>
              <a:gd name="connsiteX9" fmla="*/ 1216152 w 1216152"/>
              <a:gd name="connsiteY9" fmla="*/ 0 h 1216152"/>
              <a:gd name="connsiteX10" fmla="*/ 883644 w 1216152"/>
              <a:gd name="connsiteY10" fmla="*/ 332508 h 1216152"/>
              <a:gd name="connsiteX11" fmla="*/ 883644 w 1216152"/>
              <a:gd name="connsiteY11" fmla="*/ 1216152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152" h="1216152" stroke="0" extrusionOk="0">
                <a:moveTo>
                  <a:pt x="0" y="332508"/>
                </a:moveTo>
                <a:lnTo>
                  <a:pt x="883644" y="332508"/>
                </a:lnTo>
                <a:lnTo>
                  <a:pt x="883644" y="1216152"/>
                </a:lnTo>
                <a:lnTo>
                  <a:pt x="0" y="1216152"/>
                </a:lnTo>
                <a:lnTo>
                  <a:pt x="0" y="332508"/>
                </a:lnTo>
                <a:close/>
              </a:path>
              <a:path w="1216152" h="1216152" fill="darkenLess" stroke="0" extrusionOk="0">
                <a:moveTo>
                  <a:pt x="883644" y="332508"/>
                </a:moveTo>
                <a:lnTo>
                  <a:pt x="1216152" y="0"/>
                </a:lnTo>
                <a:lnTo>
                  <a:pt x="1216152" y="883644"/>
                </a:lnTo>
                <a:lnTo>
                  <a:pt x="883644" y="1216152"/>
                </a:lnTo>
                <a:lnTo>
                  <a:pt x="883644" y="332508"/>
                </a:lnTo>
                <a:close/>
              </a:path>
              <a:path w="1216152" h="1216152" fill="lightenLess" stroke="0" extrusionOk="0">
                <a:moveTo>
                  <a:pt x="0" y="332508"/>
                </a:moveTo>
                <a:lnTo>
                  <a:pt x="332508" y="0"/>
                </a:lnTo>
                <a:lnTo>
                  <a:pt x="1216152" y="0"/>
                </a:lnTo>
                <a:lnTo>
                  <a:pt x="883644" y="332508"/>
                </a:lnTo>
                <a:lnTo>
                  <a:pt x="0" y="332508"/>
                </a:lnTo>
                <a:close/>
              </a:path>
              <a:path w="1216152" h="1216152" fill="none" extrusionOk="0">
                <a:moveTo>
                  <a:pt x="0" y="332508"/>
                </a:moveTo>
                <a:lnTo>
                  <a:pt x="332508" y="0"/>
                </a:lnTo>
                <a:lnTo>
                  <a:pt x="1216152" y="0"/>
                </a:lnTo>
                <a:lnTo>
                  <a:pt x="1216152" y="883644"/>
                </a:lnTo>
                <a:lnTo>
                  <a:pt x="883644" y="1216152"/>
                </a:lnTo>
                <a:lnTo>
                  <a:pt x="0" y="1216152"/>
                </a:lnTo>
                <a:lnTo>
                  <a:pt x="0" y="332508"/>
                </a:lnTo>
                <a:close/>
                <a:moveTo>
                  <a:pt x="0" y="332508"/>
                </a:moveTo>
                <a:lnTo>
                  <a:pt x="883644" y="332508"/>
                </a:lnTo>
                <a:lnTo>
                  <a:pt x="1216152" y="0"/>
                </a:lnTo>
                <a:moveTo>
                  <a:pt x="883644" y="332508"/>
                </a:moveTo>
                <a:lnTo>
                  <a:pt x="883644" y="1216152"/>
                </a:lnTo>
              </a:path>
            </a:pathLst>
          </a:custGeom>
          <a:ln w="38100"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" name="Rovná spojnica 6"/>
          <p:cNvCxnSpPr>
            <a:stCxn id="5" idx="5"/>
          </p:cNvCxnSpPr>
          <p:nvPr/>
        </p:nvCxnSpPr>
        <p:spPr>
          <a:xfrm flipV="1">
            <a:off x="2267744" y="4365104"/>
            <a:ext cx="648072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>
            <a:endCxn id="5" idx="3"/>
          </p:cNvCxnSpPr>
          <p:nvPr/>
        </p:nvCxnSpPr>
        <p:spPr>
          <a:xfrm flipV="1">
            <a:off x="2915816" y="4363482"/>
            <a:ext cx="1656184" cy="1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2915816" y="2636912"/>
            <a:ext cx="2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5615608" y="3356992"/>
            <a:ext cx="352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Počet hrán:  12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Vrcholy</a:t>
            </a:r>
            <a:endParaRPr lang="sk-SK" dirty="0"/>
          </a:p>
        </p:txBody>
      </p:sp>
      <p:grpSp>
        <p:nvGrpSpPr>
          <p:cNvPr id="4" name="Zástupný symbol obsahu 3"/>
          <p:cNvGrpSpPr>
            <a:grpSpLocks noGrp="1"/>
          </p:cNvGrpSpPr>
          <p:nvPr/>
        </p:nvGrpSpPr>
        <p:grpSpPr>
          <a:xfrm>
            <a:off x="457200" y="2708920"/>
            <a:ext cx="3970784" cy="3417243"/>
            <a:chOff x="2267744" y="2636912"/>
            <a:chExt cx="2304256" cy="2376264"/>
          </a:xfrm>
        </p:grpSpPr>
        <p:sp>
          <p:nvSpPr>
            <p:cNvPr id="5" name="Voľná forma 4"/>
            <p:cNvSpPr/>
            <p:nvPr/>
          </p:nvSpPr>
          <p:spPr>
            <a:xfrm>
              <a:off x="2267744" y="2636912"/>
              <a:ext cx="2304256" cy="2376264"/>
            </a:xfrm>
            <a:custGeom>
              <a:avLst/>
              <a:gdLst>
                <a:gd name="connsiteX0" fmla="*/ 0 w 1216152"/>
                <a:gd name="connsiteY0" fmla="*/ 332508 h 1216152"/>
                <a:gd name="connsiteX1" fmla="*/ 883644 w 1216152"/>
                <a:gd name="connsiteY1" fmla="*/ 332508 h 1216152"/>
                <a:gd name="connsiteX2" fmla="*/ 883644 w 1216152"/>
                <a:gd name="connsiteY2" fmla="*/ 1216152 h 1216152"/>
                <a:gd name="connsiteX3" fmla="*/ 0 w 1216152"/>
                <a:gd name="connsiteY3" fmla="*/ 1216152 h 1216152"/>
                <a:gd name="connsiteX4" fmla="*/ 0 w 1216152"/>
                <a:gd name="connsiteY4" fmla="*/ 332508 h 1216152"/>
                <a:gd name="connsiteX0" fmla="*/ 883644 w 1216152"/>
                <a:gd name="connsiteY0" fmla="*/ 332508 h 1216152"/>
                <a:gd name="connsiteX1" fmla="*/ 1216152 w 1216152"/>
                <a:gd name="connsiteY1" fmla="*/ 0 h 1216152"/>
                <a:gd name="connsiteX2" fmla="*/ 1216152 w 1216152"/>
                <a:gd name="connsiteY2" fmla="*/ 883644 h 1216152"/>
                <a:gd name="connsiteX3" fmla="*/ 883644 w 1216152"/>
                <a:gd name="connsiteY3" fmla="*/ 1216152 h 1216152"/>
                <a:gd name="connsiteX4" fmla="*/ 883644 w 1216152"/>
                <a:gd name="connsiteY4" fmla="*/ 332508 h 1216152"/>
                <a:gd name="connsiteX0" fmla="*/ 0 w 1216152"/>
                <a:gd name="connsiteY0" fmla="*/ 332508 h 1216152"/>
                <a:gd name="connsiteX1" fmla="*/ 332508 w 1216152"/>
                <a:gd name="connsiteY1" fmla="*/ 0 h 1216152"/>
                <a:gd name="connsiteX2" fmla="*/ 1216152 w 1216152"/>
                <a:gd name="connsiteY2" fmla="*/ 0 h 1216152"/>
                <a:gd name="connsiteX3" fmla="*/ 883644 w 1216152"/>
                <a:gd name="connsiteY3" fmla="*/ 332508 h 1216152"/>
                <a:gd name="connsiteX4" fmla="*/ 0 w 1216152"/>
                <a:gd name="connsiteY4" fmla="*/ 332508 h 1216152"/>
                <a:gd name="connsiteX0" fmla="*/ 0 w 1216152"/>
                <a:gd name="connsiteY0" fmla="*/ 332508 h 1216152"/>
                <a:gd name="connsiteX1" fmla="*/ 332508 w 1216152"/>
                <a:gd name="connsiteY1" fmla="*/ 0 h 1216152"/>
                <a:gd name="connsiteX2" fmla="*/ 1216152 w 1216152"/>
                <a:gd name="connsiteY2" fmla="*/ 0 h 1216152"/>
                <a:gd name="connsiteX3" fmla="*/ 1216152 w 1216152"/>
                <a:gd name="connsiteY3" fmla="*/ 883644 h 1216152"/>
                <a:gd name="connsiteX4" fmla="*/ 883644 w 1216152"/>
                <a:gd name="connsiteY4" fmla="*/ 1216152 h 1216152"/>
                <a:gd name="connsiteX5" fmla="*/ 0 w 1216152"/>
                <a:gd name="connsiteY5" fmla="*/ 1216152 h 1216152"/>
                <a:gd name="connsiteX6" fmla="*/ 0 w 1216152"/>
                <a:gd name="connsiteY6" fmla="*/ 332508 h 1216152"/>
                <a:gd name="connsiteX7" fmla="*/ 0 w 1216152"/>
                <a:gd name="connsiteY7" fmla="*/ 332508 h 1216152"/>
                <a:gd name="connsiteX8" fmla="*/ 883644 w 1216152"/>
                <a:gd name="connsiteY8" fmla="*/ 332508 h 1216152"/>
                <a:gd name="connsiteX9" fmla="*/ 1216152 w 1216152"/>
                <a:gd name="connsiteY9" fmla="*/ 0 h 1216152"/>
                <a:gd name="connsiteX10" fmla="*/ 883644 w 1216152"/>
                <a:gd name="connsiteY10" fmla="*/ 332508 h 1216152"/>
                <a:gd name="connsiteX11" fmla="*/ 883644 w 1216152"/>
                <a:gd name="connsiteY11" fmla="*/ 1216152 h 121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6152" h="1216152" stroke="0" extrusionOk="0">
                  <a:moveTo>
                    <a:pt x="0" y="332508"/>
                  </a:moveTo>
                  <a:lnTo>
                    <a:pt x="883644" y="332508"/>
                  </a:lnTo>
                  <a:lnTo>
                    <a:pt x="883644" y="1216152"/>
                  </a:lnTo>
                  <a:lnTo>
                    <a:pt x="0" y="1216152"/>
                  </a:lnTo>
                  <a:lnTo>
                    <a:pt x="0" y="332508"/>
                  </a:lnTo>
                  <a:close/>
                </a:path>
                <a:path w="1216152" h="1216152" fill="darkenLess" stroke="0" extrusionOk="0">
                  <a:moveTo>
                    <a:pt x="883644" y="332508"/>
                  </a:moveTo>
                  <a:lnTo>
                    <a:pt x="1216152" y="0"/>
                  </a:lnTo>
                  <a:lnTo>
                    <a:pt x="1216152" y="883644"/>
                  </a:lnTo>
                  <a:lnTo>
                    <a:pt x="883644" y="1216152"/>
                  </a:lnTo>
                  <a:lnTo>
                    <a:pt x="883644" y="332508"/>
                  </a:lnTo>
                  <a:close/>
                </a:path>
                <a:path w="1216152" h="1216152" fill="lightenLess" stroke="0" extrusionOk="0">
                  <a:moveTo>
                    <a:pt x="0" y="332508"/>
                  </a:moveTo>
                  <a:lnTo>
                    <a:pt x="332508" y="0"/>
                  </a:lnTo>
                  <a:lnTo>
                    <a:pt x="1216152" y="0"/>
                  </a:lnTo>
                  <a:lnTo>
                    <a:pt x="883644" y="332508"/>
                  </a:lnTo>
                  <a:lnTo>
                    <a:pt x="0" y="332508"/>
                  </a:lnTo>
                  <a:close/>
                </a:path>
                <a:path w="1216152" h="1216152" fill="none" extrusionOk="0">
                  <a:moveTo>
                    <a:pt x="0" y="332508"/>
                  </a:moveTo>
                  <a:lnTo>
                    <a:pt x="332508" y="0"/>
                  </a:lnTo>
                  <a:lnTo>
                    <a:pt x="1216152" y="0"/>
                  </a:lnTo>
                  <a:lnTo>
                    <a:pt x="1216152" y="883644"/>
                  </a:lnTo>
                  <a:lnTo>
                    <a:pt x="883644" y="1216152"/>
                  </a:lnTo>
                  <a:lnTo>
                    <a:pt x="0" y="1216152"/>
                  </a:lnTo>
                  <a:lnTo>
                    <a:pt x="0" y="332508"/>
                  </a:lnTo>
                  <a:close/>
                  <a:moveTo>
                    <a:pt x="0" y="332508"/>
                  </a:moveTo>
                  <a:lnTo>
                    <a:pt x="883644" y="332508"/>
                  </a:lnTo>
                  <a:lnTo>
                    <a:pt x="1216152" y="0"/>
                  </a:lnTo>
                  <a:moveTo>
                    <a:pt x="883644" y="332508"/>
                  </a:moveTo>
                  <a:lnTo>
                    <a:pt x="883644" y="1216152"/>
                  </a:lnTo>
                </a:path>
              </a:pathLst>
            </a:cu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" name="Rovná spojnica 5"/>
            <p:cNvCxnSpPr>
              <a:stCxn id="5" idx="5"/>
            </p:cNvCxnSpPr>
            <p:nvPr/>
          </p:nvCxnSpPr>
          <p:spPr>
            <a:xfrm flipV="1">
              <a:off x="2267744" y="4365104"/>
              <a:ext cx="648072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>
              <a:endCxn id="5" idx="3"/>
            </p:cNvCxnSpPr>
            <p:nvPr/>
          </p:nvCxnSpPr>
          <p:spPr>
            <a:xfrm flipV="1">
              <a:off x="2915816" y="4363482"/>
              <a:ext cx="1656184" cy="16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ovná spojnica 7"/>
            <p:cNvCxnSpPr/>
            <p:nvPr/>
          </p:nvCxnSpPr>
          <p:spPr>
            <a:xfrm flipV="1">
              <a:off x="2915816" y="2636912"/>
              <a:ext cx="2" cy="17281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lokTextu 8"/>
          <p:cNvSpPr txBox="1"/>
          <p:nvPr/>
        </p:nvSpPr>
        <p:spPr>
          <a:xfrm>
            <a:off x="4553063" y="1700808"/>
            <a:ext cx="3923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/>
              <a:t>Spoločné krajné</a:t>
            </a:r>
          </a:p>
          <a:p>
            <a:r>
              <a:rPr lang="sk-SK" sz="3600" dirty="0" smtClean="0"/>
              <a:t> body hrán sa volajú</a:t>
            </a:r>
          </a:p>
          <a:p>
            <a:r>
              <a:rPr lang="sk-SK" sz="3600" dirty="0"/>
              <a:t>v</a:t>
            </a:r>
            <a:r>
              <a:rPr lang="sk-SK" sz="3600" dirty="0" smtClean="0"/>
              <a:t>rcholy. </a:t>
            </a:r>
            <a:endParaRPr lang="sk-SK" sz="3600" dirty="0"/>
          </a:p>
        </p:txBody>
      </p:sp>
      <p:sp>
        <p:nvSpPr>
          <p:cNvPr id="10" name="Vývojový diagram: spojnica 9"/>
          <p:cNvSpPr/>
          <p:nvPr/>
        </p:nvSpPr>
        <p:spPr>
          <a:xfrm>
            <a:off x="251520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ývojový diagram: spojnica 12"/>
          <p:cNvSpPr/>
          <p:nvPr/>
        </p:nvSpPr>
        <p:spPr>
          <a:xfrm>
            <a:off x="4067944" y="25649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ývojový diagram: spojnica 13"/>
          <p:cNvSpPr/>
          <p:nvPr/>
        </p:nvSpPr>
        <p:spPr>
          <a:xfrm>
            <a:off x="4139952" y="50131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ývojový diagram: spojnica 14"/>
          <p:cNvSpPr/>
          <p:nvPr/>
        </p:nvSpPr>
        <p:spPr>
          <a:xfrm>
            <a:off x="1331640" y="25649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Vývojový diagram: spojnica 15"/>
          <p:cNvSpPr/>
          <p:nvPr/>
        </p:nvSpPr>
        <p:spPr>
          <a:xfrm>
            <a:off x="3131840" y="58772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ývojový diagram: spojnica 16"/>
          <p:cNvSpPr/>
          <p:nvPr/>
        </p:nvSpPr>
        <p:spPr>
          <a:xfrm>
            <a:off x="1331640" y="50131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Vývojový diagram: spojnica 17"/>
          <p:cNvSpPr/>
          <p:nvPr/>
        </p:nvSpPr>
        <p:spPr>
          <a:xfrm>
            <a:off x="251520" y="58772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Vývojový diagram: spojnica 18"/>
          <p:cNvSpPr/>
          <p:nvPr/>
        </p:nvSpPr>
        <p:spPr>
          <a:xfrm>
            <a:off x="3131840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/>
          <p:cNvSpPr txBox="1"/>
          <p:nvPr/>
        </p:nvSpPr>
        <p:spPr>
          <a:xfrm>
            <a:off x="5364088" y="4149080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Počet vrcholov: 8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Kváder </a:t>
            </a:r>
            <a:endParaRPr lang="sk-SK" dirty="0"/>
          </a:p>
        </p:txBody>
      </p:sp>
      <p:sp>
        <p:nvSpPr>
          <p:cNvPr id="4" name="Kocka 3"/>
          <p:cNvSpPr/>
          <p:nvPr/>
        </p:nvSpPr>
        <p:spPr>
          <a:xfrm>
            <a:off x="1331640" y="2276872"/>
            <a:ext cx="3096344" cy="2596444"/>
          </a:xfrm>
          <a:prstGeom prst="cube">
            <a:avLst>
              <a:gd name="adj" fmla="val 65995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012160" y="2132856"/>
            <a:ext cx="3045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Počet hrán: 12</a:t>
            </a:r>
          </a:p>
          <a:p>
            <a:r>
              <a:rPr lang="sk-SK" sz="3200" dirty="0" smtClean="0"/>
              <a:t>Počet vrcholov: 8</a:t>
            </a:r>
          </a:p>
          <a:p>
            <a:r>
              <a:rPr lang="sk-SK" sz="3200" dirty="0" smtClean="0"/>
              <a:t>Počet stien: 6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</a:t>
            </a:r>
            <a:endParaRPr lang="sk-SK" dirty="0"/>
          </a:p>
        </p:txBody>
      </p:sp>
      <p:grpSp>
        <p:nvGrpSpPr>
          <p:cNvPr id="18" name="Skupina 17"/>
          <p:cNvGrpSpPr/>
          <p:nvPr/>
        </p:nvGrpSpPr>
        <p:grpSpPr>
          <a:xfrm>
            <a:off x="1331640" y="1196752"/>
            <a:ext cx="2448272" cy="3816424"/>
            <a:chOff x="2699792" y="1484784"/>
            <a:chExt cx="2448272" cy="3816424"/>
          </a:xfrm>
        </p:grpSpPr>
        <p:sp>
          <p:nvSpPr>
            <p:cNvPr id="4" name="Kosodĺžnik 3"/>
            <p:cNvSpPr/>
            <p:nvPr/>
          </p:nvSpPr>
          <p:spPr>
            <a:xfrm>
              <a:off x="2699792" y="3501008"/>
              <a:ext cx="2448272" cy="1778496"/>
            </a:xfrm>
            <a:prstGeom prst="parallelogram">
              <a:avLst>
                <a:gd name="adj" fmla="val 49539"/>
              </a:avLst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6" name="Rovná spojnica 5"/>
            <p:cNvCxnSpPr/>
            <p:nvPr/>
          </p:nvCxnSpPr>
          <p:spPr>
            <a:xfrm flipV="1">
              <a:off x="3635896" y="1484784"/>
              <a:ext cx="432048" cy="201622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ovná spojnica 7"/>
            <p:cNvCxnSpPr/>
            <p:nvPr/>
          </p:nvCxnSpPr>
          <p:spPr>
            <a:xfrm flipH="1" flipV="1">
              <a:off x="4067944" y="1484784"/>
              <a:ext cx="1080120" cy="201622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>
            <a:xfrm flipV="1">
              <a:off x="2771800" y="1484784"/>
              <a:ext cx="1296144" cy="37444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flipH="1" flipV="1">
              <a:off x="4067944" y="1556792"/>
              <a:ext cx="216024" cy="37444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lokTextu 18"/>
          <p:cNvSpPr txBox="1"/>
          <p:nvPr/>
        </p:nvSpPr>
        <p:spPr>
          <a:xfrm>
            <a:off x="4788024" y="220486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Počet hrán: 8</a:t>
            </a:r>
            <a:endParaRPr lang="sk-SK" sz="2400" dirty="0"/>
          </a:p>
        </p:txBody>
      </p:sp>
      <p:sp>
        <p:nvSpPr>
          <p:cNvPr id="20" name="BlokTextu 19"/>
          <p:cNvSpPr txBox="1"/>
          <p:nvPr/>
        </p:nvSpPr>
        <p:spPr>
          <a:xfrm>
            <a:off x="4860032" y="328498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Počet vrcholov: 5</a:t>
            </a:r>
            <a:endParaRPr lang="sk-SK" sz="2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5076056" y="465313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Počet stien: 5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build="allAtOnce"/>
      <p:bldP spid="20" grpId="0" build="allAtOnce"/>
      <p:bldP spid="2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kupina 19"/>
          <p:cNvGrpSpPr/>
          <p:nvPr/>
        </p:nvGrpSpPr>
        <p:grpSpPr>
          <a:xfrm>
            <a:off x="611560" y="1916832"/>
            <a:ext cx="1584176" cy="2664296"/>
            <a:chOff x="611560" y="1916832"/>
            <a:chExt cx="1584176" cy="2664296"/>
          </a:xfrm>
        </p:grpSpPr>
        <p:sp>
          <p:nvSpPr>
            <p:cNvPr id="5" name="Pravidelný päťuholník 4"/>
            <p:cNvSpPr/>
            <p:nvPr/>
          </p:nvSpPr>
          <p:spPr>
            <a:xfrm>
              <a:off x="611560" y="3861048"/>
              <a:ext cx="1584176" cy="720080"/>
            </a:xfrm>
            <a:prstGeom prst="pentagon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Rovná spojnica 6"/>
            <p:cNvCxnSpPr>
              <a:stCxn id="8" idx="5"/>
              <a:endCxn id="5" idx="5"/>
            </p:cNvCxnSpPr>
            <p:nvPr/>
          </p:nvCxnSpPr>
          <p:spPr>
            <a:xfrm>
              <a:off x="2195734" y="2191877"/>
              <a:ext cx="0" cy="19442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Pravidelný päťuholník 7"/>
            <p:cNvSpPr/>
            <p:nvPr/>
          </p:nvSpPr>
          <p:spPr>
            <a:xfrm>
              <a:off x="611560" y="1916832"/>
              <a:ext cx="1584176" cy="720080"/>
            </a:xfrm>
            <a:prstGeom prst="pentagon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" name="Rovná spojnica 12"/>
            <p:cNvCxnSpPr>
              <a:stCxn id="5" idx="0"/>
              <a:endCxn id="8" idx="0"/>
            </p:cNvCxnSpPr>
            <p:nvPr/>
          </p:nvCxnSpPr>
          <p:spPr>
            <a:xfrm flipV="1">
              <a:off x="1403648" y="1916832"/>
              <a:ext cx="0" cy="19442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Rovná spojnica 14"/>
            <p:cNvCxnSpPr>
              <a:stCxn id="5" idx="4"/>
              <a:endCxn id="8" idx="4"/>
            </p:cNvCxnSpPr>
            <p:nvPr/>
          </p:nvCxnSpPr>
          <p:spPr>
            <a:xfrm flipV="1">
              <a:off x="1893186" y="2636910"/>
              <a:ext cx="0" cy="19442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Rovná spojnica 16"/>
            <p:cNvCxnSpPr>
              <a:stCxn id="5" idx="1"/>
              <a:endCxn id="8" idx="1"/>
            </p:cNvCxnSpPr>
            <p:nvPr/>
          </p:nvCxnSpPr>
          <p:spPr>
            <a:xfrm flipV="1">
              <a:off x="611562" y="2191877"/>
              <a:ext cx="0" cy="19442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Rovná spojnica 18"/>
            <p:cNvCxnSpPr>
              <a:stCxn id="5" idx="2"/>
              <a:endCxn id="8" idx="2"/>
            </p:cNvCxnSpPr>
            <p:nvPr/>
          </p:nvCxnSpPr>
          <p:spPr>
            <a:xfrm flipV="1">
              <a:off x="914110" y="2636910"/>
              <a:ext cx="0" cy="194421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9" name="Skupina 38"/>
          <p:cNvGrpSpPr/>
          <p:nvPr/>
        </p:nvGrpSpPr>
        <p:grpSpPr>
          <a:xfrm>
            <a:off x="5652120" y="1916832"/>
            <a:ext cx="1512168" cy="2952328"/>
            <a:chOff x="5652120" y="2060848"/>
            <a:chExt cx="1512168" cy="2952328"/>
          </a:xfrm>
        </p:grpSpPr>
        <p:sp>
          <p:nvSpPr>
            <p:cNvPr id="21" name="Šesťuholník 20"/>
            <p:cNvSpPr/>
            <p:nvPr/>
          </p:nvSpPr>
          <p:spPr>
            <a:xfrm>
              <a:off x="5652120" y="4221088"/>
              <a:ext cx="1512168" cy="792088"/>
            </a:xfrm>
            <a:prstGeom prst="hexagon">
              <a:avLst>
                <a:gd name="adj" fmla="val 34091"/>
                <a:gd name="vf" fmla="val 115470"/>
              </a:avLst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Šesťuholník 22"/>
            <p:cNvSpPr/>
            <p:nvPr/>
          </p:nvSpPr>
          <p:spPr>
            <a:xfrm>
              <a:off x="5652120" y="2060848"/>
              <a:ext cx="1512168" cy="792088"/>
            </a:xfrm>
            <a:prstGeom prst="hexagon">
              <a:avLst>
                <a:gd name="adj" fmla="val 34091"/>
                <a:gd name="vf" fmla="val 115470"/>
              </a:avLst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5" name="Rovná spojnica 24"/>
            <p:cNvCxnSpPr>
              <a:stCxn id="23" idx="4"/>
              <a:endCxn id="21" idx="4"/>
            </p:cNvCxnSpPr>
            <p:nvPr/>
          </p:nvCxnSpPr>
          <p:spPr>
            <a:xfrm>
              <a:off x="5922151" y="2060848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Rovná spojnica 26"/>
            <p:cNvCxnSpPr>
              <a:stCxn id="21" idx="1"/>
              <a:endCxn id="23" idx="1"/>
            </p:cNvCxnSpPr>
            <p:nvPr/>
          </p:nvCxnSpPr>
          <p:spPr>
            <a:xfrm flipV="1">
              <a:off x="6894257" y="2852936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Rovná spojnica 29"/>
            <p:cNvCxnSpPr>
              <a:stCxn id="21" idx="5"/>
              <a:endCxn id="23" idx="5"/>
            </p:cNvCxnSpPr>
            <p:nvPr/>
          </p:nvCxnSpPr>
          <p:spPr>
            <a:xfrm flipV="1">
              <a:off x="6894257" y="2060848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Rovná spojnica 31"/>
            <p:cNvCxnSpPr>
              <a:stCxn id="23" idx="3"/>
              <a:endCxn id="21" idx="3"/>
            </p:cNvCxnSpPr>
            <p:nvPr/>
          </p:nvCxnSpPr>
          <p:spPr>
            <a:xfrm>
              <a:off x="5652120" y="2456892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Rovná spojnica 33"/>
            <p:cNvCxnSpPr>
              <a:stCxn id="23" idx="0"/>
              <a:endCxn id="21" idx="0"/>
            </p:cNvCxnSpPr>
            <p:nvPr/>
          </p:nvCxnSpPr>
          <p:spPr>
            <a:xfrm>
              <a:off x="7164288" y="2456892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Rovná spojnica 35"/>
            <p:cNvCxnSpPr>
              <a:stCxn id="21" idx="2"/>
              <a:endCxn id="23" idx="2"/>
            </p:cNvCxnSpPr>
            <p:nvPr/>
          </p:nvCxnSpPr>
          <p:spPr>
            <a:xfrm flipV="1">
              <a:off x="5922151" y="2852936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Rovná spojnica 37"/>
            <p:cNvCxnSpPr>
              <a:stCxn id="21" idx="1"/>
              <a:endCxn id="23" idx="1"/>
            </p:cNvCxnSpPr>
            <p:nvPr/>
          </p:nvCxnSpPr>
          <p:spPr>
            <a:xfrm flipV="1">
              <a:off x="6894257" y="2852936"/>
              <a:ext cx="0" cy="216024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BlokTextu 39"/>
          <p:cNvSpPr txBox="1"/>
          <p:nvPr/>
        </p:nvSpPr>
        <p:spPr>
          <a:xfrm>
            <a:off x="395536" y="54868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Pravidelný 5-boký hranol</a:t>
            </a:r>
            <a:endParaRPr lang="sk-SK" sz="2400" dirty="0"/>
          </a:p>
        </p:txBody>
      </p:sp>
      <p:sp>
        <p:nvSpPr>
          <p:cNvPr id="41" name="BlokTextu 40"/>
          <p:cNvSpPr txBox="1"/>
          <p:nvPr/>
        </p:nvSpPr>
        <p:spPr>
          <a:xfrm>
            <a:off x="5292080" y="620688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Pravidelný 6-boký hranol</a:t>
            </a:r>
            <a:endParaRPr lang="sk-SK" sz="2400" dirty="0"/>
          </a:p>
        </p:txBody>
      </p:sp>
      <p:sp>
        <p:nvSpPr>
          <p:cNvPr id="42" name="BlokTextu 41"/>
          <p:cNvSpPr txBox="1"/>
          <p:nvPr/>
        </p:nvSpPr>
        <p:spPr>
          <a:xfrm>
            <a:off x="467544" y="530120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Počet hrán: 15</a:t>
            </a:r>
          </a:p>
          <a:p>
            <a:r>
              <a:rPr lang="sk-SK" dirty="0" smtClean="0"/>
              <a:t>Počet vrcholov: 10</a:t>
            </a:r>
          </a:p>
          <a:p>
            <a:r>
              <a:rPr lang="sk-SK" dirty="0" smtClean="0"/>
              <a:t>Počet stien: 7</a:t>
            </a:r>
            <a:endParaRPr lang="sk-SK" dirty="0"/>
          </a:p>
        </p:txBody>
      </p:sp>
      <p:sp>
        <p:nvSpPr>
          <p:cNvPr id="43" name="BlokTextu 42"/>
          <p:cNvSpPr txBox="1"/>
          <p:nvPr/>
        </p:nvSpPr>
        <p:spPr>
          <a:xfrm>
            <a:off x="5508104" y="537321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Počet hrán: 18</a:t>
            </a:r>
          </a:p>
          <a:p>
            <a:r>
              <a:rPr lang="sk-SK" dirty="0" smtClean="0"/>
              <a:t>Počet vrcholov: 12</a:t>
            </a:r>
          </a:p>
          <a:p>
            <a:r>
              <a:rPr lang="sk-SK" dirty="0" smtClean="0"/>
              <a:t>Počet stien: 8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160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Hranaté telesá</vt:lpstr>
      <vt:lpstr>Kocka</vt:lpstr>
      <vt:lpstr>Steny</vt:lpstr>
      <vt:lpstr>Prezentácia programu PowerPoint</vt:lpstr>
      <vt:lpstr>Hrany</vt:lpstr>
      <vt:lpstr>Vrcholy</vt:lpstr>
      <vt:lpstr>Kváder </vt:lpstr>
      <vt:lpstr>Ihlan</vt:lpstr>
      <vt:lpstr>Prezentácia programu PowerPoint</vt:lpstr>
      <vt:lpstr>1. Určte počet hrán, vrcholov a stien tohto útvaru.</vt:lpstr>
      <vt:lpstr>2. Nakreslite teleso, ktoré má 4 vrcholy, 4 steny a 6 hrán. </vt:lpstr>
      <vt:lpstr>4. Určte počet vrcholov, stien a hrán.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Hranaté telesá</dc:title>
  <dc:creator>Windows User</dc:creator>
  <cp:lastModifiedBy>Admin</cp:lastModifiedBy>
  <cp:revision>23</cp:revision>
  <dcterms:created xsi:type="dcterms:W3CDTF">2013-05-15T12:16:44Z</dcterms:created>
  <dcterms:modified xsi:type="dcterms:W3CDTF">2013-05-16T11:54:47Z</dcterms:modified>
</cp:coreProperties>
</file>