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61" r:id="rId18"/>
    <p:sldId id="262" r:id="rId19"/>
    <p:sldId id="263" r:id="rId20"/>
    <p:sldId id="264" r:id="rId21"/>
    <p:sldId id="287" r:id="rId22"/>
    <p:sldId id="265" r:id="rId23"/>
    <p:sldId id="283" r:id="rId24"/>
    <p:sldId id="284" r:id="rId25"/>
    <p:sldId id="285" r:id="rId26"/>
    <p:sldId id="286" r:id="rId27"/>
    <p:sldId id="260" r:id="rId28"/>
    <p:sldId id="270" r:id="rId29"/>
    <p:sldId id="277" r:id="rId30"/>
    <p:sldId id="282" r:id="rId3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0066FF"/>
    <a:srgbClr val="FF33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57" autoAdjust="0"/>
    <p:restoredTop sz="94660"/>
  </p:normalViewPr>
  <p:slideViewPr>
    <p:cSldViewPr>
      <p:cViewPr varScale="1">
        <p:scale>
          <a:sx n="78" d="100"/>
          <a:sy n="7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3500438"/>
            <a:ext cx="9144000" cy="33575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3500438"/>
            <a:ext cx="9144000" cy="33575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1027" name="AutoShape 3"/>
          <p:cNvSpPr>
            <a:spLocks noChangeArrowheads="1"/>
          </p:cNvSpPr>
          <p:nvPr userDrawn="1"/>
        </p:nvSpPr>
        <p:spPr bwMode="auto">
          <a:xfrm>
            <a:off x="250825" y="4868863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4643438" y="4868863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1029" name="AutoShape 5"/>
          <p:cNvSpPr>
            <a:spLocks noChangeArrowheads="1"/>
          </p:cNvSpPr>
          <p:nvPr userDrawn="1"/>
        </p:nvSpPr>
        <p:spPr bwMode="auto">
          <a:xfrm>
            <a:off x="323850" y="5943600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>
            <a:off x="4643438" y="5943600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6597650" y="0"/>
            <a:ext cx="2546350" cy="4740275"/>
            <a:chOff x="2130" y="-1003"/>
            <a:chExt cx="1604" cy="2986"/>
          </a:xfrm>
        </p:grpSpPr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2130" y="-993"/>
              <a:ext cx="1584" cy="2976"/>
            </a:xfrm>
            <a:prstGeom prst="rect">
              <a:avLst/>
            </a:prstGeom>
            <a:gradFill rotWithShape="0">
              <a:gsLst>
                <a:gs pos="0">
                  <a:srgbClr val="0066CC"/>
                </a:gs>
                <a:gs pos="100000">
                  <a:srgbClr val="000066"/>
                </a:gs>
              </a:gsLst>
              <a:path path="shape">
                <a:fillToRect l="50000" t="50000" r="50000" b="50000"/>
              </a:path>
            </a:gradFill>
            <a:ln w="57150">
              <a:solidFill>
                <a:srgbClr val="33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2178" y="-100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2178" y="-80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2178" y="-60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2178" y="-417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2178" y="-22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2178" y="-3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2178" y="15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2178" y="35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2178" y="54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2178" y="73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2178" y="927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2178" y="111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45" name="Text Box 21"/>
            <p:cNvSpPr txBox="1">
              <a:spLocks noChangeArrowheads="1"/>
            </p:cNvSpPr>
            <p:nvPr/>
          </p:nvSpPr>
          <p:spPr bwMode="auto">
            <a:xfrm>
              <a:off x="2178" y="131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2178" y="150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2178" y="169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2706" y="-99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</a:rPr>
                <a:t>£1 Million</a:t>
              </a:r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2706" y="-791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£500,000</a:t>
              </a:r>
            </a:p>
          </p:txBody>
        </p:sp>
        <p:sp>
          <p:nvSpPr>
            <p:cNvPr id="1050" name="Text Box 26"/>
            <p:cNvSpPr txBox="1">
              <a:spLocks noChangeArrowheads="1"/>
            </p:cNvSpPr>
            <p:nvPr/>
          </p:nvSpPr>
          <p:spPr bwMode="auto">
            <a:xfrm>
              <a:off x="2706" y="-599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£250,000</a:t>
              </a:r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2706" y="-407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£125,000</a:t>
              </a: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2706" y="-215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£64,000</a:t>
              </a: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2706" y="-2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</a:rPr>
                <a:t>£32,000</a:t>
              </a:r>
            </a:p>
          </p:txBody>
        </p:sp>
        <p:sp>
          <p:nvSpPr>
            <p:cNvPr id="1054" name="Text Box 30"/>
            <p:cNvSpPr txBox="1">
              <a:spLocks noChangeArrowheads="1"/>
            </p:cNvSpPr>
            <p:nvPr/>
          </p:nvSpPr>
          <p:spPr bwMode="auto">
            <a:xfrm>
              <a:off x="2706" y="169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16,000</a:t>
              </a:r>
            </a:p>
          </p:txBody>
        </p:sp>
        <p:sp>
          <p:nvSpPr>
            <p:cNvPr id="1055" name="Text Box 31"/>
            <p:cNvSpPr txBox="1">
              <a:spLocks noChangeArrowheads="1"/>
            </p:cNvSpPr>
            <p:nvPr/>
          </p:nvSpPr>
          <p:spPr bwMode="auto">
            <a:xfrm>
              <a:off x="2706" y="361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£8,000</a:t>
              </a:r>
            </a:p>
          </p:txBody>
        </p:sp>
        <p:sp>
          <p:nvSpPr>
            <p:cNvPr id="1056" name="Text Box 32"/>
            <p:cNvSpPr txBox="1">
              <a:spLocks noChangeArrowheads="1"/>
            </p:cNvSpPr>
            <p:nvPr/>
          </p:nvSpPr>
          <p:spPr bwMode="auto">
            <a:xfrm>
              <a:off x="2706" y="55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£4,000</a:t>
              </a:r>
            </a:p>
          </p:txBody>
        </p:sp>
        <p:sp>
          <p:nvSpPr>
            <p:cNvPr id="1057" name="Text Box 33"/>
            <p:cNvSpPr txBox="1">
              <a:spLocks noChangeArrowheads="1"/>
            </p:cNvSpPr>
            <p:nvPr/>
          </p:nvSpPr>
          <p:spPr bwMode="auto">
            <a:xfrm>
              <a:off x="2706" y="745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£2,000</a:t>
              </a:r>
            </a:p>
          </p:txBody>
        </p:sp>
        <p:sp>
          <p:nvSpPr>
            <p:cNvPr id="1058" name="Text Box 34"/>
            <p:cNvSpPr txBox="1">
              <a:spLocks noChangeArrowheads="1"/>
            </p:cNvSpPr>
            <p:nvPr/>
          </p:nvSpPr>
          <p:spPr bwMode="auto">
            <a:xfrm>
              <a:off x="2706" y="937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</a:rPr>
                <a:t>£1,000</a:t>
              </a:r>
            </a:p>
          </p:txBody>
        </p:sp>
        <p:sp>
          <p:nvSpPr>
            <p:cNvPr id="1059" name="Text Box 35"/>
            <p:cNvSpPr txBox="1">
              <a:spLocks noChangeArrowheads="1"/>
            </p:cNvSpPr>
            <p:nvPr/>
          </p:nvSpPr>
          <p:spPr bwMode="auto">
            <a:xfrm>
              <a:off x="2706" y="1129"/>
              <a:ext cx="6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£500</a:t>
              </a:r>
            </a:p>
          </p:txBody>
        </p:sp>
        <p:sp>
          <p:nvSpPr>
            <p:cNvPr id="1060" name="Text Box 36"/>
            <p:cNvSpPr txBox="1">
              <a:spLocks noChangeArrowheads="1"/>
            </p:cNvSpPr>
            <p:nvPr/>
          </p:nvSpPr>
          <p:spPr bwMode="auto">
            <a:xfrm>
              <a:off x="2717" y="132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£300</a:t>
              </a:r>
            </a:p>
          </p:txBody>
        </p: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2727" y="1513"/>
              <a:ext cx="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£200</a:t>
              </a:r>
            </a:p>
          </p:txBody>
        </p:sp>
        <p:sp>
          <p:nvSpPr>
            <p:cNvPr id="1062" name="Text Box 38"/>
            <p:cNvSpPr txBox="1">
              <a:spLocks noChangeArrowheads="1"/>
            </p:cNvSpPr>
            <p:nvPr/>
          </p:nvSpPr>
          <p:spPr bwMode="auto">
            <a:xfrm>
              <a:off x="2726" y="169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£100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2514" y="179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2514" y="159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2514" y="1407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2514" y="121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2514" y="1023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68" name="Oval 44"/>
            <p:cNvSpPr>
              <a:spLocks noChangeArrowheads="1"/>
            </p:cNvSpPr>
            <p:nvPr/>
          </p:nvSpPr>
          <p:spPr bwMode="auto">
            <a:xfrm>
              <a:off x="2514" y="83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69" name="Oval 45"/>
            <p:cNvSpPr>
              <a:spLocks noChangeArrowheads="1"/>
            </p:cNvSpPr>
            <p:nvPr/>
          </p:nvSpPr>
          <p:spPr bwMode="auto">
            <a:xfrm>
              <a:off x="2514" y="63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0" name="Oval 46"/>
            <p:cNvSpPr>
              <a:spLocks noChangeArrowheads="1"/>
            </p:cNvSpPr>
            <p:nvPr/>
          </p:nvSpPr>
          <p:spPr bwMode="auto">
            <a:xfrm>
              <a:off x="2514" y="447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1" name="Oval 47"/>
            <p:cNvSpPr>
              <a:spLocks noChangeArrowheads="1"/>
            </p:cNvSpPr>
            <p:nvPr/>
          </p:nvSpPr>
          <p:spPr bwMode="auto">
            <a:xfrm>
              <a:off x="2514" y="25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2" name="Oval 48"/>
            <p:cNvSpPr>
              <a:spLocks noChangeArrowheads="1"/>
            </p:cNvSpPr>
            <p:nvPr/>
          </p:nvSpPr>
          <p:spPr bwMode="auto">
            <a:xfrm>
              <a:off x="2514" y="63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sk-SK" sz="2400">
                <a:solidFill>
                  <a:schemeClr val="bg1"/>
                </a:solidFill>
              </a:endParaRPr>
            </a:p>
          </p:txBody>
        </p:sp>
        <p:sp>
          <p:nvSpPr>
            <p:cNvPr id="1073" name="Oval 49"/>
            <p:cNvSpPr>
              <a:spLocks noChangeArrowheads="1"/>
            </p:cNvSpPr>
            <p:nvPr/>
          </p:nvSpPr>
          <p:spPr bwMode="auto">
            <a:xfrm>
              <a:off x="2514" y="-12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4" name="Oval 50"/>
            <p:cNvSpPr>
              <a:spLocks noChangeArrowheads="1"/>
            </p:cNvSpPr>
            <p:nvPr/>
          </p:nvSpPr>
          <p:spPr bwMode="auto">
            <a:xfrm>
              <a:off x="2514" y="-32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5" name="Oval 51"/>
            <p:cNvSpPr>
              <a:spLocks noChangeArrowheads="1"/>
            </p:cNvSpPr>
            <p:nvPr/>
          </p:nvSpPr>
          <p:spPr bwMode="auto">
            <a:xfrm>
              <a:off x="2514" y="-513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6" name="Oval 52"/>
            <p:cNvSpPr>
              <a:spLocks noChangeArrowheads="1"/>
            </p:cNvSpPr>
            <p:nvPr/>
          </p:nvSpPr>
          <p:spPr bwMode="auto">
            <a:xfrm>
              <a:off x="2514" y="-70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7" name="Oval 53"/>
            <p:cNvSpPr>
              <a:spLocks noChangeArrowheads="1"/>
            </p:cNvSpPr>
            <p:nvPr/>
          </p:nvSpPr>
          <p:spPr bwMode="auto">
            <a:xfrm>
              <a:off x="2514" y="-897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</p:grpSp>
      <p:pic>
        <p:nvPicPr>
          <p:cNvPr id="1032" name="Picture 54" descr="MillOptions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916238" y="4149725"/>
            <a:ext cx="348773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8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2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8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2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9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6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9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6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9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6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9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2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3.wav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slide" Target="slide30.xml"/><Relationship Id="rId12" Type="http://schemas.openxmlformats.org/officeDocument/2006/relationships/audio" Target="../media/audio5.wav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9.xml"/><Relationship Id="rId11" Type="http://schemas.openxmlformats.org/officeDocument/2006/relationships/slide" Target="slide23.xml"/><Relationship Id="rId5" Type="http://schemas.openxmlformats.org/officeDocument/2006/relationships/image" Target="../media/image1.jpeg"/><Relationship Id="rId10" Type="http://schemas.openxmlformats.org/officeDocument/2006/relationships/audio" Target="../media/audio4.wav"/><Relationship Id="rId4" Type="http://schemas.openxmlformats.org/officeDocument/2006/relationships/audio" Target="../media/audio2.wav"/><Relationship Id="rId9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slideLayout" Target="../slideLayouts/slideLayout7.xml"/><Relationship Id="rId7" Type="http://schemas.openxmlformats.org/officeDocument/2006/relationships/slide" Target="slide19.xml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8.png"/><Relationship Id="rId5" Type="http://schemas.openxmlformats.org/officeDocument/2006/relationships/slide" Target="slide27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slideLayout" Target="../slideLayouts/slideLayout7.xml"/><Relationship Id="rId7" Type="http://schemas.openxmlformats.org/officeDocument/2006/relationships/slide" Target="slide17.xml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8.png"/><Relationship Id="rId5" Type="http://schemas.openxmlformats.org/officeDocument/2006/relationships/slide" Target="slide27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slideLayout" Target="../slideLayouts/slideLayout7.xml"/><Relationship Id="rId7" Type="http://schemas.openxmlformats.org/officeDocument/2006/relationships/slide" Target="slide20.xml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8.png"/><Relationship Id="rId5" Type="http://schemas.openxmlformats.org/officeDocument/2006/relationships/slide" Target="slide27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slideLayout" Target="../slideLayouts/slideLayout7.xml"/><Relationship Id="rId7" Type="http://schemas.openxmlformats.org/officeDocument/2006/relationships/slide" Target="slide20.xml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8.png"/><Relationship Id="rId5" Type="http://schemas.openxmlformats.org/officeDocument/2006/relationships/slide" Target="slide27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slideLayout" Target="../slideLayouts/slideLayout7.xml"/><Relationship Id="rId7" Type="http://schemas.openxmlformats.org/officeDocument/2006/relationships/slide" Target="slide18.xml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8.png"/><Relationship Id="rId5" Type="http://schemas.openxmlformats.org/officeDocument/2006/relationships/slide" Target="slide27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8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4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8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5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8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5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196279">
            <a:off x="192088" y="7089775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723568">
            <a:off x="3141663" y="-1511300"/>
            <a:ext cx="20701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2311352">
            <a:off x="407988" y="7305675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41023">
            <a:off x="1677988" y="7435850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2558394">
            <a:off x="2033588" y="7888288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 descr="ff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2700000">
            <a:off x="4376738" y="7461250"/>
            <a:ext cx="1031875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683727">
            <a:off x="3422650" y="7405688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877759">
            <a:off x="7716838" y="8051800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30204">
            <a:off x="4703763" y="8235950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72734">
            <a:off x="5446713" y="7569200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2153110">
            <a:off x="6416675" y="7451725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617630">
            <a:off x="7373938" y="7537450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8" name="Picture 16" descr="faraday3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316570">
            <a:off x="4822825" y="-2263775"/>
            <a:ext cx="1125538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9" name="Picture 17" descr="faraday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-2010661">
            <a:off x="2649538" y="-2270125"/>
            <a:ext cx="1125537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0" name="Picture 18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2158091">
            <a:off x="-209550" y="-1698625"/>
            <a:ext cx="20701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Picture 19" descr="faraday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-1854498">
            <a:off x="7878763" y="-2420938"/>
            <a:ext cx="1125537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2583858">
            <a:off x="5041900" y="-2474913"/>
            <a:ext cx="20701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3" name="Picture 21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398256">
            <a:off x="3255963" y="-1865313"/>
            <a:ext cx="20701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22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2150259">
            <a:off x="996950" y="-1865313"/>
            <a:ext cx="20701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23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35771">
            <a:off x="204788" y="-2092325"/>
            <a:ext cx="20701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6" name="Picture 24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1801474">
            <a:off x="5516563" y="-1865313"/>
            <a:ext cx="20701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7" name="Picture 25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20310">
            <a:off x="6562725" y="-1865313"/>
            <a:ext cx="20701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8000">
    <p:sndAc>
      <p:stSnd>
        <p:snd r:embed="rId2" name="music2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4313" y="214313"/>
            <a:ext cx="6286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>
                <a:solidFill>
                  <a:srgbClr val="FF3300"/>
                </a:solidFill>
              </a:rPr>
              <a:t>Spoločná vlastnosť kvapalín a plynov je:</a:t>
            </a:r>
            <a:endParaRPr lang="en-US" sz="3200" b="1">
              <a:solidFill>
                <a:srgbClr val="FF3300"/>
              </a:solidFill>
            </a:endParaRPr>
          </a:p>
        </p:txBody>
      </p:sp>
      <p:sp>
        <p:nvSpPr>
          <p:cNvPr id="12291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pružnosť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2292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stlačiteľnosť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2293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rozpínavosť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229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03800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tekutosť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2295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36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37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6618288" y="194468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2299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22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2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5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299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23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2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00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300"/>
                </p:tgtEl>
              </p:cMediaNode>
            </p:audio>
          </p:childTnLst>
        </p:cTn>
      </p:par>
    </p:tnLst>
    <p:bldLst>
      <p:bldP spid="12290" grpId="0"/>
      <p:bldP spid="12291" grpId="0"/>
      <p:bldP spid="12291" grpId="1"/>
      <p:bldP spid="12292" grpId="0"/>
      <p:bldP spid="12292" grpId="1"/>
      <p:bldP spid="12293" grpId="0"/>
      <p:bldP spid="12294" grpId="0"/>
      <p:bldP spid="12298" grpId="0" animBg="1"/>
      <p:bldP spid="123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42938" y="3571875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>
                <a:solidFill>
                  <a:srgbClr val="FF3300"/>
                </a:solidFill>
              </a:rPr>
              <a:t>Medzi hydraulické zariadenia nepatrí:</a:t>
            </a:r>
            <a:endParaRPr lang="en-US" sz="2400" b="1">
              <a:solidFill>
                <a:srgbClr val="FF3300"/>
              </a:solidFill>
            </a:endParaRPr>
          </a:p>
        </p:txBody>
      </p:sp>
      <p:sp>
        <p:nvSpPr>
          <p:cNvPr id="13315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brzdy osobných aut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3316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vysokozdvižný vozík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3317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zbíjačka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3318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lis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3319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560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561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6618288" y="162242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323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33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33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9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323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33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33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24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324"/>
                </p:tgtEl>
              </p:cMediaNode>
            </p:audio>
          </p:childTnLst>
        </p:cTn>
      </p:par>
    </p:tnLst>
    <p:bldLst>
      <p:bldP spid="13314" grpId="0"/>
      <p:bldP spid="13315" grpId="0"/>
      <p:bldP spid="13316" grpId="0"/>
      <p:bldP spid="13316" grpId="1"/>
      <p:bldP spid="13317" grpId="0"/>
      <p:bldP spid="13318" grpId="0"/>
      <p:bldP spid="13318" grpId="1"/>
      <p:bldP spid="13322" grpId="0" animBg="1"/>
      <p:bldP spid="133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3429000"/>
            <a:ext cx="6357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>
                <a:solidFill>
                  <a:srgbClr val="FF3300"/>
                </a:solidFill>
              </a:rPr>
              <a:t>Nemeria hmotnosť:</a:t>
            </a:r>
            <a:endParaRPr lang="en-US" sz="2000" b="1">
              <a:solidFill>
                <a:srgbClr val="FF3300"/>
              </a:solidFill>
            </a:endParaRPr>
          </a:p>
        </p:txBody>
      </p:sp>
      <p:sp>
        <p:nvSpPr>
          <p:cNvPr id="14339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decimálka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4340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6237288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vodováha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4341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kuchynské váhy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4342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rovnoramenné váhy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4343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4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5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6618288" y="13319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4347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43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43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43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7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43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43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48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8"/>
                </p:tgtEl>
              </p:cMediaNode>
            </p:audio>
          </p:childTnLst>
        </p:cTn>
      </p:par>
    </p:tnLst>
    <p:bldLst>
      <p:bldP spid="14338" grpId="0"/>
      <p:bldP spid="14339" grpId="0"/>
      <p:bldP spid="14340" grpId="0"/>
      <p:bldP spid="14341" grpId="0"/>
      <p:bldP spid="14341" grpId="1"/>
      <p:bldP spid="14342" grpId="0"/>
      <p:bldP spid="14342" grpId="1"/>
      <p:bldP spid="14346" grpId="0" animBg="1"/>
      <p:bldP spid="143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mikrometer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5364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elektrometer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5365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pásmo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5366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posuvné meradlo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5367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7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8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6618288" y="10414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5371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3" name="BlokTextu 15"/>
          <p:cNvSpPr txBox="1">
            <a:spLocks noChangeArrowheads="1"/>
          </p:cNvSpPr>
          <p:nvPr/>
        </p:nvSpPr>
        <p:spPr bwMode="auto">
          <a:xfrm>
            <a:off x="214313" y="428625"/>
            <a:ext cx="5386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 b="1">
                <a:solidFill>
                  <a:srgbClr val="FF3300"/>
                </a:solidFill>
              </a:rPr>
              <a:t>Nepatrí medzi dĺžkové meradlá</a:t>
            </a:r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53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5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67"/>
                  </p:tgtEl>
                </p:cond>
              </p:nextCondLst>
            </p:seq>
            <p:audio>
              <p:cMediaNode vol="28000">
                <p:cTn id="2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371"/>
                </p:tgtEl>
              </p:cMediaNode>
            </p:audi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5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612" fill="hold"/>
                                        <p:tgtEl>
                                          <p:spTgt spid="153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72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372"/>
                </p:tgtEl>
              </p:cMediaNode>
            </p:audio>
          </p:childTnLst>
        </p:cTn>
      </p:par>
    </p:tnLst>
    <p:bldLst>
      <p:bldP spid="15363" grpId="0"/>
      <p:bldP spid="15364" grpId="0"/>
      <p:bldP spid="15365" grpId="0"/>
      <p:bldP spid="15365" grpId="1"/>
      <p:bldP spid="15366" grpId="0"/>
      <p:bldP spid="15366" grpId="1"/>
      <p:bldP spid="15370" grpId="0" animBg="1"/>
      <p:bldP spid="153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6500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Čo je to výtlak lode?</a:t>
            </a:r>
            <a:r>
              <a:rPr lang="sk-SK" sz="2800" b="1"/>
              <a:t>.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638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4941888"/>
            <a:ext cx="3382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Hmotnosť vytlačenej vody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6388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Objem lode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6389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6092825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Tlak lode na vodu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6390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4941888"/>
            <a:ext cx="3382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Objem vytlačenej vody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6391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2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3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6618288" y="70802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6395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63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63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91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395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6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63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96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396"/>
                </p:tgtEl>
              </p:cMediaNode>
            </p:audio>
          </p:childTnLst>
        </p:cTn>
      </p:par>
    </p:tnLst>
    <p:bldLst>
      <p:bldP spid="16386" grpId="0"/>
      <p:bldP spid="16387" grpId="0"/>
      <p:bldP spid="16388" grpId="0"/>
      <p:bldP spid="16388" grpId="1"/>
      <p:bldP spid="16389" grpId="0"/>
      <p:bldP spid="16389" grpId="1"/>
      <p:bldP spid="16390" grpId="0"/>
      <p:bldP spid="16394" grpId="0" animBg="1"/>
      <p:bldP spid="163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1428750"/>
            <a:ext cx="6500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So stúpajúcou teplotou, hustota plynov:</a:t>
            </a: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17411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stúpa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7412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stúpa alebo klesá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7413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nemení sa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741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klesá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7415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6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7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6618288" y="4064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7419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74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74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15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9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74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74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20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20"/>
                </p:tgtEl>
              </p:cMediaNode>
            </p:audio>
          </p:childTnLst>
        </p:cTn>
      </p:par>
    </p:tnLst>
    <p:bldLst>
      <p:bldP spid="17410" grpId="0"/>
      <p:bldP spid="17411" grpId="0"/>
      <p:bldP spid="17411" grpId="1"/>
      <p:bldP spid="17412" grpId="0"/>
      <p:bldP spid="17413" grpId="0"/>
      <p:bldP spid="17413" grpId="1"/>
      <p:bldP spid="17414" grpId="0"/>
      <p:bldP spid="17418" grpId="0" animBg="1"/>
      <p:bldP spid="174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3357563"/>
            <a:ext cx="6500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Čím nenaplníme balón, ak chceme letieť?</a:t>
            </a: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18435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teplým vzduchom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8436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vodíkom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8437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oxidom uhličitým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8438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héliom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8439" name="Oval 7">
            <a:hlinkClick r:id="" action="ppaction://noaction">
              <a:snd r:embed="rId8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0" name="Oval 8">
            <a:hlinkClick r:id="rId9" action="ppaction://hlinksldjump">
              <a:snd r:embed="rId10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1" name="Oval 9">
            <a:hlinkClick r:id="rId11" action="ppaction://hlinksldjump">
              <a:snd r:embed="rId12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6618288" y="9366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8443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84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84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39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443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84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84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44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444"/>
                </p:tgtEl>
              </p:cMediaNode>
            </p:audio>
          </p:childTnLst>
        </p:cTn>
      </p:par>
    </p:tnLst>
    <p:bldLst>
      <p:bldP spid="18434" grpId="0"/>
      <p:bldP spid="18435" grpId="0"/>
      <p:bldP spid="18435" grpId="1"/>
      <p:bldP spid="18436" grpId="0"/>
      <p:bldP spid="18436" grpId="1"/>
      <p:bldP spid="18437" grpId="0"/>
      <p:bldP spid="18438" grpId="0"/>
      <p:bldP spid="18442" grpId="0" animBg="1"/>
      <p:bldP spid="184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500063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MYSLÍM ,ŽE SPRÁVNA ODPOVEĎ JE: </a:t>
            </a:r>
            <a:r>
              <a:rPr lang="en-GB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A</a:t>
            </a:r>
            <a:endParaRPr lang="en-US" sz="6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A</a:t>
            </a:r>
            <a:endParaRPr lang="en-US" sz="27700" smtClean="0"/>
          </a:p>
        </p:txBody>
      </p:sp>
      <p:sp>
        <p:nvSpPr>
          <p:cNvPr id="29699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92175" y="-344488"/>
            <a:ext cx="452438" cy="128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GLO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DED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4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8" grpId="1" animBg="1"/>
      <p:bldP spid="19459" grpId="0" build="p"/>
      <p:bldP spid="194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71500" y="642938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MYSLÍM ,ŽE SPRÁVNA ODPOVEĎ JE: </a:t>
            </a:r>
            <a:r>
              <a:rPr lang="en-GB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B</a:t>
            </a:r>
            <a:endParaRPr lang="en-US" sz="6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B</a:t>
            </a:r>
            <a:endParaRPr lang="en-US" sz="27700" smtClean="0"/>
          </a:p>
        </p:txBody>
      </p:sp>
      <p:sp>
        <p:nvSpPr>
          <p:cNvPr id="30723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00063" y="571500"/>
            <a:ext cx="8229601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MYSLÍM ,ŽE SPRÁVNA ODPOVEĎ JE: </a:t>
            </a:r>
            <a:r>
              <a:rPr lang="en-GB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C</a:t>
            </a:r>
            <a:endParaRPr lang="en-US" sz="6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C</a:t>
            </a:r>
            <a:endParaRPr lang="en-US" sz="27700" smtClean="0"/>
          </a:p>
        </p:txBody>
      </p:sp>
      <p:sp>
        <p:nvSpPr>
          <p:cNvPr id="31747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571500"/>
            <a:ext cx="6572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FFCC00"/>
              </a:buClr>
              <a:defRPr/>
            </a:pPr>
            <a:r>
              <a:rPr lang="sk-SK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Nepatrí medzi kvapalné látky:</a:t>
            </a:r>
          </a:p>
        </p:txBody>
      </p:sp>
      <p:sp>
        <p:nvSpPr>
          <p:cNvPr id="4099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600" b="1">
                <a:solidFill>
                  <a:schemeClr val="bg1"/>
                </a:solidFill>
              </a:rPr>
              <a:t>cola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4100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med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410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vodná para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4102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13325"/>
            <a:ext cx="3382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mlieko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4103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43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44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6653213" y="436403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4107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90550" y="7007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36588" y="7380288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4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3"/>
                  </p:tgtEl>
                </p:cond>
              </p:nextCondLst>
            </p:seq>
            <p:audio>
              <p:cMediaNode vol="9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07"/>
                </p:tgtEl>
              </p:cMediaNode>
            </p:audio>
            <p:audio>
              <p:cMediaNode>
                <p:cTn id="2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08"/>
                </p:tgtEl>
              </p:cMediaNode>
            </p:audi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2612" fill="hold"/>
                                        <p:tgtEl>
                                          <p:spTgt spid="4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9"/>
                  </p:tgtEl>
                </p:cond>
              </p:nextCondLst>
            </p:seq>
            <p:audio>
              <p:cMediaNode>
                <p:cTn id="4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09"/>
                </p:tgtEl>
              </p:cMediaNode>
            </p:audio>
          </p:childTnLst>
        </p:cTn>
      </p:par>
    </p:tnLst>
    <p:bldLst>
      <p:bldP spid="4098" grpId="0"/>
      <p:bldP spid="4099" grpId="0"/>
      <p:bldP spid="4100" grpId="0"/>
      <p:bldP spid="4100" grpId="1"/>
      <p:bldP spid="4101" grpId="0"/>
      <p:bldP spid="4102" grpId="0"/>
      <p:bldP spid="4102" grpId="1"/>
      <p:bldP spid="4106" grpId="0" animBg="1"/>
      <p:bldP spid="41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28688" y="357188"/>
            <a:ext cx="8229601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MYSLÍM ,ŽE SPRÁVNA ODPOVEĎ JE: </a:t>
            </a:r>
            <a:r>
              <a:rPr lang="en-GB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D</a:t>
            </a:r>
            <a:endParaRPr lang="en-US" sz="6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D</a:t>
            </a:r>
            <a:endParaRPr lang="en-US" sz="27700" smtClean="0"/>
          </a:p>
        </p:txBody>
      </p:sp>
      <p:sp>
        <p:nvSpPr>
          <p:cNvPr id="32771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357188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sk-SK" sz="4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Myslím,že správna odpoveď je:</a:t>
            </a:r>
            <a:endParaRPr lang="en-US" sz="4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642938" y="1571625"/>
            <a:ext cx="8229601" cy="452596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sk-SK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  <a:ea typeface="+mj-ea"/>
                <a:cs typeface="+mj-cs"/>
              </a:rPr>
              <a:t>Nie som si príliš istý!</a:t>
            </a:r>
            <a:endParaRPr lang="en-US" sz="6000" b="1">
              <a:solidFill>
                <a:schemeClr val="bg1">
                  <a:lumMod val="95000"/>
                </a:schemeClr>
              </a:solidFill>
              <a:latin typeface="Biometric Joe" pitchFamily="2" charset="0"/>
              <a:ea typeface="+mj-ea"/>
              <a:cs typeface="+mj-cs"/>
            </a:endParaRPr>
          </a:p>
        </p:txBody>
      </p:sp>
      <p:sp>
        <p:nvSpPr>
          <p:cNvPr id="33795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270000" y="-3540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562475" y="-363538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992438" y="-2889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305550" y="-36195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23863" y="4143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A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28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34829" name="Obrázok 13" descr="8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428625"/>
            <a:ext cx="10207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2" dur="3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6.60421E-6 C -0.00192 -0.01296 -0.00035 -0.00325 -0.00348 -0.01736 C -0.00382 -0.01898 -0.00226 -0.0125 -0.00226 -0.0125 C -0.00192 -0.01666 -0.00278 -0.02129 -0.00122 -0.02499 C -0.00053 -0.02661 0.00069 -0.02198 0.00121 -0.02036 C 0.00277 -0.01574 0.00364 -0.00949 0.00468 -0.00463 C 0.00555 -0.01458 0.00729 -0.02314 0.00833 -0.03286 C 0.00868 -0.03124 0.00937 -0.02985 0.00937 -0.02823 C 0.00937 -0.02661 0.0092 -0.02268 0.00833 -0.0236 C 0.0059 -0.02615 0.0052 -0.03077 0.00364 -0.03447 C 0.00329 -0.03702 0.00433 -0.04326 0.00243 -0.04234 C -6.38889E-6 -0.04118 -6.38889E-6 -0.03286 -6.38889E-6 -0.03286 C 0.00347 -0.07704 -0.0007 -0.06894 0.00833 -0.05182 C 0.01076 -0.04095 0.01058 -0.04234 0.00833 -0.02823 C 0.00868 -0.05437 0.00885 -0.08051 0.00937 -0.10665 C 0.00954 -0.11335 0.00815 -0.12099 0.01058 -0.127 C 0.01284 -0.13255 0.01145 -0.11428 0.01302 -0.10827 C 0.01215 -0.09577 0.01249 -0.08282 0.01058 -0.07056 C 0.01024 -0.06825 0.0092 -0.07472 0.00833 -0.07681 C 0.00763 -0.07843 0.00659 -0.07981 0.0059 -0.08143 C 0.00208 -0.0893 0.00121 -0.09762 -6.38889E-6 -0.10665 C 0.0019 -0.1425 0.00121 -0.12214 0.00121 -0.16772 " pathEditMode="relative" ptsTypes="fffffffffffffffffffffA">
                                      <p:cBhvr>
                                        <p:cTn id="16" dur="3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  <p:bldP spid="24584" grpId="0" animBg="1"/>
      <p:bldP spid="24585" grpId="0" animBg="1"/>
      <p:bldP spid="24586" grpId="0" animBg="1"/>
      <p:bldP spid="245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022600" y="-2905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562475" y="-363538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357313" y="-31115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364288" y="-403225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5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4810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52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35853" name="Obrázok 13" descr="8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285750"/>
            <a:ext cx="10207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2" dur="3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  <p:bldP spid="25608" grpId="0" animBg="1"/>
      <p:bldP spid="25609" grpId="0" animBg="1"/>
      <p:bldP spid="25610" grpId="0" animBg="1"/>
      <p:bldP spid="256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765675" y="-32067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108075" y="-33020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88113" y="-2762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921000" y="-479425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74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810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C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76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36877" name="Obrázok 13" descr="8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357188"/>
            <a:ext cx="10207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0" dur="3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2" dur="3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2" grpId="0" animBg="1"/>
      <p:bldP spid="26633" grpId="0" animBg="1"/>
      <p:bldP spid="26634" grpId="0" animBg="1"/>
      <p:bldP spid="266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2"/>
          <p:cNvSpPr txBox="1">
            <a:spLocks noChangeArrowheads="1"/>
          </p:cNvSpPr>
          <p:nvPr/>
        </p:nvSpPr>
        <p:spPr bwMode="auto">
          <a:xfrm>
            <a:off x="325438" y="5314950"/>
            <a:ext cx="8578850" cy="120967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260475" y="-3540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616450" y="-3651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396038" y="-588963"/>
            <a:ext cx="1860550" cy="64770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973388" y="-546100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89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4064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D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00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37901" name="Obrázok 13" descr="8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142875"/>
            <a:ext cx="10207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2" dur="3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0.00024 C 0.00173 -0.01503 0.00208 -0.02313 0.00711 -0.03585 C 0.00937 -0.05366 0.00642 -0.08558 0.00833 -0.09669 C 0.00972 -0.10478 0.01111 -0.08096 0.01302 -0.07332 C 0.01388 -0.07009 0.01527 -0.06708 0.01649 -0.06384 C 0.01805 -0.0532 0.01788 -0.03978 0.02239 -0.03099 C 0.02847 -0.04256 0.02083 -0.0296 0.01996 -0.02637 C 0.01475 -0.03701 0.01597 -0.05297 0.01423 -0.06546 C 0.01093 -0.05274 0.01041 -0.00393 0.01527 -0.02637 C 0.01493 -0.03099 0.01545 -0.03608 0.01423 -0.04048 C 0.01336 -0.04418 0.00937 -0.04973 0.00937 -0.04973 C 0.00902 -0.05158 0.00868 -0.05297 0.00833 -0.05482 C 0.00833 -0.05505 0.00833 -0.05644 0.00833 -0.05598 C 0.00868 -0.05366 0.00902 -0.05065 0.00937 -0.04834 C 0.00972 -0.04557 0.01024 -0.04325 0.01058 -0.04048 C 0.01093 -0.03146 0.0118 -0.0229 0.0118 -0.01364 C 0.0118 -0.00601 0.01111 -0.02937 0.01058 -0.03724 C 0.00972 -0.04742 0.00659 -0.05921 0.00364 -0.0687 C 0.00173 -0.07494 -0.00122 -0.08767 -0.00122 -0.08767 C -0.00556 -0.13185 -0.00244 -0.17603 -0.00122 -0.22091 C -0.00157 -0.26717 -0.00122 -0.31367 -0.00226 -0.36016 C -0.00226 -0.3634 -0.00469 -0.36965 -0.00469 -0.36965 C -0.00435 -0.35438 -0.00348 -0.33934 -0.00348 -0.32408 C -0.00348 -0.27018 -0.00365 -0.10895 -0.00469 -0.16261 C -0.00608 -0.23733 -0.00469 -0.31205 -0.00469 -0.38676 " pathEditMode="relative" ptsTypes="ffffffffffffffffffffffffA">
                                      <p:cBhvr>
                                        <p:cTn id="14" dur="3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 animBg="1"/>
      <p:bldP spid="27657" grpId="0" animBg="1"/>
      <p:bldP spid="27658" grpId="0" animBg="1"/>
      <p:bldP spid="276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/>
          </p:cNvSpPr>
          <p:nvPr/>
        </p:nvSpPr>
        <p:spPr bwMode="auto">
          <a:xfrm>
            <a:off x="1658938" y="1479550"/>
            <a:ext cx="885825" cy="44973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676400" y="14573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1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47148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Draw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024188" y="-25717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843463" y="-32226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359525" y="-30956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000125" y="-34290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25" name="AutoShape 1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38926" name="Obrázok 14" descr="8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285750"/>
            <a:ext cx="10207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2" dur="3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4" dur="3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6" dur="3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animBg="1"/>
      <p:bldP spid="28682" grpId="0" animBg="1"/>
      <p:bldP spid="28683" grpId="0" animBg="1"/>
      <p:bldP spid="28684" grpId="0" animBg="1"/>
      <p:bldP spid="286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71500" y="928688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JE</a:t>
            </a:r>
            <a:r>
              <a:rPr lang="sk-SK" b="1">
                <a:solidFill>
                  <a:srgbClr val="002060"/>
                </a:solidFill>
              </a:rPr>
              <a:t> </a:t>
            </a: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MI ĽÚTO,</a:t>
            </a:r>
            <a:b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</a:b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NEVYHRÁVAŠ NIČ!!!</a:t>
            </a:r>
            <a:endParaRPr lang="en-GB" sz="8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857250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VYHRÁVAŠ</a:t>
            </a: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 </a:t>
            </a:r>
            <a:r>
              <a:rPr lang="en-GB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1000</a:t>
            </a: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 €</a:t>
            </a:r>
            <a:endParaRPr lang="en-GB" sz="8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143000" y="1071563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VYHRÁVAŠ</a:t>
            </a: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  </a:t>
            </a:r>
            <a:r>
              <a:rPr lang="en-GB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32000</a:t>
            </a: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 €</a:t>
            </a:r>
            <a:endParaRPr lang="en-GB" sz="8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571500"/>
            <a:ext cx="6500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Nepatrí medzi plynné telesá:</a:t>
            </a: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512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Voda v pohári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5124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03800" y="6092825"/>
            <a:ext cx="3382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Hélium v balóne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5125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6092825"/>
            <a:ext cx="3382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Dusík v bombe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5126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Vzduch v lopte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5127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67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68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6618288" y="40767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5131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51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7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31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5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32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32"/>
                </p:tgtEl>
              </p:cMediaNode>
            </p:audio>
          </p:childTnLst>
        </p:cTn>
      </p:par>
    </p:tnLst>
    <p:bldLst>
      <p:bldP spid="5122" grpId="0"/>
      <p:bldP spid="5123" grpId="0"/>
      <p:bldP spid="5124" grpId="0"/>
      <p:bldP spid="5125" grpId="0"/>
      <p:bldP spid="5125" grpId="1"/>
      <p:bldP spid="5126" grpId="0"/>
      <p:bldP spid="5126" grpId="1"/>
      <p:bldP spid="5130" grpId="0" animBg="1"/>
      <p:bldP spid="51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714375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sk-SK" sz="8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HURÁ!</a:t>
            </a:r>
            <a:br>
              <a:rPr lang="sk-SK" sz="8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</a:br>
            <a:r>
              <a:rPr lang="sk-SK" sz="8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VYHRÁVAŠ MILIÓN!!!</a:t>
            </a:r>
            <a:endParaRPr lang="en-GB" sz="8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34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85750" y="785813"/>
            <a:ext cx="6000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 i="1">
                <a:solidFill>
                  <a:srgbClr val="FF3300"/>
                </a:solidFill>
                <a:cs typeface="Arial" charset="0"/>
              </a:rPr>
              <a:t>Hustotu vypočítame podľa vzorca:</a:t>
            </a:r>
          </a:p>
        </p:txBody>
      </p:sp>
      <p:sp>
        <p:nvSpPr>
          <p:cNvPr id="6147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42938" y="4929188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  <a:cs typeface="Arial" charset="0"/>
              </a:rPr>
              <a:t>G=m.V</a:t>
            </a:r>
            <a:endParaRPr lang="en-US" sz="24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148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2063" y="6027738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S=m:V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14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V=m.g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150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S=V:m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151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1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2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6618288" y="377348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6155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61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6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51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55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6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56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56"/>
                </p:tgtEl>
              </p:cMediaNode>
            </p:audio>
          </p:childTnLst>
        </p:cTn>
      </p:par>
    </p:tnLst>
    <p:bldLst>
      <p:bldP spid="6146" grpId="0"/>
      <p:bldP spid="6147" grpId="0"/>
      <p:bldP spid="6147" grpId="1"/>
      <p:bldP spid="6148" grpId="0"/>
      <p:bldP spid="6149" grpId="0"/>
      <p:bldP spid="6150" grpId="0"/>
      <p:bldP spid="6150" grpId="1"/>
      <p:bldP spid="6154" grpId="0" animBg="1"/>
      <p:bldP spid="61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357188"/>
            <a:ext cx="671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Vzorec pre hmotnosť:</a:t>
            </a: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7171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M=p:v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172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m=S.V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173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>
                <a:solidFill>
                  <a:schemeClr val="bg1"/>
                </a:solidFill>
              </a:rPr>
              <a:t>m=F.g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174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V=m.g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175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5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6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6618288" y="34401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7179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71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7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75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79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7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71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0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80"/>
                </p:tgtEl>
              </p:cMediaNode>
            </p:audio>
          </p:childTnLst>
        </p:cTn>
      </p:par>
    </p:tnLst>
    <p:bldLst>
      <p:bldP spid="7170" grpId="0"/>
      <p:bldP spid="7171" grpId="0"/>
      <p:bldP spid="7172" grpId="0"/>
      <p:bldP spid="7173" grpId="0"/>
      <p:bldP spid="7173" grpId="1"/>
      <p:bldP spid="7174" grpId="0"/>
      <p:bldP spid="7174" grpId="1"/>
      <p:bldP spid="7178" grpId="0" animBg="1"/>
      <p:bldP spid="71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14313" y="500063"/>
            <a:ext cx="6715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>
                <a:solidFill>
                  <a:srgbClr val="FF3300"/>
                </a:solidFill>
              </a:rPr>
              <a:t>Na Mesiac nestúpil:</a:t>
            </a:r>
            <a:endParaRPr lang="en-US" sz="3200" b="1">
              <a:solidFill>
                <a:srgbClr val="FF3300"/>
              </a:solidFill>
            </a:endParaRPr>
          </a:p>
        </p:txBody>
      </p:sp>
      <p:sp>
        <p:nvSpPr>
          <p:cNvPr id="8195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Cernan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196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Aldrin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197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Armstrong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198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Collins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199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39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0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6618288" y="31607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8203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82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8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9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03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82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4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04"/>
                </p:tgtEl>
              </p:cMediaNode>
            </p:audio>
          </p:childTnLst>
        </p:cTn>
      </p:par>
    </p:tnLst>
    <p:bldLst>
      <p:bldP spid="8194" grpId="0"/>
      <p:bldP spid="8195" grpId="0"/>
      <p:bldP spid="8195" grpId="1"/>
      <p:bldP spid="8196" grpId="0"/>
      <p:bldP spid="8196" grpId="1"/>
      <p:bldP spid="8197" grpId="0"/>
      <p:bldP spid="8198" grpId="0"/>
      <p:bldP spid="8202" grpId="0" animBg="1"/>
      <p:bldP spid="82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85750" y="1000125"/>
            <a:ext cx="6572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V ktorom roku pristál 1.človek na Mesiaci:</a:t>
            </a: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9219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1961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220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14826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1958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22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1969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222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1968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223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464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465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6618288" y="286067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9227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92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92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23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27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2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92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28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28"/>
                </p:tgtEl>
              </p:cMediaNode>
            </p:audio>
          </p:childTnLst>
        </p:cTn>
      </p:par>
    </p:tnLst>
    <p:bldLst>
      <p:bldP spid="9218" grpId="0"/>
      <p:bldP spid="9219" grpId="0"/>
      <p:bldP spid="9219" grpId="1"/>
      <p:bldP spid="9220" grpId="0"/>
      <p:bldP spid="9220" grpId="1"/>
      <p:bldP spid="9221" grpId="0"/>
      <p:bldP spid="9222" grpId="0"/>
      <p:bldP spid="9226" grpId="0" animBg="1"/>
      <p:bldP spid="92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4313" y="1785938"/>
            <a:ext cx="69294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>
                <a:solidFill>
                  <a:srgbClr val="FF3300"/>
                </a:solidFill>
              </a:rPr>
              <a:t>Ktorá vlastnosť kvapalín sa využíva v hydraulickom zariadení</a:t>
            </a:r>
            <a:r>
              <a:rPr lang="sk-SK" sz="3200" b="1">
                <a:solidFill>
                  <a:schemeClr val="bg1"/>
                </a:solidFill>
              </a:rPr>
              <a:t>? 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024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39750" y="5084763"/>
            <a:ext cx="359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nestlačitelnosť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244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vodorovný povrch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245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tekutosť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246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pružnosť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247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0488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0489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6618288" y="255905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0251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2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142875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02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02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7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1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02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2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2"/>
                </p:tgtEl>
              </p:cMediaNode>
            </p:audio>
          </p:childTnLst>
        </p:cTn>
      </p:par>
    </p:tnLst>
    <p:bldLst>
      <p:bldP spid="10242" grpId="0"/>
      <p:bldP spid="10243" grpId="0"/>
      <p:bldP spid="10244" grpId="0"/>
      <p:bldP spid="10244" grpId="1"/>
      <p:bldP spid="10245" grpId="0"/>
      <p:bldP spid="10246" grpId="0"/>
      <p:bldP spid="10246" grpId="1"/>
      <p:bldP spid="10250" grpId="0" animBg="1"/>
      <p:bldP spid="102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3357563"/>
            <a:ext cx="6929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Objem kvapalín meriame</a:t>
            </a: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11267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silomerom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1268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naberačkou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1269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vodováhou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1270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odmerným valcom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1271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512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513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6618288" y="22463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1275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12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12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1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75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1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12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6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76"/>
                </p:tgtEl>
              </p:cMediaNode>
            </p:audio>
          </p:childTnLst>
        </p:cTn>
      </p:par>
    </p:tnLst>
    <p:bldLst>
      <p:bldP spid="11266" grpId="0"/>
      <p:bldP spid="11267" grpId="0"/>
      <p:bldP spid="11267" grpId="1"/>
      <p:bldP spid="11268" grpId="0"/>
      <p:bldP spid="11269" grpId="0"/>
      <p:bldP spid="11269" grpId="1"/>
      <p:bldP spid="11270" grpId="0"/>
      <p:bldP spid="11274" grpId="0" animBg="1"/>
      <p:bldP spid="1127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262</Words>
  <Application>Microsoft Office PowerPoint</Application>
  <PresentationFormat>Prezentácia na obrazovke (4:3)</PresentationFormat>
  <Paragraphs>99</Paragraphs>
  <Slides>30</Slides>
  <Notes>0</Notes>
  <HiddenSlides>0</HiddenSlides>
  <MMClips>31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1" baseType="lpstr">
      <vt:lpstr>Default Design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MYSLÍM ,ŽE SPRÁVNA ODPOVEĎ JE: A</vt:lpstr>
      <vt:lpstr>MYSLÍM ,ŽE SPRÁVNA ODPOVEĎ JE: B</vt:lpstr>
      <vt:lpstr>MYSLÍM ,ŽE SPRÁVNA ODPOVEĎ JE: C</vt:lpstr>
      <vt:lpstr>MYSLÍM ,ŽE SPRÁVNA ODPOVEĎ JE: D</vt:lpstr>
      <vt:lpstr>Myslím,že správna odpoveď je:</vt:lpstr>
      <vt:lpstr>Audience A</vt:lpstr>
      <vt:lpstr>Audience B</vt:lpstr>
      <vt:lpstr>Audience C</vt:lpstr>
      <vt:lpstr>Audience D</vt:lpstr>
      <vt:lpstr>Audience Draw</vt:lpstr>
      <vt:lpstr>JE MI ĽÚTO, NEVYHRÁVAŠ NIČ!!!</vt:lpstr>
      <vt:lpstr>VYHRÁVAŠ 1000 €</vt:lpstr>
      <vt:lpstr>VYHRÁVAŠ  32000 €</vt:lpstr>
      <vt:lpstr>HURÁ! VYHRÁVAŠ MILIÓN!!!</vt:lpstr>
    </vt:vector>
  </TitlesOfParts>
  <Company>SANDFIELDS COMPREHENSIVE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vladko</dc:creator>
  <cp:lastModifiedBy>Jaroslava Vitazkova</cp:lastModifiedBy>
  <cp:revision>71</cp:revision>
  <dcterms:created xsi:type="dcterms:W3CDTF">2005-10-11T22:23:57Z</dcterms:created>
  <dcterms:modified xsi:type="dcterms:W3CDTF">2017-05-28T10:51:49Z</dcterms:modified>
</cp:coreProperties>
</file>