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60" r:id="rId6"/>
    <p:sldId id="276" r:id="rId7"/>
    <p:sldId id="261" r:id="rId8"/>
    <p:sldId id="262" r:id="rId9"/>
    <p:sldId id="263" r:id="rId10"/>
    <p:sldId id="267" r:id="rId11"/>
    <p:sldId id="273" r:id="rId12"/>
    <p:sldId id="266" r:id="rId13"/>
    <p:sldId id="264" r:id="rId14"/>
    <p:sldId id="275" r:id="rId15"/>
    <p:sldId id="274" r:id="rId16"/>
    <p:sldId id="268" r:id="rId17"/>
    <p:sldId id="269" r:id="rId18"/>
    <p:sldId id="259" r:id="rId19"/>
    <p:sldId id="270" r:id="rId20"/>
    <p:sldId id="277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Tmavý štýl 2 - zvýraznenie 3/zvýrazneni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88" autoAdjust="0"/>
  </p:normalViewPr>
  <p:slideViewPr>
    <p:cSldViewPr>
      <p:cViewPr varScale="1">
        <p:scale>
          <a:sx n="51" d="100"/>
          <a:sy n="51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CA43A-E2D1-4A72-A8E3-074825BEA986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39FF-AB83-406C-9CE3-275F91A57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478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9FF-AB83-406C-9CE3-275F91A5766E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64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Varené vajce- sa pohybuje akoby to bola jedna pevná látka – </a:t>
            </a:r>
            <a:r>
              <a:rPr lang="sk-SK" dirty="0" err="1" smtClean="0"/>
              <a:t>skrupina</a:t>
            </a:r>
            <a:r>
              <a:rPr lang="sk-SK" dirty="0" smtClean="0"/>
              <a:t> </a:t>
            </a:r>
            <a:r>
              <a:rPr lang="sk-SK" dirty="0" err="1" smtClean="0"/>
              <a:t>spojena</a:t>
            </a:r>
            <a:r>
              <a:rPr lang="sk-SK" dirty="0" smtClean="0"/>
              <a:t> s </a:t>
            </a:r>
            <a:r>
              <a:rPr lang="sk-SK" dirty="0" err="1" smtClean="0"/>
              <a:t>vnutrom</a:t>
            </a:r>
            <a:r>
              <a:rPr lang="sk-SK" dirty="0" smtClean="0"/>
              <a:t>. Po </a:t>
            </a:r>
            <a:r>
              <a:rPr lang="sk-SK" dirty="0" err="1" smtClean="0"/>
              <a:t>zastaveni</a:t>
            </a:r>
            <a:r>
              <a:rPr lang="sk-SK" dirty="0" smtClean="0"/>
              <a:t> sa </a:t>
            </a:r>
            <a:r>
              <a:rPr lang="sk-SK" dirty="0" err="1" smtClean="0"/>
              <a:t>zastavi</a:t>
            </a:r>
            <a:r>
              <a:rPr lang="sk-SK" dirty="0" smtClean="0"/>
              <a:t> </a:t>
            </a:r>
            <a:r>
              <a:rPr lang="sk-SK" dirty="0" err="1" smtClean="0"/>
              <a:t>skrupina</a:t>
            </a:r>
            <a:r>
              <a:rPr lang="sk-SK" dirty="0" smtClean="0"/>
              <a:t> a tak</a:t>
            </a:r>
            <a:r>
              <a:rPr lang="sk-SK" baseline="0" dirty="0" smtClean="0"/>
              <a:t> aj </a:t>
            </a:r>
            <a:r>
              <a:rPr lang="sk-SK" baseline="0" dirty="0" err="1" smtClean="0"/>
              <a:t>zvysok</a:t>
            </a:r>
            <a:r>
              <a:rPr lang="sk-SK" baseline="0" dirty="0" smtClean="0"/>
              <a:t> vajca</a:t>
            </a:r>
            <a:endParaRPr lang="sk-SK" dirty="0" smtClean="0"/>
          </a:p>
          <a:p>
            <a:r>
              <a:rPr lang="sk-SK" dirty="0" err="1" smtClean="0"/>
              <a:t>Surove</a:t>
            </a:r>
            <a:r>
              <a:rPr lang="sk-SK" dirty="0" smtClean="0"/>
              <a:t> vajce – </a:t>
            </a:r>
            <a:r>
              <a:rPr lang="sk-SK" dirty="0" err="1" smtClean="0"/>
              <a:t>kazda</a:t>
            </a:r>
            <a:r>
              <a:rPr lang="sk-SK" dirty="0" smtClean="0"/>
              <a:t> tekutina ma </a:t>
            </a:r>
            <a:r>
              <a:rPr lang="sk-SK" dirty="0" err="1" smtClean="0"/>
              <a:t>vlastnu</a:t>
            </a:r>
            <a:r>
              <a:rPr lang="sk-SK" dirty="0" smtClean="0"/>
              <a:t> </a:t>
            </a:r>
            <a:r>
              <a:rPr lang="sk-SK" dirty="0" err="1" smtClean="0"/>
              <a:t>zotrvacnost</a:t>
            </a:r>
            <a:r>
              <a:rPr lang="sk-SK" dirty="0" smtClean="0"/>
              <a:t>, </a:t>
            </a:r>
            <a:r>
              <a:rPr lang="sk-SK" dirty="0" err="1" smtClean="0"/>
              <a:t>kazda</a:t>
            </a:r>
            <a:r>
              <a:rPr lang="sk-SK" dirty="0" smtClean="0"/>
              <a:t> sa </a:t>
            </a:r>
            <a:r>
              <a:rPr lang="sk-SK" dirty="0" err="1" smtClean="0"/>
              <a:t>otaca</a:t>
            </a:r>
            <a:r>
              <a:rPr lang="sk-SK" dirty="0" smtClean="0"/>
              <a:t> </a:t>
            </a:r>
            <a:r>
              <a:rPr lang="sk-SK" dirty="0" err="1" smtClean="0"/>
              <a:t>rozne</a:t>
            </a:r>
            <a:r>
              <a:rPr lang="sk-SK" dirty="0" smtClean="0"/>
              <a:t> </a:t>
            </a:r>
            <a:r>
              <a:rPr lang="sk-SK" dirty="0" err="1" smtClean="0"/>
              <a:t>rychlo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po </a:t>
            </a:r>
            <a:r>
              <a:rPr lang="sk-SK" dirty="0" err="1" smtClean="0"/>
              <a:t>zastaveni</a:t>
            </a:r>
            <a:r>
              <a:rPr lang="sk-SK" dirty="0" smtClean="0"/>
              <a:t> sa </a:t>
            </a:r>
            <a:r>
              <a:rPr lang="sk-SK" dirty="0" err="1" smtClean="0"/>
              <a:t>zastavi</a:t>
            </a:r>
            <a:r>
              <a:rPr lang="sk-SK" dirty="0" smtClean="0"/>
              <a:t> </a:t>
            </a:r>
            <a:r>
              <a:rPr lang="sk-SK" dirty="0" err="1" smtClean="0"/>
              <a:t>skrupina</a:t>
            </a:r>
            <a:r>
              <a:rPr lang="sk-SK" dirty="0" smtClean="0"/>
              <a:t>, no </a:t>
            </a:r>
            <a:r>
              <a:rPr lang="sk-SK" dirty="0" err="1" smtClean="0"/>
              <a:t>vnutro</a:t>
            </a:r>
            <a:r>
              <a:rPr lang="sk-SK" baseline="0" dirty="0" smtClean="0"/>
              <a:t> je </a:t>
            </a:r>
            <a:r>
              <a:rPr lang="sk-SK" baseline="0" dirty="0" err="1" smtClean="0"/>
              <a:t>stale</a:t>
            </a:r>
            <a:r>
              <a:rPr lang="sk-SK" baseline="0" dirty="0" smtClean="0"/>
              <a:t> v pohybe a uvedie </a:t>
            </a:r>
            <a:r>
              <a:rPr lang="sk-SK" baseline="0" dirty="0" err="1" smtClean="0"/>
              <a:t>vajicko</a:t>
            </a:r>
            <a:r>
              <a:rPr lang="sk-SK" baseline="0" dirty="0" smtClean="0"/>
              <a:t> do pohybu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9FF-AB83-406C-9CE3-275F91A5766E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64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Keďže ide o valivý pohyb, guľôčka okrem svojho posuvného pohybu vykonáva aj rotačný. Pri skotúľaní guľôčky z naklonenej roviny sa jej polohová energia zmení na kinetickú, ktorá má dve zložky. Prvou zložkou je kinetická energia posuvného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translačného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pohybu a druhou je kinetická energia rotačného pohybu. Zmenu polohovej energie môžeme vyjadriť rovnicou</a:t>
            </a: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Čím viac energie musí vajíčko vynaložiť na rotáciu svojho pohybu, tým menej energie mu ostáva na pohyb posuvný, a teda sa bude pohybovať pomalšie.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9FF-AB83-406C-9CE3-275F91A5766E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00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 zotrvačnosti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telesa je veličina, ktorá vystupuje pri skúmaní jeho otáčavého pohybu. Označujeme ju väčšinou</a:t>
            </a:r>
            <a:r>
              <a:rPr lang="sk-SK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9FF-AB83-406C-9CE3-275F91A5766E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734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239FF-AB83-406C-9CE3-275F91A5766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00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EE4CAB-17D8-4405-9E31-7302F524BC87}" type="datetimeFigureOut">
              <a:rPr lang="sk-SK" smtClean="0"/>
              <a:t>23.10.2016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0EA571-6210-43F7-9B44-FDD21E13DC9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Lucia\Downloads\vaj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9808"/>
            <a:ext cx="4211960" cy="37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sk-SK" sz="4000" dirty="0" smtClean="0"/>
              <a:t>Úloha č. 15</a:t>
            </a:r>
            <a:br>
              <a:rPr lang="sk-SK" sz="4000" dirty="0" smtClean="0"/>
            </a:br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400" dirty="0" smtClean="0"/>
              <a:t>VARENÉ VAJÍČKO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8111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7827640" cy="4176464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A ČO S VAJÍČKAMI UVARENÝMI IBA SČASTI?</a:t>
            </a:r>
            <a:br>
              <a:rPr lang="sk-SK" sz="3600" b="1" dirty="0" smtClean="0">
                <a:solidFill>
                  <a:srgbClr val="FF0000"/>
                </a:solidFill>
              </a:rPr>
            </a:br>
            <a:r>
              <a:rPr lang="sk-SK" sz="3600" b="1" dirty="0">
                <a:solidFill>
                  <a:srgbClr val="FF0000"/>
                </a:solidFill>
              </a:rPr>
              <a:t/>
            </a:r>
            <a:br>
              <a:rPr lang="sk-SK" sz="3600" b="1" dirty="0">
                <a:solidFill>
                  <a:srgbClr val="FF0000"/>
                </a:solidFill>
              </a:rPr>
            </a:br>
            <a:r>
              <a:rPr lang="sk-SK" sz="3600" b="1" dirty="0" smtClean="0">
                <a:solidFill>
                  <a:srgbClr val="FF0000"/>
                </a:solidFill>
              </a:rPr>
              <a:t>AK MAJÚ ROZNY STUPEŇ UVARENIA?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ym typeface="Wingdings" panose="05000000000000000000" pitchFamily="2" charset="2"/>
              </a:rPr>
              <a:t></a:t>
            </a:r>
            <a:r>
              <a:rPr lang="sk-SK" dirty="0" smtClean="0"/>
              <a:t>EXPERIMENT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36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sa varí vajíčko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Žĺtok</a:t>
            </a:r>
          </a:p>
          <a:p>
            <a:pPr lvl="1"/>
            <a:r>
              <a:rPr lang="sk-SK" sz="2800" dirty="0" smtClean="0"/>
              <a:t>Koagulácia pri 65 – 70 °C</a:t>
            </a:r>
            <a:endParaRPr lang="sk-SK" sz="3200" dirty="0"/>
          </a:p>
          <a:p>
            <a:r>
              <a:rPr lang="sk-SK" sz="3200" dirty="0" smtClean="0"/>
              <a:t>Bielok</a:t>
            </a:r>
          </a:p>
          <a:p>
            <a:pPr lvl="1"/>
            <a:r>
              <a:rPr lang="sk-SK" sz="2800" dirty="0" smtClean="0"/>
              <a:t>Koagulácia pri 62 – 65 °C</a:t>
            </a:r>
            <a:endParaRPr lang="sk-SK" sz="2800" dirty="0"/>
          </a:p>
        </p:txBody>
      </p:sp>
      <p:pic>
        <p:nvPicPr>
          <p:cNvPr id="9218" name="Picture 2" descr="Výsledok vyhľadávania obrázkov pre dopyt varenie vajíčk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7" b="7147"/>
          <a:stretch/>
        </p:blipFill>
        <p:spPr bwMode="auto">
          <a:xfrm>
            <a:off x="401299" y="4077072"/>
            <a:ext cx="7909082" cy="2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STUPEŇ UVARENIA</a:t>
            </a:r>
            <a:br>
              <a:rPr lang="sk-SK" dirty="0" smtClean="0"/>
            </a:br>
            <a:r>
              <a:rPr lang="sk-SK" dirty="0" smtClean="0"/>
              <a:t>vajíčka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𝐴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𝑣𝑎𝑟𝑒𝑛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𝑠𝑢𝑟𝑜𝑣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 descr="C:\Users\Lucia\Downloads\14813647_10209607322772069_891932190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6632"/>
            <a:ext cx="3779912" cy="50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ucia\Downloads\14793769_10209607321692042_1826339218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4937" y="2636912"/>
            <a:ext cx="302433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7467600" cy="1143000"/>
          </a:xfrm>
        </p:spPr>
        <p:txBody>
          <a:bodyPr/>
          <a:lstStyle/>
          <a:p>
            <a:r>
              <a:rPr lang="sk-SK" dirty="0" smtClean="0"/>
              <a:t>Hmotnosť vajíčka v závislosti na dĺžke </a:t>
            </a:r>
            <a:r>
              <a:rPr lang="sk-SK" dirty="0" smtClean="0"/>
              <a:t>varenia</a:t>
            </a:r>
            <a:endParaRPr lang="sk-SK" dirty="0"/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8793781"/>
              </p:ext>
            </p:extLst>
          </p:nvPr>
        </p:nvGraphicFramePr>
        <p:xfrm>
          <a:off x="611560" y="2420888"/>
          <a:ext cx="7704854" cy="3456383"/>
        </p:xfrm>
        <a:graphic>
          <a:graphicData uri="http://schemas.openxmlformats.org/drawingml/2006/table">
            <a:tbl>
              <a:tblPr/>
              <a:tblGrid>
                <a:gridCol w="1249436"/>
                <a:gridCol w="1249436"/>
                <a:gridCol w="1457674"/>
                <a:gridCol w="1249436"/>
                <a:gridCol w="1249436"/>
                <a:gridCol w="1249436"/>
              </a:tblGrid>
              <a:tr h="612752">
                <a:tc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surové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uvarené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u/m s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strata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čas 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varenia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100,36%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99,01%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100,77%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98,52%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98,93%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98,24%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100,22%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97,89%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3491880" y="1268760"/>
            <a:ext cx="13628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???</a:t>
            </a:r>
            <a:endParaRPr lang="sk-SK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7467600" cy="1143000"/>
          </a:xfrm>
        </p:spPr>
        <p:txBody>
          <a:bodyPr/>
          <a:lstStyle/>
          <a:p>
            <a:r>
              <a:rPr lang="sk-SK" dirty="0" smtClean="0"/>
              <a:t>Hmotnosť vajíčka v závislosti na dĺžke </a:t>
            </a:r>
            <a:r>
              <a:rPr lang="sk-SK" dirty="0" smtClean="0"/>
              <a:t>varenia</a:t>
            </a:r>
            <a:endParaRPr lang="sk-SK" dirty="0"/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7794551"/>
              </p:ext>
            </p:extLst>
          </p:nvPr>
        </p:nvGraphicFramePr>
        <p:xfrm>
          <a:off x="611560" y="2420888"/>
          <a:ext cx="7704854" cy="3456383"/>
        </p:xfrm>
        <a:graphic>
          <a:graphicData uri="http://schemas.openxmlformats.org/drawingml/2006/table">
            <a:tbl>
              <a:tblPr/>
              <a:tblGrid>
                <a:gridCol w="1249436"/>
                <a:gridCol w="1249436"/>
                <a:gridCol w="1457674"/>
                <a:gridCol w="1249436"/>
                <a:gridCol w="1249436"/>
                <a:gridCol w="1249436"/>
              </a:tblGrid>
              <a:tr h="612752">
                <a:tc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surové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uvarené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u/m s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strata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čas 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varenia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100,36%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99,01%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100,77%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98,52%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98,93%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98,24%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100,22%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315959"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97,89%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3491880" y="1268760"/>
            <a:ext cx="13628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???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555776" y="404664"/>
            <a:ext cx="568863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0000" dirty="0" smtClean="0">
                <a:solidFill>
                  <a:srgbClr val="FF0000"/>
                </a:solidFill>
              </a:rPr>
              <a:t>X</a:t>
            </a:r>
            <a:endParaRPr lang="sk-SK" sz="5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STUPEŇ UVARENIA</a:t>
            </a:r>
            <a:br>
              <a:rPr lang="sk-SK" dirty="0" smtClean="0"/>
            </a:br>
            <a:r>
              <a:rPr lang="sk-SK" dirty="0" smtClean="0"/>
              <a:t>vajíčka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𝐴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𝑢𝑣𝑎𝑟𝑒𝑛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á č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𝑎𝑠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sk-S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/>
                                </a:rPr>
                                <m:t>𝑣𝑎𝑟𝑒𝑛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é 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𝑐𝑒𝑙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sk-SK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latin typeface="Cambria Math"/>
                        </a:rPr>
                        <m:t>𝐴</m:t>
                      </m:r>
                      <m:r>
                        <a:rPr lang="sk-SK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&lt;0,1&gt;</m:t>
                      </m:r>
                    </m:oMath>
                  </m:oMathPara>
                </a14:m>
                <a:endParaRPr lang="sk-SK" b="0" dirty="0" smtClean="0">
                  <a:ea typeface="Cambria Math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sk-SK" b="0" dirty="0" smtClean="0">
                  <a:ea typeface="Cambria Math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sk-SK" dirty="0">
                    <a:ea typeface="Cambria Math"/>
                  </a:rPr>
                  <a:t>A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sk-SK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C:\Users\Lucia\Downloads\14794021_10209610336167402_186219472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10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 – spúšťanie vajíčka po naklonenej rovine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Uvar vajíčka (s </a:t>
            </a:r>
            <a:r>
              <a:rPr lang="sk-SK" dirty="0" err="1" smtClean="0"/>
              <a:t>rozostupom</a:t>
            </a:r>
            <a:r>
              <a:rPr lang="sk-SK" dirty="0" smtClean="0"/>
              <a:t> 2 min) – zakaždým schlaď</a:t>
            </a:r>
          </a:p>
          <a:p>
            <a:r>
              <a:rPr lang="sk-SK" dirty="0" smtClean="0"/>
              <a:t>Púšťaj </a:t>
            </a:r>
            <a:r>
              <a:rPr lang="sk-SK" dirty="0" smtClean="0"/>
              <a:t>vajíčka po naklonenej rovine</a:t>
            </a:r>
          </a:p>
          <a:p>
            <a:pPr lvl="1"/>
            <a:r>
              <a:rPr lang="sk-SK" dirty="0" smtClean="0"/>
              <a:t>Meraj čas pohybu po naklonenej rovine pre jednotlivé vajíčka</a:t>
            </a:r>
          </a:p>
          <a:p>
            <a:pPr lvl="1"/>
            <a:r>
              <a:rPr lang="sk-SK" dirty="0" smtClean="0"/>
              <a:t>Meraj dráhu pohybu po vodorovnej rovine po skotúľaní sa</a:t>
            </a:r>
          </a:p>
          <a:p>
            <a:r>
              <a:rPr lang="sk-SK" dirty="0" smtClean="0"/>
              <a:t>Vytvor graf závislosti stupňa uvarenia vajíčka </a:t>
            </a:r>
            <a:r>
              <a:rPr lang="sk-SK" dirty="0" smtClean="0"/>
              <a:t>od </a:t>
            </a:r>
            <a:r>
              <a:rPr lang="sk-SK" dirty="0" smtClean="0"/>
              <a:t>času pohybu po naklonenej rovine (dráhy pohybu po vodorovnej rovine)</a:t>
            </a:r>
          </a:p>
          <a:p>
            <a:r>
              <a:rPr lang="sk-SK" dirty="0" smtClean="0"/>
              <a:t>Na presné určenie použi </a:t>
            </a:r>
            <a:r>
              <a:rPr lang="sk-SK" dirty="0" err="1" smtClean="0"/>
              <a:t>videomeranie</a:t>
            </a:r>
            <a:endParaRPr lang="sk-SK" dirty="0" smtClean="0"/>
          </a:p>
          <a:p>
            <a:r>
              <a:rPr lang="sk-SK" dirty="0" err="1" smtClean="0"/>
              <a:t>Fituj</a:t>
            </a:r>
            <a:r>
              <a:rPr lang="sk-SK" dirty="0" smtClean="0"/>
              <a:t> vhodnou funkciou</a:t>
            </a:r>
          </a:p>
          <a:p>
            <a:pPr lvl="1"/>
            <a:r>
              <a:rPr lang="sk-SK" dirty="0" smtClean="0"/>
              <a:t>Možné urobiť viacnásobnú regresiu v závislosti na rôznych </a:t>
            </a:r>
            <a:r>
              <a:rPr lang="sk-SK" dirty="0" smtClean="0"/>
              <a:t>p</a:t>
            </a:r>
            <a:r>
              <a:rPr lang="sk-SK" dirty="0" smtClean="0"/>
              <a:t>arametroch </a:t>
            </a:r>
            <a:r>
              <a:rPr lang="sk-SK" dirty="0" smtClean="0"/>
              <a:t>(sklon, hmotnosť vajíčok – S, M, L, XL)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1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 – roztáčanie vajíčka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Uvar vajíčka (s </a:t>
            </a:r>
            <a:r>
              <a:rPr lang="sk-SK" dirty="0" err="1" smtClean="0"/>
              <a:t>rozostupom</a:t>
            </a:r>
            <a:r>
              <a:rPr lang="sk-SK" dirty="0" smtClean="0"/>
              <a:t> 2 min)</a:t>
            </a:r>
          </a:p>
          <a:p>
            <a:r>
              <a:rPr lang="sk-SK" dirty="0" smtClean="0"/>
              <a:t>Roztáčaj </a:t>
            </a:r>
            <a:r>
              <a:rPr lang="sk-SK" dirty="0" smtClean="0"/>
              <a:t>vajíčka </a:t>
            </a:r>
          </a:p>
          <a:p>
            <a:pPr lvl="1"/>
            <a:r>
              <a:rPr lang="sk-SK" dirty="0" smtClean="0"/>
              <a:t>navrhni aparatúru, ktorá použije rovnakú silu na roztáčanie (Čím viac uvarené, tým sa roztočí rýchlejšie)</a:t>
            </a:r>
          </a:p>
          <a:p>
            <a:pPr lvl="1"/>
            <a:r>
              <a:rPr lang="sk-SK" dirty="0" smtClean="0"/>
              <a:t>Roztoč vajíčka rovnakou rýchlosťou (na platni), naraz ich zastav (Čím viac uvarené, tým skôr sa prestane točiť)</a:t>
            </a:r>
          </a:p>
          <a:p>
            <a:r>
              <a:rPr lang="sk-SK" dirty="0" smtClean="0"/>
              <a:t>Vytvor graf závislosti stupňa uvarenia vajíčka </a:t>
            </a:r>
            <a:r>
              <a:rPr lang="sk-SK" dirty="0" smtClean="0"/>
              <a:t>od doby </a:t>
            </a:r>
            <a:r>
              <a:rPr lang="sk-SK" dirty="0" smtClean="0"/>
              <a:t>rotácie po roztočení (po zastavení)</a:t>
            </a:r>
          </a:p>
        </p:txBody>
      </p:sp>
    </p:spTree>
    <p:extLst>
      <p:ext uri="{BB962C8B-B14F-4D97-AF65-F5344CB8AC3E}">
        <p14:creationId xmlns:p14="http://schemas.microsoft.com/office/powerpoint/2010/main" val="2151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93204"/>
            <a:ext cx="2808312" cy="1143000"/>
          </a:xfrm>
        </p:spPr>
        <p:txBody>
          <a:bodyPr/>
          <a:lstStyle/>
          <a:p>
            <a:r>
              <a:rPr lang="sk-SK" dirty="0" smtClean="0"/>
              <a:t>Skúmanie </a:t>
            </a:r>
            <a:br>
              <a:rPr lang="sk-SK" dirty="0" smtClean="0"/>
            </a:br>
            <a:r>
              <a:rPr lang="sk-SK" dirty="0" smtClean="0"/>
              <a:t>ULTRAZVUKOM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Lucia\Downloads\51964294b8fdb1837d2980ecc6d8e60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/>
          <a:stretch/>
        </p:blipFill>
        <p:spPr bwMode="auto">
          <a:xfrm>
            <a:off x="4139952" y="188640"/>
            <a:ext cx="4464496" cy="582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35229" y="4568939"/>
            <a:ext cx="5472875" cy="22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ok vyhľadávania obrázkov pre dopyt ultrazvu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19474" r="15162" b="18601"/>
          <a:stretch/>
        </p:blipFill>
        <p:spPr bwMode="auto">
          <a:xfrm>
            <a:off x="827584" y="1556792"/>
            <a:ext cx="2520280" cy="22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Citlivosť parametrov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Nie všetky vajíčka majú rovnakú hmotnosť</a:t>
            </a:r>
          </a:p>
          <a:p>
            <a:pPr marL="365760" lvl="1" indent="0">
              <a:buNone/>
            </a:pPr>
            <a:r>
              <a:rPr lang="sk-SK" sz="2800" dirty="0" smtClean="0"/>
              <a:t>XL (&gt;73 gramov), L (73 - </a:t>
            </a:r>
            <a:r>
              <a:rPr lang="sk-SK" sz="2800" dirty="0"/>
              <a:t>63 </a:t>
            </a:r>
            <a:r>
              <a:rPr lang="sk-SK" sz="2800" dirty="0" smtClean="0"/>
              <a:t>gramov), </a:t>
            </a:r>
            <a:br>
              <a:rPr lang="sk-SK" sz="2800" dirty="0" smtClean="0"/>
            </a:br>
            <a:r>
              <a:rPr lang="sk-SK" sz="2800" dirty="0" smtClean="0"/>
              <a:t>M (63 - </a:t>
            </a:r>
            <a:r>
              <a:rPr lang="sk-SK" sz="2800" dirty="0"/>
              <a:t>53 </a:t>
            </a:r>
            <a:r>
              <a:rPr lang="sk-SK" sz="2800" dirty="0" smtClean="0"/>
              <a:t>gramov), S (&lt; </a:t>
            </a:r>
            <a:r>
              <a:rPr lang="sk-SK" sz="2800" dirty="0"/>
              <a:t>53 </a:t>
            </a:r>
            <a:r>
              <a:rPr lang="sk-SK" sz="2800" dirty="0" smtClean="0"/>
              <a:t>gramov)</a:t>
            </a:r>
            <a:endParaRPr lang="sk-SK" sz="2800" dirty="0"/>
          </a:p>
          <a:p>
            <a:r>
              <a:rPr lang="sk-SK" sz="3100" dirty="0" smtClean="0"/>
              <a:t>Rovnaké roztáčanie vajíčok</a:t>
            </a:r>
          </a:p>
          <a:p>
            <a:r>
              <a:rPr lang="sk-SK" sz="3100" dirty="0" smtClean="0"/>
              <a:t>Vplyv povrchu počas kotúľania sa </a:t>
            </a:r>
            <a:br>
              <a:rPr lang="sk-SK" sz="3100" dirty="0" smtClean="0"/>
            </a:br>
            <a:r>
              <a:rPr lang="sk-SK" sz="3100" dirty="0" smtClean="0"/>
              <a:t>po naklonenej rovine</a:t>
            </a:r>
          </a:p>
          <a:p>
            <a:r>
              <a:rPr lang="sk-SK" sz="3100" dirty="0" smtClean="0"/>
              <a:t>Stáčanie dráhy vajíčka počas kotúľania sa</a:t>
            </a:r>
            <a:endParaRPr lang="sk-SK" sz="3100" dirty="0"/>
          </a:p>
        </p:txBody>
      </p:sp>
    </p:spTree>
    <p:extLst>
      <p:ext uri="{BB962C8B-B14F-4D97-AF65-F5344CB8AC3E}">
        <p14:creationId xmlns:p14="http://schemas.microsoft.com/office/powerpoint/2010/main" val="169779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2031"/>
            <a:ext cx="7467600" cy="1143000"/>
          </a:xfrm>
        </p:spPr>
        <p:txBody>
          <a:bodyPr/>
          <a:lstStyle/>
          <a:p>
            <a:r>
              <a:rPr lang="sk-SK" dirty="0" smtClean="0"/>
              <a:t>ZADANIE ÚLOHY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043608" y="1340768"/>
            <a:ext cx="7467600" cy="4873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000" b="1" dirty="0" smtClean="0"/>
              <a:t>Navrhnite</a:t>
            </a:r>
            <a:r>
              <a:rPr lang="sk-SK" sz="4000" dirty="0" smtClean="0"/>
              <a:t> </a:t>
            </a:r>
            <a:r>
              <a:rPr lang="sk-SK" sz="4000" dirty="0"/>
              <a:t>neinvazívne metódy </a:t>
            </a:r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dirty="0" smtClean="0"/>
              <a:t>na </a:t>
            </a:r>
            <a:r>
              <a:rPr lang="sk-SK" sz="4000" dirty="0"/>
              <a:t>určenie </a:t>
            </a:r>
            <a:r>
              <a:rPr lang="sk-SK" sz="4000" b="1" dirty="0"/>
              <a:t>stupňa</a:t>
            </a:r>
            <a:r>
              <a:rPr lang="sk-SK" sz="4000" dirty="0"/>
              <a:t> </a:t>
            </a:r>
            <a:r>
              <a:rPr lang="sk-SK" sz="4000" b="1" dirty="0"/>
              <a:t>uvarenia</a:t>
            </a:r>
            <a:r>
              <a:rPr lang="sk-SK" sz="4000" dirty="0"/>
              <a:t> slepačieho vajíčka. </a:t>
            </a:r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sz="4000" b="1" dirty="0" smtClean="0"/>
              <a:t>Preskúmajte</a:t>
            </a:r>
            <a:r>
              <a:rPr lang="sk-SK" sz="4000" dirty="0" smtClean="0"/>
              <a:t> </a:t>
            </a:r>
            <a:r>
              <a:rPr lang="sk-SK" sz="4000" dirty="0"/>
              <a:t>ich </a:t>
            </a:r>
            <a:r>
              <a:rPr lang="sk-SK" sz="4000" b="1" dirty="0"/>
              <a:t>citlivosť</a:t>
            </a:r>
            <a:r>
              <a:rPr lang="sk-SK" sz="4000" dirty="0"/>
              <a:t>.</a:t>
            </a:r>
          </a:p>
          <a:p>
            <a:endParaRPr lang="sk-SK" sz="3600" dirty="0"/>
          </a:p>
        </p:txBody>
      </p:sp>
      <p:pic>
        <p:nvPicPr>
          <p:cNvPr id="8194" name="Picture 2" descr="C:\Users\Lucia\Downloads\vajcia-usmev-1679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4682907" cy="265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23728" y="2420888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sk-SK" sz="6000" dirty="0" smtClean="0"/>
              <a:t>ĎAKUJEM </a:t>
            </a:r>
            <a:br>
              <a:rPr lang="sk-SK" sz="6000" dirty="0" smtClean="0"/>
            </a:br>
            <a:r>
              <a:rPr lang="sk-SK" sz="6000" dirty="0" smtClean="0"/>
              <a:t>ZA POZORNOSŤ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30627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STUPEŇ UVARENIA VAJÍČKA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771355" y="5733256"/>
            <a:ext cx="7467600" cy="1008112"/>
          </a:xfrm>
        </p:spPr>
        <p:txBody>
          <a:bodyPr>
            <a:normAutofit/>
          </a:bodyPr>
          <a:lstStyle/>
          <a:p>
            <a:r>
              <a:rPr lang="sk-SK" sz="1600" dirty="0"/>
              <a:t>http://www.seriouseats.com/images/2014/05/09242009-egg-boiling-timing.jpg</a:t>
            </a:r>
          </a:p>
        </p:txBody>
      </p:sp>
      <p:pic>
        <p:nvPicPr>
          <p:cNvPr id="1026" name="Picture 2" descr="C:\Users\Lucia\Downloads\09242009-egg-boiling-ti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41026" cy="39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8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ZLOŽENIE VAJÍČKA</a:t>
            </a:r>
            <a:endParaRPr lang="sk-SK" dirty="0"/>
          </a:p>
        </p:txBody>
      </p:sp>
      <p:pic>
        <p:nvPicPr>
          <p:cNvPr id="7170" name="Picture 2" descr="C:\Users\Lucia\Downloads\vajce-pop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04232"/>
            <a:ext cx="4104456" cy="57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obsahu 2"/>
          <p:cNvSpPr txBox="1">
            <a:spLocks/>
          </p:cNvSpPr>
          <p:nvPr/>
        </p:nvSpPr>
        <p:spPr>
          <a:xfrm>
            <a:off x="539552" y="1791988"/>
            <a:ext cx="3816424" cy="8680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Bielok 67 % hmotnosti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39552" y="3068960"/>
            <a:ext cx="3456384" cy="868019"/>
          </a:xfrm>
        </p:spPr>
        <p:txBody>
          <a:bodyPr>
            <a:normAutofit/>
          </a:bodyPr>
          <a:lstStyle/>
          <a:p>
            <a:r>
              <a:rPr lang="sk-SK" dirty="0" smtClean="0"/>
              <a:t>Žĺtok 33 % hm. </a:t>
            </a:r>
            <a:endParaRPr lang="sk-SK" dirty="0"/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539552" y="2420888"/>
            <a:ext cx="3816424" cy="8680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Škrupina 9 – 12 % hm.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55" y="1412776"/>
            <a:ext cx="5305775" cy="304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827584" y="5229200"/>
            <a:ext cx="7296290" cy="1028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dirty="0"/>
              <a:t>http://www.thenakedscientists.com/HTML/experiments/exp/how-to-tell-if-your-egg-is-raw/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7860" y="188640"/>
            <a:ext cx="7467600" cy="1143000"/>
          </a:xfrm>
        </p:spPr>
        <p:txBody>
          <a:bodyPr/>
          <a:lstStyle/>
          <a:p>
            <a:r>
              <a:rPr lang="sk-SK" dirty="0" smtClean="0"/>
              <a:t>SUROVÉ </a:t>
            </a:r>
            <a:r>
              <a:rPr lang="sk-SK" dirty="0" err="1" smtClean="0"/>
              <a:t>vs</a:t>
            </a:r>
            <a:r>
              <a:rPr lang="sk-SK" dirty="0" smtClean="0"/>
              <a:t>. UVARENÉ VAJÍČKO</a:t>
            </a:r>
            <a:endParaRPr lang="sk-SK" dirty="0"/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683568" y="1560425"/>
            <a:ext cx="3456384" cy="10287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600" b="1" dirty="0" smtClean="0">
                <a:solidFill>
                  <a:srgbClr val="FF0000"/>
                </a:solidFill>
              </a:rPr>
              <a:t>1. ROZTOČME VAJÍČKO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978896" cy="4873752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95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868144" y="5694124"/>
            <a:ext cx="2736304" cy="102872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sym typeface="Wingdings" panose="05000000000000000000" pitchFamily="2" charset="2"/>
              </a:rPr>
              <a:t> </a:t>
            </a:r>
            <a:r>
              <a:rPr lang="sk-SK" dirty="0" smtClean="0"/>
              <a:t>uvarené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2204"/>
            <a:ext cx="8250747" cy="203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5616624" cy="19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5891626" y="4568896"/>
            <a:ext cx="2736304" cy="1028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dirty="0" smtClean="0"/>
              <a:t>surové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7860" y="188640"/>
            <a:ext cx="7467600" cy="1143000"/>
          </a:xfrm>
        </p:spPr>
        <p:txBody>
          <a:bodyPr/>
          <a:lstStyle/>
          <a:p>
            <a:r>
              <a:rPr lang="sk-SK" dirty="0" smtClean="0"/>
              <a:t>SUROVÉ </a:t>
            </a:r>
            <a:r>
              <a:rPr lang="sk-SK" dirty="0" err="1" smtClean="0"/>
              <a:t>vs</a:t>
            </a:r>
            <a:r>
              <a:rPr lang="sk-SK" dirty="0" smtClean="0"/>
              <a:t>. UVARENÉ VAJÍČKO</a:t>
            </a:r>
            <a:endParaRPr lang="sk-SK" dirty="0"/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683568" y="1560425"/>
            <a:ext cx="3456384" cy="10287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600" b="1" dirty="0" smtClean="0">
                <a:solidFill>
                  <a:srgbClr val="FF0000"/>
                </a:solidFill>
              </a:rPr>
              <a:t>1. ROZTOČME VAJÍČKO</a:t>
            </a:r>
            <a:endParaRPr lang="sk-SK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 bwMode="auto">
          <a:xfrm>
            <a:off x="323528" y="3908120"/>
            <a:ext cx="7015931" cy="294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5652120" y="3630960"/>
            <a:ext cx="1450504" cy="748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b="1" dirty="0" smtClean="0"/>
              <a:t>surové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409528" y="3688432"/>
            <a:ext cx="1450504" cy="748680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/>
              <a:t>varené</a:t>
            </a:r>
            <a:endParaRPr lang="sk-SK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37967"/>
              </p:ext>
            </p:extLst>
          </p:nvPr>
        </p:nvGraphicFramePr>
        <p:xfrm>
          <a:off x="539552" y="1556792"/>
          <a:ext cx="35304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Rovnica" r:id="rId5" imgW="990170" imgH="215806" progId="Equation.3">
                  <p:embed/>
                </p:oleObj>
              </mc:Choice>
              <mc:Fallback>
                <p:oleObj name="Rovnica" r:id="rId5" imgW="99017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353044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7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sk-SK" alt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837066"/>
              </p:ext>
            </p:extLst>
          </p:nvPr>
        </p:nvGraphicFramePr>
        <p:xfrm>
          <a:off x="539552" y="2536776"/>
          <a:ext cx="3688459" cy="109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Rovnica" r:id="rId7" imgW="1320227" imgH="393529" progId="Equation.3">
                  <p:embed/>
                </p:oleObj>
              </mc:Choice>
              <mc:Fallback>
                <p:oleObj name="Rovnica" r:id="rId7" imgW="132022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36776"/>
                        <a:ext cx="3688459" cy="1094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Nadpis 1"/>
          <p:cNvSpPr txBox="1">
            <a:spLocks/>
          </p:cNvSpPr>
          <p:nvPr/>
        </p:nvSpPr>
        <p:spPr>
          <a:xfrm>
            <a:off x="227860" y="18864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SUROVÉ vs. UVARENÉ VAJÍČKO</a:t>
            </a:r>
            <a:endParaRPr lang="sk-SK" dirty="0"/>
          </a:p>
        </p:txBody>
      </p:sp>
      <p:sp>
        <p:nvSpPr>
          <p:cNvPr id="13" name="Zástupný symbol obsahu 2"/>
          <p:cNvSpPr txBox="1">
            <a:spLocks/>
          </p:cNvSpPr>
          <p:nvPr/>
        </p:nvSpPr>
        <p:spPr>
          <a:xfrm>
            <a:off x="5148064" y="1065785"/>
            <a:ext cx="3456384" cy="10287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600" b="1" dirty="0">
                <a:solidFill>
                  <a:srgbClr val="FF0000"/>
                </a:solidFill>
              </a:rPr>
              <a:t>2</a:t>
            </a:r>
            <a:r>
              <a:rPr lang="sk-SK" sz="3600" b="1" dirty="0" smtClean="0">
                <a:solidFill>
                  <a:srgbClr val="FF0000"/>
                </a:solidFill>
              </a:rPr>
              <a:t>. SKOTÚĽAJME VAJÍČKO</a:t>
            </a:r>
            <a:endParaRPr lang="sk-SK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MOMENT ZOTRVAČNOSTI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2204864"/>
            <a:ext cx="7467600" cy="4873752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Moment </a:t>
            </a:r>
            <a:r>
              <a:rPr lang="sk-SK" dirty="0"/>
              <a:t>zotrvačnosti nám hovorí nielen o hmotnosti telesa, ale aj o jej rozložení okolo osi otáčania</a:t>
            </a:r>
            <a:endParaRPr lang="sk-SK" dirty="0" smtClean="0"/>
          </a:p>
          <a:p>
            <a:r>
              <a:rPr lang="sk-SK" dirty="0" smtClean="0"/>
              <a:t>Moment </a:t>
            </a:r>
            <a:r>
              <a:rPr lang="sk-SK" dirty="0"/>
              <a:t>zotrvačnosti je akýmsi meradlom odolnosti objektu na zmeny vo svojom rotačnom pohybe (napr. pri jeho rozbiehaní/zastavení).</a:t>
            </a:r>
          </a:p>
          <a:p>
            <a:endParaRPr lang="sk-SK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274351"/>
              </p:ext>
            </p:extLst>
          </p:nvPr>
        </p:nvGraphicFramePr>
        <p:xfrm>
          <a:off x="611560" y="1628800"/>
          <a:ext cx="1784309" cy="76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Rovnica" r:id="rId4" imgW="571252" imgH="253890" progId="Equation.3">
                  <p:embed/>
                </p:oleObj>
              </mc:Choice>
              <mc:Fallback>
                <p:oleObj name="Rovnica" r:id="rId4" imgW="571252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1784309" cy="764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3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335721" y="4437112"/>
            <a:ext cx="5844991" cy="2640575"/>
            <a:chOff x="357625" y="3908120"/>
            <a:chExt cx="7015931" cy="316956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89"/>
            <a:stretch/>
          </p:blipFill>
          <p:spPr bwMode="auto">
            <a:xfrm>
              <a:off x="357625" y="4127808"/>
              <a:ext cx="7015931" cy="2949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Zástupný symbol obsahu 2"/>
            <p:cNvSpPr txBox="1">
              <a:spLocks/>
            </p:cNvSpPr>
            <p:nvPr/>
          </p:nvSpPr>
          <p:spPr>
            <a:xfrm>
              <a:off x="5686217" y="3908120"/>
              <a:ext cx="1450504" cy="74868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/>
                <a:buChar char="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rtl="0" eaLnBrk="1" latinLnBrk="0" hangingPunct="1">
                <a:spcBef>
                  <a:spcPct val="20000"/>
                </a:spcBef>
                <a:buClr>
                  <a:schemeClr val="accent2">
                    <a:tint val="60000"/>
                  </a:schemeClr>
                </a:buClr>
                <a:buSzPct val="68000"/>
                <a:buFont typeface="Wingdings 2"/>
                <a:buChar char="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Char char="•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01168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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Char char="•"/>
                <a:defRPr kumimoji="0" sz="1400" kern="1200" cap="sm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56032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Char char="•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sk-SK" dirty="0" smtClean="0"/>
                <a:t>surové</a:t>
              </a:r>
              <a:endParaRPr lang="sk-SK" dirty="0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627784" y="4460195"/>
            <a:ext cx="1450504" cy="74868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varené</a:t>
            </a:r>
            <a:endParaRPr lang="sk-SK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7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sk-SK" alt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1" name="Zástupný symbol obsahu 2"/>
          <p:cNvSpPr txBox="1">
            <a:spLocks/>
          </p:cNvSpPr>
          <p:nvPr/>
        </p:nvSpPr>
        <p:spPr>
          <a:xfrm>
            <a:off x="335720" y="228600"/>
            <a:ext cx="8340735" cy="37764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sk-SK" sz="2800" u="sng" dirty="0" smtClean="0"/>
              <a:t>Po naklonenej rovine</a:t>
            </a:r>
          </a:p>
          <a:p>
            <a:pPr marL="0" indent="0">
              <a:buFont typeface="Wingdings"/>
              <a:buNone/>
            </a:pPr>
            <a:r>
              <a:rPr lang="sk-SK" sz="2800" b="1" dirty="0" smtClean="0"/>
              <a:t>Varené vajíčko</a:t>
            </a:r>
            <a:r>
              <a:rPr lang="sk-SK" sz="2800" dirty="0" smtClean="0"/>
              <a:t> </a:t>
            </a:r>
            <a:r>
              <a:rPr lang="sk-SK" sz="2800" dirty="0" smtClean="0">
                <a:sym typeface="Wingdings" panose="05000000000000000000" pitchFamily="2" charset="2"/>
              </a:rPr>
              <a:t> väčšiu zotrvačnosť (veľké množstvo energie v rotačnom pohybe)  oneskorené za surovým</a:t>
            </a:r>
          </a:p>
          <a:p>
            <a:pPr marL="0" indent="0">
              <a:buFont typeface="Wingdings"/>
              <a:buNone/>
            </a:pPr>
            <a:endParaRPr lang="sk-SK" sz="2800" dirty="0" smtClean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r>
              <a:rPr lang="sk-SK" sz="2800" u="sng" dirty="0" smtClean="0">
                <a:sym typeface="Wingdings" panose="05000000000000000000" pitchFamily="2" charset="2"/>
              </a:rPr>
              <a:t>Po príchode na rovnú podložku</a:t>
            </a:r>
          </a:p>
          <a:p>
            <a:pPr marL="0" indent="0">
              <a:buNone/>
            </a:pPr>
            <a:r>
              <a:rPr lang="sk-SK" sz="2800" b="1" dirty="0"/>
              <a:t>Varené vajíčko </a:t>
            </a:r>
            <a:r>
              <a:rPr lang="sk-SK" sz="2800" dirty="0">
                <a:sym typeface="Wingdings" panose="05000000000000000000" pitchFamily="2" charset="2"/>
              </a:rPr>
              <a:t> väčšiu zotrvačnosť (veľké množstvo energie v rotačnom pohybe)  </a:t>
            </a:r>
            <a:r>
              <a:rPr lang="sk-SK" sz="2800" dirty="0" smtClean="0">
                <a:sym typeface="Wingdings" panose="05000000000000000000" pitchFamily="2" charset="2"/>
              </a:rPr>
              <a:t>predbehne surové</a:t>
            </a:r>
            <a:endParaRPr lang="sk-SK" sz="2800" dirty="0">
              <a:sym typeface="Wingdings" panose="05000000000000000000" pitchFamily="2" charset="2"/>
            </a:endParaRPr>
          </a:p>
          <a:p>
            <a:pPr marL="0" indent="0">
              <a:buFont typeface="Wingdings"/>
              <a:buNone/>
            </a:pPr>
            <a:endParaRPr lang="sk-SK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410877" y="4217425"/>
            <a:ext cx="5844991" cy="2640575"/>
            <a:chOff x="357625" y="3908120"/>
            <a:chExt cx="7015931" cy="316956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89"/>
            <a:stretch/>
          </p:blipFill>
          <p:spPr bwMode="auto">
            <a:xfrm>
              <a:off x="357625" y="4127808"/>
              <a:ext cx="7015931" cy="2949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Zástupný symbol obsahu 2"/>
            <p:cNvSpPr txBox="1">
              <a:spLocks/>
            </p:cNvSpPr>
            <p:nvPr/>
          </p:nvSpPr>
          <p:spPr>
            <a:xfrm>
              <a:off x="5686217" y="3908120"/>
              <a:ext cx="1450504" cy="74868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/>
                <a:buChar char="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rtl="0" eaLnBrk="1" latinLnBrk="0" hangingPunct="1">
                <a:spcBef>
                  <a:spcPct val="20000"/>
                </a:spcBef>
                <a:buClr>
                  <a:schemeClr val="accent2">
                    <a:tint val="60000"/>
                  </a:schemeClr>
                </a:buClr>
                <a:buSzPct val="68000"/>
                <a:buFont typeface="Wingdings 2"/>
                <a:buChar char="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Char char="•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01168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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Char char="•"/>
                <a:defRPr kumimoji="0" sz="1400" kern="1200" cap="sm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56032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Char char="•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sk-SK" b="1" dirty="0" smtClean="0"/>
                <a:t>surové</a:t>
              </a:r>
              <a:endParaRPr lang="sk-SK" b="1" dirty="0"/>
            </a:p>
          </p:txBody>
        </p:sp>
      </p:grpSp>
      <p:sp>
        <p:nvSpPr>
          <p:cNvPr id="17" name="Zástupný symbol obsahu 2"/>
          <p:cNvSpPr txBox="1">
            <a:spLocks/>
          </p:cNvSpPr>
          <p:nvPr/>
        </p:nvSpPr>
        <p:spPr>
          <a:xfrm>
            <a:off x="2702940" y="4240508"/>
            <a:ext cx="1450504" cy="748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sk-SK" b="1" dirty="0" smtClean="0"/>
              <a:t>varené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0385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dobené">
  <a:themeElements>
    <a:clrScheme name="Zdoben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1361</TotalTime>
  <Words>614</Words>
  <Application>Microsoft Office PowerPoint</Application>
  <PresentationFormat>Prezentácia na obrazovke (4:3)</PresentationFormat>
  <Paragraphs>206</Paragraphs>
  <Slides>20</Slides>
  <Notes>5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2" baseType="lpstr">
      <vt:lpstr>Zdobené</vt:lpstr>
      <vt:lpstr>Rovnica</vt:lpstr>
      <vt:lpstr>Úloha č. 15  VARENÉ VAJÍČKO</vt:lpstr>
      <vt:lpstr>ZADANIE ÚLOHY</vt:lpstr>
      <vt:lpstr>STUPEŇ UVARENIA VAJÍČKA</vt:lpstr>
      <vt:lpstr>ZLOŽENIE VAJÍČKA</vt:lpstr>
      <vt:lpstr>SUROVÉ vs. UVARENÉ VAJÍČKO</vt:lpstr>
      <vt:lpstr>SUROVÉ vs. UVARENÉ VAJÍČKO</vt:lpstr>
      <vt:lpstr>Prezentácia programu PowerPoint</vt:lpstr>
      <vt:lpstr>MOMENT ZOTRVAČNOSTI</vt:lpstr>
      <vt:lpstr>Prezentácia programu PowerPoint</vt:lpstr>
      <vt:lpstr>A ČO S VAJÍČKAMI UVARENÝMI IBA SČASTI?  AK MAJÚ ROZNY STUPEŇ UVARENIA?    EXPERIMENT</vt:lpstr>
      <vt:lpstr>Ako sa varí vajíčko</vt:lpstr>
      <vt:lpstr>STUPEŇ UVARENIA vajíčka</vt:lpstr>
      <vt:lpstr>Hmotnosť vajíčka v závislosti na dĺžke varenia</vt:lpstr>
      <vt:lpstr>Hmotnosť vajíčka v závislosti na dĺžke varenia</vt:lpstr>
      <vt:lpstr>STUPEŇ UVARENIA vajíčka</vt:lpstr>
      <vt:lpstr>NÁVRH – spúšťanie vajíčka po naklonenej rovine</vt:lpstr>
      <vt:lpstr>NÁVRH – roztáčanie vajíčka</vt:lpstr>
      <vt:lpstr>Skúmanie  ULTRAZVUKOM</vt:lpstr>
      <vt:lpstr>Citlivosť parametrov</vt:lpstr>
      <vt:lpstr>ĎAKUJEM 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Úloha č. 15  VARENÉ VAJÍČKO</dc:title>
  <dc:creator>Lucia</dc:creator>
  <cp:lastModifiedBy>Lucia</cp:lastModifiedBy>
  <cp:revision>34</cp:revision>
  <dcterms:created xsi:type="dcterms:W3CDTF">2016-10-22T22:05:59Z</dcterms:created>
  <dcterms:modified xsi:type="dcterms:W3CDTF">2016-10-23T22:03:37Z</dcterms:modified>
</cp:coreProperties>
</file>