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74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131E844-DC00-491E-A68B-59A109BA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602E161-C8CF-444E-8772-1B62B423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31FA66BA-3A63-4E08-B547-AE40EBA4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2CAB9CF-635C-436A-B201-D3F01DD2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D30FCB7-CEF2-419C-ACCA-FE90DB7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7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7E09A5-0FCD-4A30-8968-FDB3CF74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0842ED2D-1B9F-4D8E-B334-CCE40B9D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836039E-8AF3-42D7-94CD-C0BCBCDC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2F738E5-56CE-40FE-87C6-69E04057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04B6683-5215-4CDA-AE80-8940409F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76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5C8F83E2-B887-4A6F-A273-0C3CEFC5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A13B6BB6-FEA3-4539-9A2F-58AA8C67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E49A257-EA5F-42E3-90C0-5EDE67F9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A89DFD0-B8B5-4C76-A18E-C9506864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8ABED321-8A6F-4D51-88BC-C119CCE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1309103-4C94-410C-8820-1D569D4C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A0A6886-8B0B-4A09-BD8D-DEDABF52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85A03F4C-DD68-478D-A0F9-913D89E3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03B75DC7-5AA7-40D9-B087-500C2EFC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FE6807B-0243-4696-98B6-8A2B3FC6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33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230446A-BC5C-41C9-96E9-F875BED4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FD70FCA5-9DFD-45F2-BBE8-AFF7ECA5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E33D764-2B96-4F91-A9C1-39C9667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E7F8C044-FECD-4A1A-BBE2-F39BBD27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A545F22-DEDA-4429-8897-413BDD62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71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191731-B239-4429-B5AA-71B206F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34E4573-8411-4917-B7A6-7A5F99E1B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2A49B4B-9193-478E-89F5-74D76899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36C01DD-7D0F-46E4-AF70-9A85569A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796B687-0412-4175-BBAA-3EE7CD3C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E0C93D24-53F4-4791-8D3E-A64ACC0C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64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F8534EC-6382-4864-A0B0-1ACF81A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35D349A-93D5-44E3-8126-C1E76EDB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0D41CDC-879D-4415-BA9B-81ED58BE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2063E28F-BAD7-4177-A83A-DE98B78A7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A49605F4-C8B5-498C-A44A-B5F1BCEB0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26092466-4333-4438-9637-24F0A4E9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9486EEFC-0328-49BA-A160-E197E7F9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3FB3C145-E949-4D23-A4C7-0A221B3E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8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DBFC414-9213-4889-A882-9E5F918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4F4C78F3-7DDE-4454-943D-8CB9AEE2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73D43FA7-CF45-4D05-B687-1F7FFBDC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8E9946A3-AA88-448F-A526-FA7F6E2A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7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0752F365-8BB9-42CD-8E4C-2C3E525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8ADC939D-23E2-4FD0-A1C3-DE1B5003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4BF4A0FE-9730-4C5A-98DD-87255862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07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8D0D747-D681-43FA-8CF9-EEAAB24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C966F07-EF08-4DF5-AAF7-1993A30F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1CF59E54-FB41-48F7-97C1-5598F3358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0A3C577C-9F94-4ED7-AB96-9A8531B5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6B26DF6C-5456-4939-8872-913CB0E3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7DF90E2-9C1A-44C7-939F-85D28ED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13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9A2217C-D037-4AFC-AD44-E578ADAB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6D20C358-F0E4-49CD-8004-C32E687E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DF838FEB-1B4F-41BE-91B4-B7443D5B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909DBE3-5A3A-426B-9747-72A0D99F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9CC7B927-BE7D-4BC1-94EC-C5988131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2D7E5ED4-FB7E-4E90-9F4F-E6409E6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672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B5537966-A7DE-484D-B8A1-9204D9A8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6597AE3-36EA-442D-BF6E-C01C84DD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EBE0D04B-E0DC-4408-B796-A3FF057CE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19F6-621C-46C5-BD50-6881ED8907C9}" type="datetimeFigureOut">
              <a:rPr lang="sk-SK" smtClean="0"/>
              <a:t>11. 12. 2023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0581A34-5FE5-445A-8E03-143E3BA9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AD2079A8-57E0-4EFE-942C-A29954EB8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FFB3-ECD4-4A11-A093-8CA42681E6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6B0B0A3-1DCC-46C6-A90A-16A5F4AA4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3" y="406400"/>
            <a:ext cx="6901543" cy="2849562"/>
          </a:xfrm>
        </p:spPr>
        <p:txBody>
          <a:bodyPr/>
          <a:lstStyle/>
          <a:p>
            <a:r>
              <a:rPr lang="sk-SK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Poslanie a funkcie rodiny</a:t>
            </a:r>
          </a:p>
        </p:txBody>
      </p:sp>
    </p:spTree>
    <p:extLst>
      <p:ext uri="{BB962C8B-B14F-4D97-AF65-F5344CB8AC3E}">
        <p14:creationId xmlns:p14="http://schemas.microsoft.com/office/powerpoint/2010/main" val="21495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62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Si vďačný, že máš svoju rodinu?</a:t>
            </a:r>
          </a:p>
        </p:txBody>
      </p:sp>
      <p:pic>
        <p:nvPicPr>
          <p:cNvPr id="5" name="Grafický objekt 4" descr="Pomoc">
            <a:extLst>
              <a:ext uri="{FF2B5EF4-FFF2-40B4-BE49-F238E27FC236}">
                <a16:creationId xmlns:a16="http://schemas.microsoft.com/office/drawing/2014/main" xmlns="" id="{08575253-8D77-45B8-B5D6-A835F7C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555355" y="1566701"/>
            <a:ext cx="2230383" cy="2230383"/>
          </a:xfrm>
          <a:prstGeom prst="rect">
            <a:avLst/>
          </a:prstGeom>
        </p:spPr>
      </p:pic>
      <p:pic>
        <p:nvPicPr>
          <p:cNvPr id="9" name="Grafický objekt 8" descr="Pomoc">
            <a:extLst>
              <a:ext uri="{FF2B5EF4-FFF2-40B4-BE49-F238E27FC236}">
                <a16:creationId xmlns:a16="http://schemas.microsoft.com/office/drawing/2014/main" xmlns="" id="{FF93781D-B8A1-4D62-86E2-1F689DAC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1622155" y="3060918"/>
            <a:ext cx="2230383" cy="2230383"/>
          </a:xfrm>
          <a:prstGeom prst="rect">
            <a:avLst/>
          </a:prstGeom>
        </p:spPr>
      </p:pic>
      <p:pic>
        <p:nvPicPr>
          <p:cNvPr id="14" name="Grafický objekt 13" descr="Pomoc">
            <a:extLst>
              <a:ext uri="{FF2B5EF4-FFF2-40B4-BE49-F238E27FC236}">
                <a16:creationId xmlns:a16="http://schemas.microsoft.com/office/drawing/2014/main" xmlns="" id="{99B3AE22-724F-4302-8ACE-EA3D9BD9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3041220" y="4379419"/>
            <a:ext cx="2230383" cy="2230383"/>
          </a:xfrm>
          <a:prstGeom prst="rect">
            <a:avLst/>
          </a:prstGeom>
        </p:spPr>
      </p:pic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A5D72807-B2A8-423F-B181-040A11F44FED}"/>
              </a:ext>
            </a:extLst>
          </p:cNvPr>
          <p:cNvSpPr/>
          <p:nvPr/>
        </p:nvSpPr>
        <p:spPr>
          <a:xfrm>
            <a:off x="4100735" y="1837820"/>
            <a:ext cx="4392335" cy="172679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Prečo?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ACC54B33-8379-48B7-B335-130F5547AE74}"/>
              </a:ext>
            </a:extLst>
          </p:cNvPr>
          <p:cNvSpPr/>
          <p:nvPr/>
        </p:nvSpPr>
        <p:spPr>
          <a:xfrm>
            <a:off x="5384511" y="3746869"/>
            <a:ext cx="4392335" cy="1726790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Ako túto vďačnosť prejavuješ?</a:t>
            </a:r>
          </a:p>
        </p:txBody>
      </p:sp>
    </p:spTree>
    <p:extLst>
      <p:ext uri="{BB962C8B-B14F-4D97-AF65-F5344CB8AC3E}">
        <p14:creationId xmlns:p14="http://schemas.microsoft.com/office/powerpoint/2010/main" val="29605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06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Rodina je dôležitá, lebo:</a:t>
            </a:r>
          </a:p>
        </p:txBody>
      </p:sp>
      <p:sp>
        <p:nvSpPr>
          <p:cNvPr id="4" name="Bublina reči: oválna 3">
            <a:extLst>
              <a:ext uri="{FF2B5EF4-FFF2-40B4-BE49-F238E27FC236}">
                <a16:creationId xmlns:a16="http://schemas.microsoft.com/office/drawing/2014/main" xmlns="" id="{8451B4A8-2F6E-4096-8A0E-3C19B59D8B39}"/>
              </a:ext>
            </a:extLst>
          </p:cNvPr>
          <p:cNvSpPr/>
          <p:nvPr/>
        </p:nvSpPr>
        <p:spPr>
          <a:xfrm>
            <a:off x="204061" y="1534333"/>
            <a:ext cx="2105187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láska</a:t>
            </a:r>
          </a:p>
        </p:txBody>
      </p:sp>
      <p:sp>
        <p:nvSpPr>
          <p:cNvPr id="6" name="Bublina reči: oválna 5">
            <a:extLst>
              <a:ext uri="{FF2B5EF4-FFF2-40B4-BE49-F238E27FC236}">
                <a16:creationId xmlns:a16="http://schemas.microsoft.com/office/drawing/2014/main" xmlns="" id="{A66072E6-CFB1-49C1-8161-AD07A55BE7AA}"/>
              </a:ext>
            </a:extLst>
          </p:cNvPr>
          <p:cNvSpPr/>
          <p:nvPr/>
        </p:nvSpPr>
        <p:spPr>
          <a:xfrm>
            <a:off x="2513309" y="1620260"/>
            <a:ext cx="3995979" cy="967957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starostlivosť</a:t>
            </a:r>
          </a:p>
        </p:txBody>
      </p:sp>
      <p:sp>
        <p:nvSpPr>
          <p:cNvPr id="8" name="Bublina reči: oválna 7">
            <a:extLst>
              <a:ext uri="{FF2B5EF4-FFF2-40B4-BE49-F238E27FC236}">
                <a16:creationId xmlns:a16="http://schemas.microsoft.com/office/drawing/2014/main" xmlns="" id="{3D43958A-6015-40AC-B8C7-84F92ADD1D20}"/>
              </a:ext>
            </a:extLst>
          </p:cNvPr>
          <p:cNvSpPr/>
          <p:nvPr/>
        </p:nvSpPr>
        <p:spPr>
          <a:xfrm>
            <a:off x="6713349" y="1620260"/>
            <a:ext cx="2105187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pomoc</a:t>
            </a:r>
          </a:p>
        </p:txBody>
      </p:sp>
      <p:sp>
        <p:nvSpPr>
          <p:cNvPr id="11" name="Bublina reči: oválna 10">
            <a:extLst>
              <a:ext uri="{FF2B5EF4-FFF2-40B4-BE49-F238E27FC236}">
                <a16:creationId xmlns:a16="http://schemas.microsoft.com/office/drawing/2014/main" xmlns="" id="{7BD3F48E-AEF3-4D61-A6B0-6622D796B5A2}"/>
              </a:ext>
            </a:extLst>
          </p:cNvPr>
          <p:cNvSpPr/>
          <p:nvPr/>
        </p:nvSpPr>
        <p:spPr>
          <a:xfrm>
            <a:off x="9165310" y="1441456"/>
            <a:ext cx="2904641" cy="1325563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bezpečie</a:t>
            </a:r>
          </a:p>
        </p:txBody>
      </p:sp>
      <p:sp>
        <p:nvSpPr>
          <p:cNvPr id="13" name="Bublina reči: oválna 12">
            <a:extLst>
              <a:ext uri="{FF2B5EF4-FFF2-40B4-BE49-F238E27FC236}">
                <a16:creationId xmlns:a16="http://schemas.microsoft.com/office/drawing/2014/main" xmlns="" id="{56CE38D0-2047-42F2-8785-60CF287DA241}"/>
              </a:ext>
            </a:extLst>
          </p:cNvPr>
          <p:cNvSpPr/>
          <p:nvPr/>
        </p:nvSpPr>
        <p:spPr>
          <a:xfrm>
            <a:off x="1642821" y="3154592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podpora</a:t>
            </a:r>
          </a:p>
        </p:txBody>
      </p:sp>
      <p:sp>
        <p:nvSpPr>
          <p:cNvPr id="19" name="Bublina reči: oválna 18">
            <a:extLst>
              <a:ext uri="{FF2B5EF4-FFF2-40B4-BE49-F238E27FC236}">
                <a16:creationId xmlns:a16="http://schemas.microsoft.com/office/drawing/2014/main" xmlns="" id="{60B23611-1022-4B94-BFF7-256C44C2691C}"/>
              </a:ext>
            </a:extLst>
          </p:cNvPr>
          <p:cNvSpPr/>
          <p:nvPr/>
        </p:nvSpPr>
        <p:spPr>
          <a:xfrm>
            <a:off x="4732149" y="3502618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domov</a:t>
            </a:r>
          </a:p>
        </p:txBody>
      </p:sp>
      <p:sp>
        <p:nvSpPr>
          <p:cNvPr id="21" name="Bublina reči: oválna 20">
            <a:extLst>
              <a:ext uri="{FF2B5EF4-FFF2-40B4-BE49-F238E27FC236}">
                <a16:creationId xmlns:a16="http://schemas.microsoft.com/office/drawing/2014/main" xmlns="" id="{64EE42F4-9AA0-4719-BBF0-4B38908487BD}"/>
              </a:ext>
            </a:extLst>
          </p:cNvPr>
          <p:cNvSpPr/>
          <p:nvPr/>
        </p:nvSpPr>
        <p:spPr>
          <a:xfrm>
            <a:off x="7911883" y="3323816"/>
            <a:ext cx="3949484" cy="107041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zabezpečenie</a:t>
            </a:r>
          </a:p>
        </p:txBody>
      </p:sp>
      <p:sp>
        <p:nvSpPr>
          <p:cNvPr id="23" name="Bublina reči: oválna 22">
            <a:extLst>
              <a:ext uri="{FF2B5EF4-FFF2-40B4-BE49-F238E27FC236}">
                <a16:creationId xmlns:a16="http://schemas.microsoft.com/office/drawing/2014/main" xmlns="" id="{98A98474-206C-4962-B84C-4DB76B74FEF7}"/>
              </a:ext>
            </a:extLst>
          </p:cNvPr>
          <p:cNvSpPr/>
          <p:nvPr/>
        </p:nvSpPr>
        <p:spPr>
          <a:xfrm>
            <a:off x="2530099" y="5036950"/>
            <a:ext cx="2727701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útočisko</a:t>
            </a:r>
          </a:p>
        </p:txBody>
      </p:sp>
      <p:sp>
        <p:nvSpPr>
          <p:cNvPr id="25" name="Bublina reči: oválna 24">
            <a:extLst>
              <a:ext uri="{FF2B5EF4-FFF2-40B4-BE49-F238E27FC236}">
                <a16:creationId xmlns:a16="http://schemas.microsoft.com/office/drawing/2014/main" xmlns="" id="{AEF0B183-438A-4930-890B-3E04EB2A0CC8}"/>
              </a:ext>
            </a:extLst>
          </p:cNvPr>
          <p:cNvSpPr/>
          <p:nvPr/>
        </p:nvSpPr>
        <p:spPr>
          <a:xfrm>
            <a:off x="6829589" y="4811654"/>
            <a:ext cx="4313692" cy="1534332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rgbClr val="C00000"/>
                </a:solidFill>
                <a:latin typeface="Monotype Corsiva" panose="03010101010201010101" pitchFamily="66" charset="0"/>
              </a:rPr>
              <a:t>pochopenie</a:t>
            </a:r>
          </a:p>
        </p:txBody>
      </p:sp>
    </p:spTree>
    <p:extLst>
      <p:ext uri="{BB962C8B-B14F-4D97-AF65-F5344CB8AC3E}">
        <p14:creationId xmlns:p14="http://schemas.microsoft.com/office/powerpoint/2010/main" val="178367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9B2F703-7175-42DC-A4F7-D45A2808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BC6FAEA-7EC0-4888-916B-B95A0721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146" name="Picture 2" descr="Cedulka - Láska začíná doma / Prodané zboží prodejce H&amp;T">
            <a:extLst>
              <a:ext uri="{FF2B5EF4-FFF2-40B4-BE49-F238E27FC236}">
                <a16:creationId xmlns:a16="http://schemas.microsoft.com/office/drawing/2014/main" xmlns="" id="{465E108A-7ED1-4A6D-88EF-0FD7FA52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52" y="826390"/>
            <a:ext cx="5815656" cy="512902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odina je tam, kde život začíná a láska nikdy nekončí - samolepící nápis na  stěnu - Pieris design | Tech company logos, Company logo, Rodin">
            <a:extLst>
              <a:ext uri="{FF2B5EF4-FFF2-40B4-BE49-F238E27FC236}">
                <a16:creationId xmlns:a16="http://schemas.microsoft.com/office/drawing/2014/main" xmlns="" id="{E20C5A5A-38FC-4443-8605-0F30E017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77" y="198159"/>
            <a:ext cx="6393454" cy="5833451"/>
          </a:xfrm>
          <a:prstGeom prst="ellipse">
            <a:avLst/>
          </a:prstGeom>
          <a:ln w="190500" cap="rnd">
            <a:solidFill>
              <a:srgbClr val="00B0F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4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1. biologická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zachovanie rodu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zachovanie ľudstva</a:t>
            </a:r>
          </a:p>
        </p:txBody>
      </p:sp>
      <p:pic>
        <p:nvPicPr>
          <p:cNvPr id="1026" name="Picture 2" descr="Designer babies: an ethical horror waiting to happen? | Reproduction | The  Guardian">
            <a:extLst>
              <a:ext uri="{FF2B5EF4-FFF2-40B4-BE49-F238E27FC236}">
                <a16:creationId xmlns:a16="http://schemas.microsoft.com/office/drawing/2014/main" xmlns="" id="{2F4CEC05-4A3C-4699-9F96-141D909D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61" y="971957"/>
            <a:ext cx="5780869" cy="5780869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2. ekonomická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uspokojenie potrieb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zabezpečenie prostriedkov</a:t>
            </a:r>
          </a:p>
        </p:txBody>
      </p:sp>
      <p:pic>
        <p:nvPicPr>
          <p:cNvPr id="1028" name="Picture 4" descr="What You Need to Know Before Letting Friends and Family Invest in Your  Company | Inc.com">
            <a:extLst>
              <a:ext uri="{FF2B5EF4-FFF2-40B4-BE49-F238E27FC236}">
                <a16:creationId xmlns:a16="http://schemas.microsoft.com/office/drawing/2014/main" xmlns="" id="{1A4E3EFB-11BC-47C0-B407-13ADA0D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82" y="1039009"/>
            <a:ext cx="5889356" cy="566104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7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3. citová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emócie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citové väzby</a:t>
            </a:r>
          </a:p>
        </p:txBody>
      </p:sp>
      <p:pic>
        <p:nvPicPr>
          <p:cNvPr id="2050" name="Picture 2" descr="Gendered Emotions: Raging Men and Weeping Women | Lead Read Today">
            <a:extLst>
              <a:ext uri="{FF2B5EF4-FFF2-40B4-BE49-F238E27FC236}">
                <a16:creationId xmlns:a16="http://schemas.microsoft.com/office/drawing/2014/main" xmlns="" id="{8BB9ADCF-A338-46F1-A63B-349F87C6F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765" y="682258"/>
            <a:ext cx="5754389" cy="6020377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9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4. výchovná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výchova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duševný vývin</a:t>
            </a:r>
          </a:p>
        </p:txBody>
      </p:sp>
      <p:pic>
        <p:nvPicPr>
          <p:cNvPr id="3074" name="Picture 2" descr="Výchova: Ste diktátor, vodca, liberál alebo nezúčastnený? | Špuntík.sk">
            <a:extLst>
              <a:ext uri="{FF2B5EF4-FFF2-40B4-BE49-F238E27FC236}">
                <a16:creationId xmlns:a16="http://schemas.microsoft.com/office/drawing/2014/main" xmlns="" id="{9A208CA6-8C67-4AD3-90F2-A7C556C4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35" y="1234333"/>
            <a:ext cx="6584002" cy="438933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6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5. odpočinková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záujmy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386239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psychická rovnováha</a:t>
            </a:r>
          </a:p>
        </p:txBody>
      </p:sp>
      <p:pic>
        <p:nvPicPr>
          <p:cNvPr id="4098" name="Picture 2" descr="Cesty Zrenia | Domka | Cítim dotyk sveta- hobby">
            <a:extLst>
              <a:ext uri="{FF2B5EF4-FFF2-40B4-BE49-F238E27FC236}">
                <a16:creationId xmlns:a16="http://schemas.microsoft.com/office/drawing/2014/main" xmlns="" id="{96D6C7C1-1CA6-4576-B190-CA63082F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82" y="1087840"/>
            <a:ext cx="6082218" cy="4725504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92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FUNKCIE RODINY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5221636" cy="117491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6. spoločenská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020903B0-EA42-477D-9962-E3698EA349D4}"/>
              </a:ext>
            </a:extLst>
          </p:cNvPr>
          <p:cNvSpPr/>
          <p:nvPr/>
        </p:nvSpPr>
        <p:spPr>
          <a:xfrm>
            <a:off x="457846" y="1999282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hodnoty, normy, vzťahy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68E93110-E418-4964-8718-D3B85842FF8A}"/>
              </a:ext>
            </a:extLst>
          </p:cNvPr>
          <p:cNvSpPr/>
          <p:nvPr/>
        </p:nvSpPr>
        <p:spPr>
          <a:xfrm>
            <a:off x="457846" y="4032873"/>
            <a:ext cx="4649492" cy="2154264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rgbClr val="0070C0"/>
                </a:solidFill>
              </a:rPr>
              <a:t>socializácia</a:t>
            </a:r>
          </a:p>
        </p:txBody>
      </p:sp>
      <p:pic>
        <p:nvPicPr>
          <p:cNvPr id="5122" name="Picture 2" descr="Žiak ako spoločenská bytosť">
            <a:extLst>
              <a:ext uri="{FF2B5EF4-FFF2-40B4-BE49-F238E27FC236}">
                <a16:creationId xmlns:a16="http://schemas.microsoft.com/office/drawing/2014/main" xmlns="" id="{BD53667D-55E0-48BB-AEB3-C0262D2A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84" y="1311085"/>
            <a:ext cx="6581109" cy="4755021"/>
          </a:xfrm>
          <a:prstGeom prst="ellipse">
            <a:avLst/>
          </a:prstGeom>
          <a:ln w="190500" cap="rnd">
            <a:solidFill>
              <a:srgbClr val="FFFF0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E43CB58-A9AE-47A2-8377-C35638F1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b="1" dirty="0">
                <a:solidFill>
                  <a:schemeClr val="accent2">
                    <a:lumMod val="50000"/>
                  </a:schemeClr>
                </a:solidFill>
              </a:rPr>
              <a:t>Čas na poznámky:</a:t>
            </a:r>
          </a:p>
        </p:txBody>
      </p:sp>
      <p:sp>
        <p:nvSpPr>
          <p:cNvPr id="4" name="Obdĺžnik: zaoblené protiľahlé rohy 3">
            <a:extLst>
              <a:ext uri="{FF2B5EF4-FFF2-40B4-BE49-F238E27FC236}">
                <a16:creationId xmlns:a16="http://schemas.microsoft.com/office/drawing/2014/main" xmlns="" id="{3CD13346-8EF8-4449-813C-CE743505D75F}"/>
              </a:ext>
            </a:extLst>
          </p:cNvPr>
          <p:cNvSpPr/>
          <p:nvPr/>
        </p:nvSpPr>
        <p:spPr>
          <a:xfrm>
            <a:off x="402956" y="1325563"/>
            <a:ext cx="11592732" cy="5276715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Rodina je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malá sociálna ............................................., ktorú spája ................................................ </a:t>
            </a:r>
            <a:r>
              <a:rPr lang="sk-SK" sz="18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príbuzenskosť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 vzájomná .................................... Je to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základná jednotka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našej ............................................. Poznáme niekoľko základných typov rodín.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 zložená z matky, otca a detí = .................................................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Rodina, v ktorej chýba jeden z rodičov, = ....................................................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Rodina, ktorá vzniká novým sobášom rodiča, = ............................................... rodina.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Rodina dieťaťa, ktoré je v pestúnskej starostlivosti alebo detskom domove, = ............................................. rodina. Každá rodina plní v živote človeka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určité funkcie.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Sú to tieto: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................................................, pretože poslaním rodiny je zachovať rod a ľudstvo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....................................................., pretože rodina sa stará o zabezpečenie stravy, bývania, ošatenia a uspokojenie našich potrieb,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.................................., pretože nám dáva pocit lásky, uznania a opory,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...................................., pretože nás vychováva, </a:t>
            </a: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................................................., pretože nás vedie k hodnotám a začleneniu sa do spoločnosti a napokon </a:t>
            </a:r>
            <a:b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f)</a:t>
            </a:r>
            <a:r>
              <a:rPr lang="sk-SK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..............................................., pretože poskytuje deťom priestor na oddych a rozvoj ich .......................................</a:t>
            </a:r>
            <a:endParaRPr lang="sk-SK" sz="1800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2A8BF8DB-8CCD-42A7-8FB1-8D683110923E}"/>
              </a:ext>
            </a:extLst>
          </p:cNvPr>
          <p:cNvSpPr txBox="1"/>
          <p:nvPr/>
        </p:nvSpPr>
        <p:spPr>
          <a:xfrm>
            <a:off x="4002437" y="137540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SKUPINA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B3428080-3AD3-42D4-BA81-B7A56769A0F4}"/>
              </a:ext>
            </a:extLst>
          </p:cNvPr>
          <p:cNvSpPr txBox="1"/>
          <p:nvPr/>
        </p:nvSpPr>
        <p:spPr>
          <a:xfrm>
            <a:off x="7734945" y="132556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POKRVNÁ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AA906886-6A5A-45CA-A9B7-97692156C5D4}"/>
              </a:ext>
            </a:extLst>
          </p:cNvPr>
          <p:cNvSpPr txBox="1"/>
          <p:nvPr/>
        </p:nvSpPr>
        <p:spPr>
          <a:xfrm>
            <a:off x="2136183" y="184878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POMOC.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7E2B174C-EDF0-4B3F-9FD5-1C07187C8C3F}"/>
              </a:ext>
            </a:extLst>
          </p:cNvPr>
          <p:cNvSpPr txBox="1"/>
          <p:nvPr/>
        </p:nvSpPr>
        <p:spPr>
          <a:xfrm>
            <a:off x="7404314" y="181854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SPOLOČNOSTI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AE10A502-B62B-4BE2-824C-FE0BCA16E4AD}"/>
              </a:ext>
            </a:extLst>
          </p:cNvPr>
          <p:cNvSpPr txBox="1"/>
          <p:nvPr/>
        </p:nvSpPr>
        <p:spPr>
          <a:xfrm>
            <a:off x="7807270" y="2296953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ÚPLNÁ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9F446751-ACEC-4EF1-B11E-33D92A196614}"/>
              </a:ext>
            </a:extLst>
          </p:cNvPr>
          <p:cNvSpPr txBox="1"/>
          <p:nvPr/>
        </p:nvSpPr>
        <p:spPr>
          <a:xfrm>
            <a:off x="4384731" y="265493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NEÚPLNÁ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3DF52DED-DA8E-4918-8CAC-B17A6112D5B5}"/>
              </a:ext>
            </a:extLst>
          </p:cNvPr>
          <p:cNvSpPr txBox="1"/>
          <p:nvPr/>
        </p:nvSpPr>
        <p:spPr>
          <a:xfrm>
            <a:off x="2136183" y="3037622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DRUHOTNÁ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xmlns="" id="{2443217D-13E7-4C3B-B625-5F0F8D7B847C}"/>
              </a:ext>
            </a:extLst>
          </p:cNvPr>
          <p:cNvSpPr txBox="1"/>
          <p:nvPr/>
        </p:nvSpPr>
        <p:spPr>
          <a:xfrm>
            <a:off x="2129727" y="3418232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ADOPTÍVNA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D8213C6A-451E-44AB-AF18-E576DEEF31E2}"/>
              </a:ext>
            </a:extLst>
          </p:cNvPr>
          <p:cNvSpPr txBox="1"/>
          <p:nvPr/>
        </p:nvSpPr>
        <p:spPr>
          <a:xfrm>
            <a:off x="1290233" y="384544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BIOLOGICKÁ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xmlns="" id="{C5FBE873-270B-4C41-8D48-0FE68F69579C}"/>
              </a:ext>
            </a:extLst>
          </p:cNvPr>
          <p:cNvSpPr txBox="1"/>
          <p:nvPr/>
        </p:nvSpPr>
        <p:spPr>
          <a:xfrm>
            <a:off x="1086172" y="4226055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EKONOMICKÁ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6299C0D5-1166-4F4A-8ABF-9A5C103F2037}"/>
              </a:ext>
            </a:extLst>
          </p:cNvPr>
          <p:cNvSpPr txBox="1"/>
          <p:nvPr/>
        </p:nvSpPr>
        <p:spPr>
          <a:xfrm>
            <a:off x="2425485" y="4726071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CITOVÁ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xmlns="" id="{55F94698-D107-4612-AB05-DDC20A9B92CA}"/>
              </a:ext>
            </a:extLst>
          </p:cNvPr>
          <p:cNvSpPr txBox="1"/>
          <p:nvPr/>
        </p:nvSpPr>
        <p:spPr>
          <a:xfrm>
            <a:off x="9484962" y="470372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VÝCHOVNÁ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xmlns="" id="{89422539-87C7-47D2-930B-77C36C0F8491}"/>
              </a:ext>
            </a:extLst>
          </p:cNvPr>
          <p:cNvSpPr txBox="1"/>
          <p:nvPr/>
        </p:nvSpPr>
        <p:spPr>
          <a:xfrm>
            <a:off x="3585274" y="5083397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SPOLOČENSKÁ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xmlns="" id="{BCE76C15-8982-406C-9C9A-686E1280C805}"/>
              </a:ext>
            </a:extLst>
          </p:cNvPr>
          <p:cNvSpPr txBox="1"/>
          <p:nvPr/>
        </p:nvSpPr>
        <p:spPr>
          <a:xfrm>
            <a:off x="1110710" y="5891300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ODPOČINKOVÁ</a:t>
            </a:r>
          </a:p>
        </p:txBody>
      </p:sp>
      <p:sp>
        <p:nvSpPr>
          <p:cNvPr id="33" name="BlokTextu 32">
            <a:extLst>
              <a:ext uri="{FF2B5EF4-FFF2-40B4-BE49-F238E27FC236}">
                <a16:creationId xmlns:a16="http://schemas.microsoft.com/office/drawing/2014/main" xmlns="" id="{4942DE21-1BF6-4A6B-B8FE-C4EBDB84C7DE}"/>
              </a:ext>
            </a:extLst>
          </p:cNvPr>
          <p:cNvSpPr txBox="1"/>
          <p:nvPr/>
        </p:nvSpPr>
        <p:spPr>
          <a:xfrm>
            <a:off x="8990308" y="5936729"/>
            <a:ext cx="251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>
                <a:solidFill>
                  <a:srgbClr val="C00000"/>
                </a:solidFill>
              </a:rPr>
              <a:t>ZÁUJMOV.</a:t>
            </a:r>
          </a:p>
        </p:txBody>
      </p:sp>
    </p:spTree>
    <p:extLst>
      <p:ext uri="{BB962C8B-B14F-4D97-AF65-F5344CB8AC3E}">
        <p14:creationId xmlns:p14="http://schemas.microsoft.com/office/powerpoint/2010/main" val="153259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,,Búrka mozgov“</a:t>
            </a:r>
          </a:p>
        </p:txBody>
      </p:sp>
      <p:sp>
        <p:nvSpPr>
          <p:cNvPr id="4" name="Bublina myšlienky: obláčik 3">
            <a:extLst>
              <a:ext uri="{FF2B5EF4-FFF2-40B4-BE49-F238E27FC236}">
                <a16:creationId xmlns:a16="http://schemas.microsoft.com/office/drawing/2014/main" xmlns="" id="{DA9DABB5-A508-43F7-A0CA-E1F22D1AA26E}"/>
              </a:ext>
            </a:extLst>
          </p:cNvPr>
          <p:cNvSpPr/>
          <p:nvPr/>
        </p:nvSpPr>
        <p:spPr>
          <a:xfrm>
            <a:off x="759417" y="1566702"/>
            <a:ext cx="5548393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Predstavte si svoju RODINU. Vypíšte na papier všetky slová, ktoré sa Vám v súvislosti s ňou v mysli vybavia. </a:t>
            </a:r>
          </a:p>
        </p:txBody>
      </p:sp>
    </p:spTree>
    <p:extLst>
      <p:ext uri="{BB962C8B-B14F-4D97-AF65-F5344CB8AC3E}">
        <p14:creationId xmlns:p14="http://schemas.microsoft.com/office/powerpoint/2010/main" val="108941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BB8EC18-D433-477A-BCF0-50BABF5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35D150DD-82E3-456C-96CA-9A4C66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170" name="Picture 2" descr="How to Write a Thank-You Letter to a Customer – With Examples">
            <a:extLst>
              <a:ext uri="{FF2B5EF4-FFF2-40B4-BE49-F238E27FC236}">
                <a16:creationId xmlns:a16="http://schemas.microsoft.com/office/drawing/2014/main" xmlns="" id="{814A8988-E41A-4A8F-A7E6-211B9CAD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12" y="365125"/>
            <a:ext cx="10351576" cy="59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Čo je rodina?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96673201-439B-4A18-A128-13306127495A}"/>
              </a:ext>
            </a:extLst>
          </p:cNvPr>
          <p:cNvSpPr/>
          <p:nvPr/>
        </p:nvSpPr>
        <p:spPr>
          <a:xfrm>
            <a:off x="232474" y="1210241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základná stavebná jednotka spoločnosti</a:t>
            </a:r>
          </a:p>
        </p:txBody>
      </p:sp>
      <p:sp>
        <p:nvSpPr>
          <p:cNvPr id="6" name="Bublina: šípka nahor 5">
            <a:extLst>
              <a:ext uri="{FF2B5EF4-FFF2-40B4-BE49-F238E27FC236}">
                <a16:creationId xmlns:a16="http://schemas.microsoft.com/office/drawing/2014/main" xmlns="" id="{3CD3E556-6779-4990-BFD5-865C16953BBA}"/>
              </a:ext>
            </a:extLst>
          </p:cNvPr>
          <p:cNvSpPr/>
          <p:nvPr/>
        </p:nvSpPr>
        <p:spPr>
          <a:xfrm>
            <a:off x="232474" y="2662520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malá sociálna skupina</a:t>
            </a:r>
          </a:p>
        </p:txBody>
      </p:sp>
      <p:sp>
        <p:nvSpPr>
          <p:cNvPr id="8" name="Bublina: šípka nahor 7">
            <a:extLst>
              <a:ext uri="{FF2B5EF4-FFF2-40B4-BE49-F238E27FC236}">
                <a16:creationId xmlns:a16="http://schemas.microsoft.com/office/drawing/2014/main" xmlns="" id="{4F133FD1-3E3F-4B65-8578-BD04BDDE3727}"/>
              </a:ext>
            </a:extLst>
          </p:cNvPr>
          <p:cNvSpPr/>
          <p:nvPr/>
        </p:nvSpPr>
        <p:spPr>
          <a:xfrm>
            <a:off x="232474" y="3992791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pokrvná </a:t>
            </a:r>
            <a:r>
              <a:rPr lang="sk-SK" sz="2800" b="1" dirty="0" err="1">
                <a:solidFill>
                  <a:schemeClr val="accent2">
                    <a:lumMod val="75000"/>
                  </a:schemeClr>
                </a:solidFill>
              </a:rPr>
              <a:t>príbuzenskosť</a:t>
            </a:r>
            <a:endParaRPr lang="sk-SK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D6440B56-D25D-4DA1-98A1-CCBCE458BE04}"/>
              </a:ext>
            </a:extLst>
          </p:cNvPr>
          <p:cNvSpPr/>
          <p:nvPr/>
        </p:nvSpPr>
        <p:spPr>
          <a:xfrm>
            <a:off x="232474" y="5242382"/>
            <a:ext cx="6075336" cy="1532959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spolupatričnosť</a:t>
            </a:r>
          </a:p>
        </p:txBody>
      </p:sp>
    </p:spTree>
    <p:extLst>
      <p:ext uri="{BB962C8B-B14F-4D97-AF65-F5344CB8AC3E}">
        <p14:creationId xmlns:p14="http://schemas.microsoft.com/office/powerpoint/2010/main" val="25677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759417" y="1566702"/>
            <a:ext cx="6896746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,,Priatelia Ťa môžu mať radi pre Tvoju inteligenciu aj pôvab. Rodina Ťa miluje bez dôvodu, lebo si sa do nej narodil a si kusom jej tela.“</a:t>
            </a:r>
          </a:p>
        </p:txBody>
      </p:sp>
    </p:spTree>
    <p:extLst>
      <p:ext uri="{BB962C8B-B14F-4D97-AF65-F5344CB8AC3E}">
        <p14:creationId xmlns:p14="http://schemas.microsoft.com/office/powerpoint/2010/main" val="167924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759417" y="1566702"/>
            <a:ext cx="6896746" cy="3332135"/>
          </a:xfrm>
          <a:prstGeom prst="cloudCallout">
            <a:avLst>
              <a:gd name="adj1" fmla="val -37034"/>
              <a:gd name="adj2" fmla="val 8854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,,Svoju rodinu si nevyberáte. Tá je Božím darom pre Vás rovnako tak, ako ste aj Vy pre ňu.“</a:t>
            </a:r>
          </a:p>
        </p:txBody>
      </p:sp>
    </p:spTree>
    <p:extLst>
      <p:ext uri="{BB962C8B-B14F-4D97-AF65-F5344CB8AC3E}">
        <p14:creationId xmlns:p14="http://schemas.microsoft.com/office/powerpoint/2010/main" val="49428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-14631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435245" y="976393"/>
            <a:ext cx="6229026" cy="4573937"/>
          </a:xfrm>
          <a:prstGeom prst="cloudCallout">
            <a:avLst>
              <a:gd name="adj1" fmla="val -45077"/>
              <a:gd name="adj2" fmla="val 71743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algn="ctr"/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,,Šťastná rodina je ten najkrajší dar. Podobá sa naladenej lýre – hoci každá lýra vytvára iný tón, predsa spolu vytvárajú krásnu harmóniu.“</a:t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3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24113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Kto môže tvoriť rodinu?</a:t>
            </a:r>
          </a:p>
        </p:txBody>
      </p:sp>
      <p:pic>
        <p:nvPicPr>
          <p:cNvPr id="5" name="Grafický objekt 4" descr="Pomoc">
            <a:extLst>
              <a:ext uri="{FF2B5EF4-FFF2-40B4-BE49-F238E27FC236}">
                <a16:creationId xmlns:a16="http://schemas.microsoft.com/office/drawing/2014/main" xmlns="" id="{08575253-8D77-45B8-B5D6-A835F7C04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555355" y="1566701"/>
            <a:ext cx="2230383" cy="2230383"/>
          </a:xfrm>
          <a:prstGeom prst="rect">
            <a:avLst/>
          </a:prstGeom>
        </p:spPr>
      </p:pic>
      <p:pic>
        <p:nvPicPr>
          <p:cNvPr id="9" name="Grafický objekt 8" descr="Pomoc">
            <a:extLst>
              <a:ext uri="{FF2B5EF4-FFF2-40B4-BE49-F238E27FC236}">
                <a16:creationId xmlns:a16="http://schemas.microsoft.com/office/drawing/2014/main" xmlns="" id="{FF93781D-B8A1-4D62-86E2-1F689DAC6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1622155" y="3060918"/>
            <a:ext cx="2230383" cy="2230383"/>
          </a:xfrm>
          <a:prstGeom prst="rect">
            <a:avLst/>
          </a:prstGeom>
        </p:spPr>
      </p:pic>
      <p:pic>
        <p:nvPicPr>
          <p:cNvPr id="14" name="Grafický objekt 13" descr="Pomoc">
            <a:extLst>
              <a:ext uri="{FF2B5EF4-FFF2-40B4-BE49-F238E27FC236}">
                <a16:creationId xmlns:a16="http://schemas.microsoft.com/office/drawing/2014/main" xmlns="" id="{99B3AE22-724F-4302-8ACE-EA3D9BD9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89408">
            <a:off x="3041220" y="4379419"/>
            <a:ext cx="2230383" cy="2230383"/>
          </a:xfrm>
          <a:prstGeom prst="rect">
            <a:avLst/>
          </a:prstGeom>
        </p:spPr>
      </p:pic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A5D72807-B2A8-423F-B181-040A11F44FED}"/>
              </a:ext>
            </a:extLst>
          </p:cNvPr>
          <p:cNvSpPr/>
          <p:nvPr/>
        </p:nvSpPr>
        <p:spPr>
          <a:xfrm>
            <a:off x="3927670" y="1373534"/>
            <a:ext cx="4336660" cy="2671748"/>
          </a:xfrm>
          <a:prstGeom prst="upArrowCallo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accent2">
                    <a:lumMod val="75000"/>
                  </a:schemeClr>
                </a:solidFill>
              </a:rPr>
              <a:t>Skúste menovať členov rodiny. </a:t>
            </a:r>
            <a:r>
              <a:rPr lang="sk-SK" sz="2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0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77"/>
            <a:ext cx="10515600" cy="1325563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TYPY RODÍN:</a:t>
            </a:r>
          </a:p>
        </p:txBody>
      </p:sp>
      <p:sp>
        <p:nvSpPr>
          <p:cNvPr id="4" name="Obdĺžnik: odstrihnuté protiľahlé rohy 3">
            <a:extLst>
              <a:ext uri="{FF2B5EF4-FFF2-40B4-BE49-F238E27FC236}">
                <a16:creationId xmlns:a16="http://schemas.microsoft.com/office/drawing/2014/main" xmlns="" id="{7ADDE5D9-7E90-4B5E-A88C-F0E6F310C743}"/>
              </a:ext>
            </a:extLst>
          </p:cNvPr>
          <p:cNvSpPr/>
          <p:nvPr/>
        </p:nvSpPr>
        <p:spPr>
          <a:xfrm>
            <a:off x="171774" y="1087840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1. úplná</a:t>
            </a:r>
          </a:p>
        </p:txBody>
      </p:sp>
      <p:sp>
        <p:nvSpPr>
          <p:cNvPr id="5" name="Obdĺžnik: odstrihnuté protiľahlé rohy 4">
            <a:extLst>
              <a:ext uri="{FF2B5EF4-FFF2-40B4-BE49-F238E27FC236}">
                <a16:creationId xmlns:a16="http://schemas.microsoft.com/office/drawing/2014/main" xmlns="" id="{A10FD56F-4696-4233-A75A-CD245C6A34FB}"/>
              </a:ext>
            </a:extLst>
          </p:cNvPr>
          <p:cNvSpPr/>
          <p:nvPr/>
        </p:nvSpPr>
        <p:spPr>
          <a:xfrm>
            <a:off x="171774" y="2475729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2. neúplná</a:t>
            </a:r>
          </a:p>
        </p:txBody>
      </p:sp>
      <p:sp>
        <p:nvSpPr>
          <p:cNvPr id="7" name="Obdĺžnik: odstrihnuté protiľahlé rohy 6">
            <a:extLst>
              <a:ext uri="{FF2B5EF4-FFF2-40B4-BE49-F238E27FC236}">
                <a16:creationId xmlns:a16="http://schemas.microsoft.com/office/drawing/2014/main" xmlns="" id="{83580C88-58C6-40CB-BAA3-0342C4B9D21D}"/>
              </a:ext>
            </a:extLst>
          </p:cNvPr>
          <p:cNvSpPr/>
          <p:nvPr/>
        </p:nvSpPr>
        <p:spPr>
          <a:xfrm>
            <a:off x="171774" y="3902428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3. druhotná </a:t>
            </a:r>
          </a:p>
        </p:txBody>
      </p:sp>
      <p:sp>
        <p:nvSpPr>
          <p:cNvPr id="13" name="Obdĺžnik: odstrihnuté protiľahlé rohy 12">
            <a:extLst>
              <a:ext uri="{FF2B5EF4-FFF2-40B4-BE49-F238E27FC236}">
                <a16:creationId xmlns:a16="http://schemas.microsoft.com/office/drawing/2014/main" xmlns="" id="{0CB66AE6-3551-42B2-971C-D79D543DE4E1}"/>
              </a:ext>
            </a:extLst>
          </p:cNvPr>
          <p:cNvSpPr/>
          <p:nvPr/>
        </p:nvSpPr>
        <p:spPr>
          <a:xfrm>
            <a:off x="171774" y="5329127"/>
            <a:ext cx="4090260" cy="13255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5400" b="1" dirty="0">
                <a:solidFill>
                  <a:schemeClr val="accent2">
                    <a:lumMod val="50000"/>
                  </a:schemeClr>
                </a:solidFill>
              </a:rPr>
              <a:t>4. náhradná</a:t>
            </a:r>
          </a:p>
        </p:txBody>
      </p:sp>
      <p:sp>
        <p:nvSpPr>
          <p:cNvPr id="14" name="Bublina: šípka doľava 13">
            <a:extLst>
              <a:ext uri="{FF2B5EF4-FFF2-40B4-BE49-F238E27FC236}">
                <a16:creationId xmlns:a16="http://schemas.microsoft.com/office/drawing/2014/main" xmlns="" id="{7E9A9540-E71D-4BDB-9DF3-48647ED34C7E}"/>
              </a:ext>
            </a:extLst>
          </p:cNvPr>
          <p:cNvSpPr/>
          <p:nvPr/>
        </p:nvSpPr>
        <p:spPr>
          <a:xfrm>
            <a:off x="4581042" y="1087839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>
                <a:solidFill>
                  <a:schemeClr val="accent5">
                    <a:lumMod val="75000"/>
                  </a:schemeClr>
                </a:solidFill>
              </a:rPr>
              <a:t>matka+otec+deti</a:t>
            </a:r>
            <a:endParaRPr lang="sk-SK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Bublina: šípka doľava 15">
            <a:extLst>
              <a:ext uri="{FF2B5EF4-FFF2-40B4-BE49-F238E27FC236}">
                <a16:creationId xmlns:a16="http://schemas.microsoft.com/office/drawing/2014/main" xmlns="" id="{E624A3C3-2F4A-44C7-A878-3D70F33525E0}"/>
              </a:ext>
            </a:extLst>
          </p:cNvPr>
          <p:cNvSpPr/>
          <p:nvPr/>
        </p:nvSpPr>
        <p:spPr>
          <a:xfrm>
            <a:off x="4581042" y="2576865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accent5">
                    <a:lumMod val="75000"/>
                  </a:schemeClr>
                </a:solidFill>
              </a:rPr>
              <a:t>dieťa + jeden rodič</a:t>
            </a:r>
          </a:p>
        </p:txBody>
      </p:sp>
      <p:sp>
        <p:nvSpPr>
          <p:cNvPr id="18" name="Bublina: šípka doľava 17">
            <a:extLst>
              <a:ext uri="{FF2B5EF4-FFF2-40B4-BE49-F238E27FC236}">
                <a16:creationId xmlns:a16="http://schemas.microsoft.com/office/drawing/2014/main" xmlns="" id="{6FDAF8AB-6B8B-488A-8581-E2F58E28C72B}"/>
              </a:ext>
            </a:extLst>
          </p:cNvPr>
          <p:cNvSpPr/>
          <p:nvPr/>
        </p:nvSpPr>
        <p:spPr>
          <a:xfrm>
            <a:off x="4581042" y="4003564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accent5">
                    <a:lumMod val="75000"/>
                  </a:schemeClr>
                </a:solidFill>
              </a:rPr>
              <a:t>vzniká novým sobášom</a:t>
            </a:r>
          </a:p>
        </p:txBody>
      </p:sp>
      <p:sp>
        <p:nvSpPr>
          <p:cNvPr id="20" name="Bublina: šípka doľava 19">
            <a:extLst>
              <a:ext uri="{FF2B5EF4-FFF2-40B4-BE49-F238E27FC236}">
                <a16:creationId xmlns:a16="http://schemas.microsoft.com/office/drawing/2014/main" xmlns="" id="{BB43B335-C995-4BDE-B895-5A816D6E80F5}"/>
              </a:ext>
            </a:extLst>
          </p:cNvPr>
          <p:cNvSpPr/>
          <p:nvPr/>
        </p:nvSpPr>
        <p:spPr>
          <a:xfrm>
            <a:off x="4581042" y="5430263"/>
            <a:ext cx="6106332" cy="1325563"/>
          </a:xfrm>
          <a:prstGeom prst="leftArrow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5">
                    <a:lumMod val="75000"/>
                  </a:schemeClr>
                </a:solidFill>
              </a:rPr>
              <a:t>náhradná starostlivosť, detský domov</a:t>
            </a:r>
          </a:p>
        </p:txBody>
      </p:sp>
    </p:spTree>
    <p:extLst>
      <p:ext uri="{BB962C8B-B14F-4D97-AF65-F5344CB8AC3E}">
        <p14:creationId xmlns:p14="http://schemas.microsoft.com/office/powerpoint/2010/main" val="8098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77AD5E8-18C0-4AFC-AEBE-22518EC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45" y="-146319"/>
            <a:ext cx="10515600" cy="1325563"/>
          </a:xfrm>
        </p:spPr>
        <p:txBody>
          <a:bodyPr>
            <a:normAutofit/>
          </a:bodyPr>
          <a:lstStyle/>
          <a:p>
            <a:r>
              <a:rPr lang="sk-SK" sz="7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Diskutujeme:</a:t>
            </a:r>
          </a:p>
        </p:txBody>
      </p:sp>
      <p:sp>
        <p:nvSpPr>
          <p:cNvPr id="5" name="Bublina myšlienky: obláčik 4">
            <a:extLst>
              <a:ext uri="{FF2B5EF4-FFF2-40B4-BE49-F238E27FC236}">
                <a16:creationId xmlns:a16="http://schemas.microsoft.com/office/drawing/2014/main" xmlns="" id="{94FC5D47-7B63-4F9B-807A-7025160CD7DF}"/>
              </a:ext>
            </a:extLst>
          </p:cNvPr>
          <p:cNvSpPr/>
          <p:nvPr/>
        </p:nvSpPr>
        <p:spPr>
          <a:xfrm>
            <a:off x="435245" y="976393"/>
            <a:ext cx="6229026" cy="4573937"/>
          </a:xfrm>
          <a:prstGeom prst="cloudCallout">
            <a:avLst>
              <a:gd name="adj1" fmla="val -45077"/>
              <a:gd name="adj2" fmla="val 71743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>„Puto, ktoré spája Tvoju rodinu, nie je vždy iba v krvi, ale vo vzájomnej radosti a úcte Vašich životov. Málokedy vyrastajú členovia rodiny pod jednou strechou.“</a:t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  <a:t/>
            </a:r>
            <a:br>
              <a:rPr lang="sk-SK" sz="2800" b="1" dirty="0">
                <a:solidFill>
                  <a:schemeClr val="accent2">
                    <a:lumMod val="50000"/>
                  </a:schemeClr>
                </a:solidFill>
                <a:latin typeface="Monotype Corsiva" panose="03010101010201010101" pitchFamily="66" charset="0"/>
              </a:rPr>
            </a:br>
            <a:endParaRPr lang="sk-SK" sz="2800" b="1" dirty="0">
              <a:solidFill>
                <a:schemeClr val="accent2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436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315</Words>
  <Application>Microsoft Office PowerPoint</Application>
  <PresentationFormat>Širokouhlá</PresentationFormat>
  <Paragraphs>84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Monotype Corsiva</vt:lpstr>
      <vt:lpstr>Times New Roman</vt:lpstr>
      <vt:lpstr>Wingdings</vt:lpstr>
      <vt:lpstr>Motív Office</vt:lpstr>
      <vt:lpstr>Poslanie a funkcie rodiny</vt:lpstr>
      <vt:lpstr>,,Búrka mozgov“</vt:lpstr>
      <vt:lpstr>Čo je rodina?</vt:lpstr>
      <vt:lpstr>Diskutujeme:</vt:lpstr>
      <vt:lpstr>Diskutujeme:</vt:lpstr>
      <vt:lpstr>Diskutujeme:</vt:lpstr>
      <vt:lpstr>Kto môže tvoriť rodinu?</vt:lpstr>
      <vt:lpstr>TYPY RODÍN:</vt:lpstr>
      <vt:lpstr>Diskutujeme:</vt:lpstr>
      <vt:lpstr>Si vďačný, že máš svoju rodinu?</vt:lpstr>
      <vt:lpstr>Rodina je dôležitá, lebo:</vt:lpstr>
      <vt:lpstr>Prezentácia programu PowerPoint</vt:lpstr>
      <vt:lpstr>FUNKCIE RODINY</vt:lpstr>
      <vt:lpstr>FUNKCIE RODINY</vt:lpstr>
      <vt:lpstr>FUNKCIE RODINY</vt:lpstr>
      <vt:lpstr>FUNKCIE RODINY</vt:lpstr>
      <vt:lpstr>FUNKCIE RODINY</vt:lpstr>
      <vt:lpstr>FUNKCIE RODINY</vt:lpstr>
      <vt:lpstr>Čas na poznámky: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Poslanie a funkcie rodiny</dc:title>
  <dc:creator>JA</dc:creator>
  <cp:lastModifiedBy>Windows-felhasználó</cp:lastModifiedBy>
  <cp:revision>10</cp:revision>
  <dcterms:created xsi:type="dcterms:W3CDTF">2020-09-17T15:16:19Z</dcterms:created>
  <dcterms:modified xsi:type="dcterms:W3CDTF">2023-12-11T09:19:59Z</dcterms:modified>
</cp:coreProperties>
</file>