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4" r:id="rId6"/>
    <p:sldId id="263" r:id="rId7"/>
    <p:sldId id="265" r:id="rId8"/>
    <p:sldId id="261" r:id="rId9"/>
    <p:sldId id="266" r:id="rId1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C00"/>
    <a:srgbClr val="FF3300"/>
    <a:srgbClr val="B7DB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47" autoAdjust="0"/>
    <p:restoredTop sz="94660"/>
  </p:normalViewPr>
  <p:slideViewPr>
    <p:cSldViewPr>
      <p:cViewPr varScale="1">
        <p:scale>
          <a:sx n="72" d="100"/>
          <a:sy n="72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93AAA-1065-4BB3-94C3-CB6C22E96D7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FF614-8ECB-45EB-8109-DFB23D0B4FE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5BDBD-FBB1-41FC-8C6C-D3B8F5413E6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DA2B2-8C79-48DA-A2E5-B69BF67125D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04F3C-52E2-41D4-8ADB-4916626EEA8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57D3F-8C0A-4B28-BBE1-6FF76D340AC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00723-25F0-45BB-9842-384823D776D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EE2BB-1B46-4E11-933F-9FA5C1E684C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CBA52-2C24-44FC-83CF-933B5E9C27D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B4586-CA14-4FD6-9060-134F88E3D96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255CF-6613-471C-8A46-DECB9BECCF0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2665B3-C634-4790-BBE2-F1DA292CA740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2205038"/>
            <a:ext cx="7273925" cy="1944687"/>
          </a:xfrm>
        </p:spPr>
        <p:txBody>
          <a:bodyPr/>
          <a:lstStyle/>
          <a:p>
            <a:r>
              <a:rPr lang="sk-SK" b="1"/>
              <a:t>Vplyv teploty na hustotu</a:t>
            </a:r>
            <a:br>
              <a:rPr lang="sk-SK" b="1"/>
            </a:br>
            <a:r>
              <a:rPr lang="sk-SK" b="1"/>
              <a:t>kvapalín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35600" y="5408613"/>
            <a:ext cx="270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Fyzika 6. ročník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rskepru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1520825"/>
            <a:ext cx="6011863" cy="4295775"/>
          </a:xfrm>
          <a:prstGeom prst="rect">
            <a:avLst/>
          </a:prstGeom>
          <a:noFill/>
          <a:ln w="76200" cmpd="tri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439863" y="873125"/>
            <a:ext cx="6156325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/>
              <a:t>Teplé a studené morské prúdy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27088" y="836613"/>
            <a:ext cx="7453312" cy="52562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endParaRPr lang="sk-SK" sz="2400"/>
          </a:p>
          <a:p>
            <a:r>
              <a:rPr lang="sk-SK" sz="2400"/>
              <a:t>V moriach neustále prúdia teplé a studené prúdy.</a:t>
            </a:r>
          </a:p>
          <a:p>
            <a:endParaRPr lang="sk-SK" sz="2400"/>
          </a:p>
          <a:p>
            <a:r>
              <a:rPr lang="sk-SK" sz="2400"/>
              <a:t>Napr. teplý Golfský prúd vzniká v Karibskom mori </a:t>
            </a:r>
          </a:p>
          <a:p>
            <a:r>
              <a:rPr lang="sk-SK" sz="2400"/>
              <a:t>a prichádza až do Európy, kde zmierňuje podnebie </a:t>
            </a:r>
          </a:p>
          <a:p>
            <a:r>
              <a:rPr lang="sk-SK" sz="2400"/>
              <a:t>jej morských pobreží. </a:t>
            </a:r>
          </a:p>
          <a:p>
            <a:endParaRPr lang="sk-SK" sz="2400"/>
          </a:p>
          <a:p>
            <a:r>
              <a:rPr lang="sk-SK" sz="2400" b="1"/>
              <a:t>Teplé prúdy prúdia bližšie k hladine oceánov.</a:t>
            </a:r>
          </a:p>
          <a:p>
            <a:endParaRPr lang="sk-SK" sz="2400" b="1"/>
          </a:p>
          <a:p>
            <a:r>
              <a:rPr lang="sk-SK" sz="2400"/>
              <a:t>Studený Labradorský prúd, naopak, ochladzuje</a:t>
            </a:r>
          </a:p>
          <a:p>
            <a:r>
              <a:rPr lang="sk-SK" sz="2400"/>
              <a:t>pobrežie Severnej Ameriky.</a:t>
            </a:r>
          </a:p>
          <a:p>
            <a:endParaRPr lang="sk-SK" sz="2400"/>
          </a:p>
          <a:p>
            <a:r>
              <a:rPr lang="sk-SK" sz="2400" b="1"/>
              <a:t>Studené prúdy prúdia na dne oceánov.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63600" y="800100"/>
            <a:ext cx="7416800" cy="5329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8197" name="Picture 5" descr="bal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160463"/>
            <a:ext cx="1511300" cy="1511300"/>
          </a:xfrm>
          <a:prstGeom prst="rect">
            <a:avLst/>
          </a:prstGeom>
          <a:noFill/>
        </p:spPr>
      </p:pic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116013" y="3824288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492500" y="3789363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867400" y="3789363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 rot="16200000">
            <a:off x="1655763" y="3860800"/>
            <a:ext cx="1152525" cy="2232025"/>
          </a:xfrm>
          <a:prstGeom prst="flowChartOnlineStorag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8207" name="Picture 15" descr="bal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1125538"/>
            <a:ext cx="1727200" cy="1727200"/>
          </a:xfrm>
          <a:prstGeom prst="rect">
            <a:avLst/>
          </a:prstGeom>
          <a:noFill/>
        </p:spPr>
      </p:pic>
      <p:pic>
        <p:nvPicPr>
          <p:cNvPr id="8208" name="Picture 16" descr="bal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813" y="1160463"/>
            <a:ext cx="1295400" cy="1295400"/>
          </a:xfrm>
          <a:prstGeom prst="rect">
            <a:avLst/>
          </a:prstGeom>
          <a:noFill/>
        </p:spPr>
      </p:pic>
      <p:sp>
        <p:nvSpPr>
          <p:cNvPr id="8209" name="AutoShape 17"/>
          <p:cNvSpPr>
            <a:spLocks noChangeArrowheads="1"/>
          </p:cNvSpPr>
          <p:nvPr/>
        </p:nvSpPr>
        <p:spPr bwMode="auto">
          <a:xfrm rot="16200000">
            <a:off x="4032250" y="3825875"/>
            <a:ext cx="1152525" cy="2232025"/>
          </a:xfrm>
          <a:prstGeom prst="flowChartOnlineStorag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 rot="16200000">
            <a:off x="6407150" y="3825875"/>
            <a:ext cx="1152525" cy="2232025"/>
          </a:xfrm>
          <a:prstGeom prst="flowChartOnlineStorag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079500" y="2349500"/>
            <a:ext cx="709295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200" b="1">
                <a:solidFill>
                  <a:srgbClr val="921C00"/>
                </a:solidFill>
              </a:rPr>
              <a:t>- izbovej teploty	- horúcou 	      - studenou</a:t>
            </a:r>
          </a:p>
          <a:p>
            <a:pPr>
              <a:spcBef>
                <a:spcPct val="50000"/>
              </a:spcBef>
            </a:pPr>
            <a:r>
              <a:rPr lang="sk-SK" sz="2200" b="1"/>
              <a:t>ponoríme do nádob s vodou izbovej teploty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187450" y="908050"/>
            <a:ext cx="691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Balón naplnený vodou rovnakej hmotnosti: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439863" y="3429000"/>
            <a:ext cx="6408737" cy="971550"/>
          </a:xfrm>
        </p:spPr>
        <p:txBody>
          <a:bodyPr anchor="t"/>
          <a:lstStyle/>
          <a:p>
            <a:pPr algn="l">
              <a:buFont typeface="Wingdings" pitchFamily="2" charset="2"/>
              <a:buNone/>
            </a:pPr>
            <a:r>
              <a:rPr lang="sk-SK" sz="2400" b="1"/>
              <a:t>Bude balón v rovnakej polohe v nádobách s vodou?</a:t>
            </a:r>
            <a:endParaRPr lang="sk-SK" sz="24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368425" y="1449388"/>
            <a:ext cx="655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chemeClr val="tx2"/>
                </a:solidFill>
              </a:rPr>
              <a:t>Zmenila sa hmotnosť balóna so zmenou jeho teploty?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435600" y="2528888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rgbClr val="921C00"/>
                </a:solidFill>
              </a:rPr>
              <a:t>NIE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63600" y="800100"/>
            <a:ext cx="7416800" cy="5329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11267" name="Picture 3" descr="bal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160463"/>
            <a:ext cx="1511300" cy="1511300"/>
          </a:xfrm>
          <a:prstGeom prst="rect">
            <a:avLst/>
          </a:prstGeom>
          <a:noFill/>
        </p:spPr>
      </p:pic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116013" y="3824288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492500" y="3789363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867400" y="3789363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16200000">
            <a:off x="1655763" y="3860800"/>
            <a:ext cx="1152525" cy="2232025"/>
          </a:xfrm>
          <a:prstGeom prst="flowChartOnlineStorag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11272" name="Picture 8" descr="bal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1125538"/>
            <a:ext cx="1727200" cy="1727200"/>
          </a:xfrm>
          <a:prstGeom prst="rect">
            <a:avLst/>
          </a:prstGeom>
          <a:noFill/>
        </p:spPr>
      </p:pic>
      <p:pic>
        <p:nvPicPr>
          <p:cNvPr id="11273" name="Picture 9" descr="bal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4275" y="1196975"/>
            <a:ext cx="1295400" cy="1295400"/>
          </a:xfrm>
          <a:prstGeom prst="rect">
            <a:avLst/>
          </a:prstGeom>
          <a:noFill/>
        </p:spPr>
      </p:pic>
      <p:sp>
        <p:nvSpPr>
          <p:cNvPr id="11274" name="AutoShape 10"/>
          <p:cNvSpPr>
            <a:spLocks noChangeArrowheads="1"/>
          </p:cNvSpPr>
          <p:nvPr/>
        </p:nvSpPr>
        <p:spPr bwMode="auto">
          <a:xfrm rot="16200000">
            <a:off x="4032250" y="3825875"/>
            <a:ext cx="1152525" cy="2232025"/>
          </a:xfrm>
          <a:prstGeom prst="flowChartOnlineStorag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 rot="16200000">
            <a:off x="6407150" y="3825875"/>
            <a:ext cx="1152525" cy="2232025"/>
          </a:xfrm>
          <a:prstGeom prst="flowChartOnlineStorag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079500" y="2349500"/>
            <a:ext cx="709295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200" b="1">
                <a:solidFill>
                  <a:srgbClr val="921C00"/>
                </a:solidFill>
              </a:rPr>
              <a:t>a) izbovej teploty	b) horúcou 	    c) studenou</a:t>
            </a:r>
          </a:p>
          <a:p>
            <a:pPr>
              <a:spcBef>
                <a:spcPct val="50000"/>
              </a:spcBef>
            </a:pPr>
            <a:r>
              <a:rPr lang="sk-SK" sz="2200" b="1"/>
              <a:t>ponoríme do nádob s vodou izbovej teploty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223963" y="908050"/>
            <a:ext cx="691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Balón naplnený vodou rovnakej hmotnosti: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476375" y="5661025"/>
            <a:ext cx="64087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k-SK" sz="2400" b="1">
                <a:solidFill>
                  <a:schemeClr val="tx2"/>
                </a:solidFill>
              </a:rPr>
              <a:t>Balón nie je v nádobách v rovnakej polohe </a:t>
            </a:r>
            <a:endParaRPr lang="sk-SK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14524E-7 L -1.66667E-6 0.44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01665E-6 L 0.00018 0.419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65495E-6 L 0.004 0.493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23963" y="1196975"/>
            <a:ext cx="6516687" cy="1143000"/>
          </a:xfrm>
        </p:spPr>
        <p:txBody>
          <a:bodyPr anchor="t"/>
          <a:lstStyle/>
          <a:p>
            <a:pPr algn="l"/>
            <a:r>
              <a:rPr lang="sk-SK" sz="2400" b="1"/>
              <a:t>Aká fyzikálna vlastnosť balóna sa zmenila so zmenou teploty?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87450" y="3321050"/>
            <a:ext cx="6696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Prečo sa zmenila poloha balóna po zmene jeho teploty?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508625" y="22764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rgbClr val="921C00"/>
                </a:solidFill>
              </a:rPr>
              <a:t>OBJEM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384550" y="4581525"/>
            <a:ext cx="414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rgbClr val="921C00"/>
                </a:solidFill>
              </a:rPr>
              <a:t>Zmenila sa hustota vody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4" grpId="0"/>
      <p:bldP spid="143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55763" y="1160463"/>
            <a:ext cx="576103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Teplota má vplyv na hodnotu hustoty.</a:t>
            </a:r>
          </a:p>
          <a:p>
            <a:pPr>
              <a:spcBef>
                <a:spcPct val="50000"/>
              </a:spcBef>
            </a:pPr>
            <a:endParaRPr lang="sk-SK" sz="2400" b="1"/>
          </a:p>
          <a:p>
            <a:pPr>
              <a:spcBef>
                <a:spcPct val="50000"/>
              </a:spcBef>
            </a:pPr>
            <a:r>
              <a:rPr lang="sk-SK" sz="2400" b="1"/>
              <a:t>Zmenou teploty sa mení hustota látky.</a:t>
            </a:r>
          </a:p>
          <a:p>
            <a:pPr>
              <a:spcBef>
                <a:spcPct val="50000"/>
              </a:spcBef>
            </a:pPr>
            <a:endParaRPr lang="sk-SK" sz="2400" b="1"/>
          </a:p>
          <a:p>
            <a:pPr>
              <a:spcBef>
                <a:spcPct val="50000"/>
              </a:spcBef>
            </a:pPr>
            <a:r>
              <a:rPr lang="sk-SK" sz="2400" b="1"/>
              <a:t>So </a:t>
            </a:r>
            <a:r>
              <a:rPr lang="sk-SK" sz="2400" b="1">
                <a:solidFill>
                  <a:schemeClr val="accent2"/>
                </a:solidFill>
              </a:rPr>
              <a:t>stúpajúcou teplotou</a:t>
            </a:r>
            <a:r>
              <a:rPr lang="sk-SK" sz="2400" b="1"/>
              <a:t> sa hustota </a:t>
            </a:r>
          </a:p>
          <a:p>
            <a:pPr>
              <a:spcBef>
                <a:spcPct val="50000"/>
              </a:spcBef>
            </a:pPr>
            <a:r>
              <a:rPr lang="sk-SK" sz="2400" b="1">
                <a:solidFill>
                  <a:schemeClr val="accent2"/>
                </a:solidFill>
              </a:rPr>
              <a:t>zmenšuje</a:t>
            </a:r>
            <a:r>
              <a:rPr lang="sk-SK" sz="2400" b="1"/>
              <a:t>, s klesajúcou teplotou sa </a:t>
            </a:r>
          </a:p>
          <a:p>
            <a:pPr>
              <a:spcBef>
                <a:spcPct val="50000"/>
              </a:spcBef>
            </a:pPr>
            <a:r>
              <a:rPr lang="sk-SK" sz="2400" b="1"/>
              <a:t>hustota zväčšuje.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1125538"/>
            <a:ext cx="7473950" cy="3671887"/>
          </a:xfrm>
        </p:spPr>
        <p:txBody>
          <a:bodyPr anchor="t"/>
          <a:lstStyle/>
          <a:p>
            <a:pPr algn="l"/>
            <a:r>
              <a:rPr lang="sk-SK" sz="2400" b="1"/>
              <a:t>Zdroje:</a:t>
            </a:r>
            <a:br>
              <a:rPr lang="sk-SK" sz="2400" b="1"/>
            </a:br>
            <a:r>
              <a:rPr lang="sk-SK" sz="2400" b="1"/>
              <a:t/>
            </a:r>
            <a:br>
              <a:rPr lang="sk-SK" sz="2400" b="1"/>
            </a:br>
            <a:r>
              <a:rPr lang="sk-SK" sz="2400"/>
              <a:t>Lapitková V., Koubek V., Maťašovská M., Morková Ľ.: Fyzika pre 6. ročník základných škôl, EXPOL PEDAGOGIKA, s.r.o., Bratislava, 2010</a:t>
            </a:r>
            <a:br>
              <a:rPr lang="sk-SK" sz="2400"/>
            </a:br>
            <a:r>
              <a:rPr lang="sk-SK" sz="2400"/>
              <a:t>www.google.sk/obrázky</a:t>
            </a:r>
            <a:br>
              <a:rPr lang="sk-SK" sz="2400"/>
            </a:br>
            <a:r>
              <a:rPr lang="sk-SK" sz="2400"/>
              <a:t>www.zborovna.sk</a:t>
            </a:r>
            <a:endParaRPr lang="sk-SK" sz="2400" b="1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84775" y="5445125"/>
            <a:ext cx="284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Mgr. Ľuba Popíková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176</Words>
  <Application>Microsoft Office PowerPoint</Application>
  <PresentationFormat>Prezentácia na obrazovke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Wingdings</vt:lpstr>
      <vt:lpstr>Predvolený návrh</vt:lpstr>
      <vt:lpstr>Vplyv teploty na hustotu kvapalín</vt:lpstr>
      <vt:lpstr>Snímka 2</vt:lpstr>
      <vt:lpstr>Snímka 3</vt:lpstr>
      <vt:lpstr>Snímka 4</vt:lpstr>
      <vt:lpstr>Bude balón v rovnakej polohe v nádobách s vodou?</vt:lpstr>
      <vt:lpstr>Snímka 6</vt:lpstr>
      <vt:lpstr>Aká fyzikálna vlastnosť balóna sa zmenila so zmenou teploty?</vt:lpstr>
      <vt:lpstr>Snímka 8</vt:lpstr>
      <vt:lpstr>Zdroje:  Lapitková V., Koubek V., Maťašovská M., Morková Ľ.: Fyzika pre 6. ročník základných škôl, EXPOL PEDAGOGIKA, s.r.o., Bratislava, 2010 www.google.sk/obrázky www.zborovna.sk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teploty na hustotu</dc:title>
  <dc:creator>luba</dc:creator>
  <cp:lastModifiedBy>Jaroslava Vitazkova</cp:lastModifiedBy>
  <cp:revision>24</cp:revision>
  <dcterms:created xsi:type="dcterms:W3CDTF">2012-04-01T10:35:47Z</dcterms:created>
  <dcterms:modified xsi:type="dcterms:W3CDTF">2017-04-09T11:04:08Z</dcterms:modified>
</cp:coreProperties>
</file>