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5.wmf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9746-B07A-4054-8F38-958FAEC7A522}" type="datetimeFigureOut">
              <a:rPr lang="sk-SK" smtClean="0"/>
              <a:pPr/>
              <a:t>18. 11. 2014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1A3C-3C95-403B-AE90-7AF0FE40593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3501008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Zobrazovanie odrazom na guľovej ploche</a:t>
            </a: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51720" y="5085184"/>
            <a:ext cx="6400800" cy="888504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y dutým zrkadlom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b="1" i="1" u="sng" dirty="0" smtClean="0">
                <a:solidFill>
                  <a:srgbClr val="FF0000"/>
                </a:solidFill>
              </a:rPr>
              <a:t>f&lt;a&lt;r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584575" y="4783138"/>
            <a:ext cx="3211513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494088" y="3835400"/>
          <a:ext cx="458787" cy="590550"/>
        </p:xfrm>
        <a:graphic>
          <a:graphicData uri="http://schemas.openxmlformats.org/presentationml/2006/ole">
            <p:oleObj spid="_x0000_s7176" name="Rovnica" r:id="rId3" imgW="177646" imgH="228402" progId="Equation.3">
              <p:embed/>
            </p:oleObj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109913" y="3544888"/>
            <a:ext cx="564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>
            <a:off x="4451350" y="2087563"/>
            <a:ext cx="2698750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833688" y="3541713"/>
          <a:ext cx="328612" cy="360362"/>
        </p:xfrm>
        <a:graphic>
          <a:graphicData uri="http://schemas.openxmlformats.org/presentationml/2006/ole">
            <p:oleObj spid="_x0000_s7177" name="Rovnica" r:id="rId4" imgW="126835" imgH="139518" progId="Equation.3">
              <p:embed/>
            </p:oleObj>
          </a:graphicData>
        </a:graphic>
      </p:graphicFrame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7121525" y="3516313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032250" y="3638550"/>
          <a:ext cx="393700" cy="458788"/>
        </p:xfrm>
        <a:graphic>
          <a:graphicData uri="http://schemas.openxmlformats.org/presentationml/2006/ole">
            <p:oleObj spid="_x0000_s7178" name="Rovnica" r:id="rId5" imgW="152202" imgH="177569" progId="Equation.3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7215188" y="3543300"/>
          <a:ext cx="393700" cy="458788"/>
        </p:xfrm>
        <a:graphic>
          <a:graphicData uri="http://schemas.openxmlformats.org/presentationml/2006/ole">
            <p:oleObj spid="_x0000_s7179" name="Rovnica" r:id="rId6" imgW="152202" imgH="177569" progId="Equation.3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473575" y="2892425"/>
          <a:ext cx="360363" cy="427038"/>
        </p:xfrm>
        <a:graphic>
          <a:graphicData uri="http://schemas.openxmlformats.org/presentationml/2006/ole">
            <p:oleObj spid="_x0000_s7180" name="Rovnica" r:id="rId7" imgW="139579" imgH="164957" progId="Equation.3">
              <p:embed/>
            </p:oleObj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914900" y="2632075"/>
            <a:ext cx="2047875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921250" y="2640013"/>
            <a:ext cx="1884363" cy="2157412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711575" y="2633663"/>
            <a:ext cx="3246438" cy="2360612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995738" y="3548063"/>
            <a:ext cx="0" cy="123190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5483225" y="3627438"/>
          <a:ext cx="425450" cy="427037"/>
        </p:xfrm>
        <a:graphic>
          <a:graphicData uri="http://schemas.openxmlformats.org/presentationml/2006/ole">
            <p:oleObj spid="_x0000_s7181" name="Rovnica" r:id="rId8" imgW="164885" imgH="164885" progId="Equation.3">
              <p:embed/>
            </p:oleObj>
          </a:graphicData>
        </a:graphic>
      </p:graphicFrame>
      <p:sp>
        <p:nvSpPr>
          <p:cNvPr id="18" name="Oval 19"/>
          <p:cNvSpPr>
            <a:spLocks noChangeAspect="1" noChangeArrowheads="1"/>
          </p:cNvSpPr>
          <p:nvPr/>
        </p:nvSpPr>
        <p:spPr bwMode="auto">
          <a:xfrm>
            <a:off x="5672138" y="3503613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4916488" y="2628900"/>
            <a:ext cx="0" cy="917575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Oval 21"/>
          <p:cNvSpPr>
            <a:spLocks noChangeAspect="1" noChangeArrowheads="1"/>
          </p:cNvSpPr>
          <p:nvPr/>
        </p:nvSpPr>
        <p:spPr bwMode="auto">
          <a:xfrm>
            <a:off x="4411663" y="3511550"/>
            <a:ext cx="71437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683568" y="551723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Obraz y´ je skutočný, prevrátený </a:t>
            </a:r>
            <a:r>
              <a:rPr lang="sk-SK" sz="2400" b="1" smtClean="0"/>
              <a:t>a zväčšený. 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y dutým zrkadlom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b="1" i="1" u="sng" dirty="0" smtClean="0">
                <a:solidFill>
                  <a:srgbClr val="FF0000"/>
                </a:solidFill>
              </a:rPr>
              <a:t>a = f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H="1">
            <a:off x="5707063" y="2341563"/>
            <a:ext cx="1131887" cy="571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3109913" y="3544888"/>
            <a:ext cx="564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Arc 7"/>
          <p:cNvSpPr>
            <a:spLocks/>
          </p:cNvSpPr>
          <p:nvPr/>
        </p:nvSpPr>
        <p:spPr bwMode="auto">
          <a:xfrm>
            <a:off x="4451350" y="2087563"/>
            <a:ext cx="2698750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833688" y="3541713"/>
          <a:ext cx="328612" cy="360362"/>
        </p:xfrm>
        <a:graphic>
          <a:graphicData uri="http://schemas.openxmlformats.org/presentationml/2006/ole">
            <p:oleObj spid="_x0000_s8199" name="Rovnica" r:id="rId3" imgW="126835" imgH="139518" progId="Equation.3">
              <p:embed/>
            </p:oleObj>
          </a:graphicData>
        </a:graphic>
      </p:graphicFrame>
      <p:sp>
        <p:nvSpPr>
          <p:cNvPr id="8" name="Oval 9"/>
          <p:cNvSpPr>
            <a:spLocks noChangeAspect="1" noChangeArrowheads="1"/>
          </p:cNvSpPr>
          <p:nvPr/>
        </p:nvSpPr>
        <p:spPr bwMode="auto">
          <a:xfrm>
            <a:off x="7121525" y="3516313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032250" y="3638550"/>
          <a:ext cx="393700" cy="458788"/>
        </p:xfrm>
        <a:graphic>
          <a:graphicData uri="http://schemas.openxmlformats.org/presentationml/2006/ole">
            <p:oleObj spid="_x0000_s8200" name="Rovnica" r:id="rId4" imgW="152202" imgH="177569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215188" y="3543300"/>
          <a:ext cx="393700" cy="458788"/>
        </p:xfrm>
        <a:graphic>
          <a:graphicData uri="http://schemas.openxmlformats.org/presentationml/2006/ole">
            <p:oleObj spid="_x0000_s8201" name="Rovnica" r:id="rId5" imgW="152202" imgH="177569" progId="Equation.3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95900" y="3054350"/>
          <a:ext cx="360363" cy="427038"/>
        </p:xfrm>
        <a:graphic>
          <a:graphicData uri="http://schemas.openxmlformats.org/presentationml/2006/ole">
            <p:oleObj spid="_x0000_s8202" name="Rovnica" r:id="rId6" imgW="139579" imgH="164957" progId="Equation.3">
              <p:embed/>
            </p:oleObj>
          </a:graphicData>
        </a:graphic>
      </p:graphicFrame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705475" y="2911475"/>
            <a:ext cx="1339850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270250" y="2908300"/>
            <a:ext cx="3746500" cy="181610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5483225" y="3627438"/>
          <a:ext cx="425450" cy="427037"/>
        </p:xfrm>
        <a:graphic>
          <a:graphicData uri="http://schemas.openxmlformats.org/presentationml/2006/ole">
            <p:oleObj spid="_x0000_s8203" name="Rovnica" r:id="rId7" imgW="164885" imgH="164885" progId="Equation.3">
              <p:embed/>
            </p:oleObj>
          </a:graphicData>
        </a:graphic>
      </p:graphicFrame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5710238" y="2906713"/>
            <a:ext cx="0" cy="639762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Oval 19"/>
          <p:cNvSpPr>
            <a:spLocks noChangeAspect="1" noChangeArrowheads="1"/>
          </p:cNvSpPr>
          <p:nvPr/>
        </p:nvSpPr>
        <p:spPr bwMode="auto">
          <a:xfrm>
            <a:off x="5672138" y="3503613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3094038" y="2343150"/>
            <a:ext cx="3740150" cy="188595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Oval 21"/>
          <p:cNvSpPr>
            <a:spLocks noChangeAspect="1" noChangeArrowheads="1"/>
          </p:cNvSpPr>
          <p:nvPr/>
        </p:nvSpPr>
        <p:spPr bwMode="auto">
          <a:xfrm>
            <a:off x="4411663" y="3511550"/>
            <a:ext cx="71437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755576" y="566124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Obraz y´ leží v nekonečne </a:t>
            </a:r>
            <a:r>
              <a:rPr lang="sk-SK" sz="2400" b="1" smtClean="0"/>
              <a:t>pred zrkadlom. 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5" grpId="0" animBg="1"/>
      <p:bldP spid="17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y dutým zrkadlom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b="1" i="1" u="sng" dirty="0" smtClean="0">
                <a:solidFill>
                  <a:srgbClr val="FF0000"/>
                </a:solidFill>
              </a:rPr>
              <a:t>a&lt;f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3267075" y="2767013"/>
            <a:ext cx="3741738" cy="1131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" name="Arc 6"/>
          <p:cNvSpPr>
            <a:spLocks/>
          </p:cNvSpPr>
          <p:nvPr/>
        </p:nvSpPr>
        <p:spPr bwMode="auto">
          <a:xfrm>
            <a:off x="4451350" y="2087563"/>
            <a:ext cx="2698750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833688" y="3541713"/>
          <a:ext cx="328612" cy="360362"/>
        </p:xfrm>
        <a:graphic>
          <a:graphicData uri="http://schemas.openxmlformats.org/presentationml/2006/ole">
            <p:oleObj spid="_x0000_s9228" name="Rovnica" r:id="rId3" imgW="126835" imgH="139518" progId="Equation.3">
              <p:embed/>
            </p:oleObj>
          </a:graphicData>
        </a:graphic>
      </p:graphicFrame>
      <p:sp>
        <p:nvSpPr>
          <p:cNvPr id="22" name="Oval 8"/>
          <p:cNvSpPr>
            <a:spLocks noChangeAspect="1" noChangeArrowheads="1"/>
          </p:cNvSpPr>
          <p:nvPr/>
        </p:nvSpPr>
        <p:spPr bwMode="auto">
          <a:xfrm>
            <a:off x="7121525" y="3516313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4032250" y="3638550"/>
          <a:ext cx="393700" cy="458788"/>
        </p:xfrm>
        <a:graphic>
          <a:graphicData uri="http://schemas.openxmlformats.org/presentationml/2006/ole">
            <p:oleObj spid="_x0000_s9229" name="Rovnica" r:id="rId4" imgW="152202" imgH="177569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7215188" y="3543300"/>
          <a:ext cx="393700" cy="458788"/>
        </p:xfrm>
        <a:graphic>
          <a:graphicData uri="http://schemas.openxmlformats.org/presentationml/2006/ole">
            <p:oleObj spid="_x0000_s9230" name="Rovnica" r:id="rId5" imgW="152202" imgH="177569" progId="Equation.3">
              <p:embed/>
            </p:oleObj>
          </a:graphicData>
        </a:graphic>
      </p:graphicFrame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519863" y="2911475"/>
            <a:ext cx="5286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3575050" y="2908300"/>
            <a:ext cx="3441700" cy="1668463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5483225" y="3627438"/>
          <a:ext cx="425450" cy="427037"/>
        </p:xfrm>
        <a:graphic>
          <a:graphicData uri="http://schemas.openxmlformats.org/presentationml/2006/ole">
            <p:oleObj spid="_x0000_s9231" name="Rovnica" r:id="rId6" imgW="164885" imgH="164885" progId="Equation.3">
              <p:embed/>
            </p:oleObj>
          </a:graphicData>
        </a:graphic>
      </p:graphicFrame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6521450" y="2906713"/>
            <a:ext cx="0" cy="639762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5672138" y="3503613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3241675" y="2767013"/>
            <a:ext cx="3763963" cy="1138237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1" name="Oval 19"/>
          <p:cNvSpPr>
            <a:spLocks noChangeAspect="1" noChangeArrowheads="1"/>
          </p:cNvSpPr>
          <p:nvPr/>
        </p:nvSpPr>
        <p:spPr bwMode="auto">
          <a:xfrm>
            <a:off x="4411663" y="3511550"/>
            <a:ext cx="71437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7810500" y="2519363"/>
            <a:ext cx="0" cy="1027112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6078538" y="3035300"/>
          <a:ext cx="360362" cy="427038"/>
        </p:xfrm>
        <a:graphic>
          <a:graphicData uri="http://schemas.openxmlformats.org/presentationml/2006/ole">
            <p:oleObj spid="_x0000_s9232" name="Rovnica" r:id="rId7" imgW="139579" imgH="164957" progId="Equation.3">
              <p:embed/>
            </p:oleObj>
          </a:graphicData>
        </a:graphic>
      </p:graphicFrame>
      <p:sp>
        <p:nvSpPr>
          <p:cNvPr id="34" name="Line 5"/>
          <p:cNvSpPr>
            <a:spLocks noChangeShapeType="1"/>
          </p:cNvSpPr>
          <p:nvPr/>
        </p:nvSpPr>
        <p:spPr bwMode="auto">
          <a:xfrm flipV="1">
            <a:off x="3109913" y="3544888"/>
            <a:ext cx="564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H="1">
            <a:off x="7072313" y="2322513"/>
            <a:ext cx="1408112" cy="42545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>
            <a:off x="7072313" y="2205038"/>
            <a:ext cx="1392237" cy="6746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7" name="BlokTextu 36"/>
          <p:cNvSpPr txBox="1"/>
          <p:nvPr/>
        </p:nvSpPr>
        <p:spPr>
          <a:xfrm>
            <a:off x="539552" y="5301208"/>
            <a:ext cx="860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Obraz y´ je neskutočný, zväčšený </a:t>
            </a:r>
            <a:r>
              <a:rPr lang="sk-SK" sz="2400" b="1" smtClean="0"/>
              <a:t>a priamy.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5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Zobrazovacia rovnica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2036763" y="3230563"/>
          <a:ext cx="458787" cy="590550"/>
        </p:xfrm>
        <a:graphic>
          <a:graphicData uri="http://schemas.openxmlformats.org/presentationml/2006/ole">
            <p:oleObj spid="_x0000_s10253" name="Rovnica" r:id="rId3" imgW="177646" imgH="228402" progId="Equation.3">
              <p:embed/>
            </p:oleObj>
          </a:graphicData>
        </a:graphic>
      </p:graphicFrame>
      <p:sp>
        <p:nvSpPr>
          <p:cNvPr id="5" name="Line 32"/>
          <p:cNvSpPr>
            <a:spLocks noChangeShapeType="1"/>
          </p:cNvSpPr>
          <p:nvPr/>
        </p:nvSpPr>
        <p:spPr bwMode="auto">
          <a:xfrm flipV="1">
            <a:off x="1066800" y="2339975"/>
            <a:ext cx="0" cy="917575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 flipV="1">
            <a:off x="654050" y="3255963"/>
            <a:ext cx="44608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Arc 34"/>
          <p:cNvSpPr>
            <a:spLocks/>
          </p:cNvSpPr>
          <p:nvPr/>
        </p:nvSpPr>
        <p:spPr bwMode="auto">
          <a:xfrm>
            <a:off x="3249613" y="1798638"/>
            <a:ext cx="1444625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Oval 36"/>
          <p:cNvSpPr>
            <a:spLocks noChangeAspect="1" noChangeArrowheads="1"/>
          </p:cNvSpPr>
          <p:nvPr/>
        </p:nvSpPr>
        <p:spPr bwMode="auto">
          <a:xfrm>
            <a:off x="4665663" y="3227388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576388" y="3349625"/>
          <a:ext cx="393700" cy="458788"/>
        </p:xfrm>
        <a:graphic>
          <a:graphicData uri="http://schemas.openxmlformats.org/presentationml/2006/ole">
            <p:oleObj spid="_x0000_s10254" name="Rovnica" r:id="rId4" imgW="152202" imgH="177569" progId="Equation.3">
              <p:embed/>
            </p:oleObj>
          </a:graphicData>
        </a:graphic>
      </p:graphicFrame>
      <p:graphicFrame>
        <p:nvGraphicFramePr>
          <p:cNvPr id="10" name="Object 38"/>
          <p:cNvGraphicFramePr>
            <a:graphicFrameLocks noChangeAspect="1"/>
          </p:cNvGraphicFramePr>
          <p:nvPr/>
        </p:nvGraphicFramePr>
        <p:xfrm>
          <a:off x="4759325" y="3254375"/>
          <a:ext cx="393700" cy="458788"/>
        </p:xfrm>
        <a:graphic>
          <a:graphicData uri="http://schemas.openxmlformats.org/presentationml/2006/ole">
            <p:oleObj spid="_x0000_s10255" name="Rovnica" r:id="rId5" imgW="152202" imgH="177569" progId="Equation.3">
              <p:embed/>
            </p:oleObj>
          </a:graphicData>
        </a:graphic>
      </p:graphicFrame>
      <p:sp>
        <p:nvSpPr>
          <p:cNvPr id="11" name="Oval 39"/>
          <p:cNvSpPr>
            <a:spLocks noChangeAspect="1" noChangeArrowheads="1"/>
          </p:cNvSpPr>
          <p:nvPr/>
        </p:nvSpPr>
        <p:spPr bwMode="auto">
          <a:xfrm>
            <a:off x="1955800" y="3222625"/>
            <a:ext cx="71438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2" name="Object 40"/>
          <p:cNvGraphicFramePr>
            <a:graphicFrameLocks noChangeAspect="1"/>
          </p:cNvGraphicFramePr>
          <p:nvPr/>
        </p:nvGraphicFramePr>
        <p:xfrm>
          <a:off x="609600" y="2603500"/>
          <a:ext cx="360363" cy="427038"/>
        </p:xfrm>
        <a:graphic>
          <a:graphicData uri="http://schemas.openxmlformats.org/presentationml/2006/ole">
            <p:oleObj spid="_x0000_s10256" name="Rovnica" r:id="rId6" imgW="139579" imgH="164957" progId="Equation.3">
              <p:embed/>
            </p:oleObj>
          </a:graphicData>
        </a:graphic>
      </p:graphicFrame>
      <p:sp>
        <p:nvSpPr>
          <p:cNvPr id="13" name="Line 44"/>
          <p:cNvSpPr>
            <a:spLocks noChangeShapeType="1"/>
          </p:cNvSpPr>
          <p:nvPr/>
        </p:nvSpPr>
        <p:spPr bwMode="auto">
          <a:xfrm>
            <a:off x="2501900" y="3252788"/>
            <a:ext cx="0" cy="55245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4" name="Object 45"/>
          <p:cNvGraphicFramePr>
            <a:graphicFrameLocks noChangeAspect="1"/>
          </p:cNvGraphicFramePr>
          <p:nvPr/>
        </p:nvGraphicFramePr>
        <p:xfrm>
          <a:off x="3027363" y="3338513"/>
          <a:ext cx="425450" cy="427037"/>
        </p:xfrm>
        <a:graphic>
          <a:graphicData uri="http://schemas.openxmlformats.org/presentationml/2006/ole">
            <p:oleObj spid="_x0000_s10257" name="Rovnica" r:id="rId7" imgW="164885" imgH="164885" progId="Equation.3">
              <p:embed/>
            </p:oleObj>
          </a:graphicData>
        </a:graphic>
      </p:graphicFrame>
      <p:sp>
        <p:nvSpPr>
          <p:cNvPr id="15" name="Oval 46"/>
          <p:cNvSpPr>
            <a:spLocks noChangeAspect="1" noChangeArrowheads="1"/>
          </p:cNvSpPr>
          <p:nvPr/>
        </p:nvSpPr>
        <p:spPr bwMode="auto">
          <a:xfrm>
            <a:off x="3216275" y="3214688"/>
            <a:ext cx="71438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2498725" y="3824288"/>
            <a:ext cx="2095500" cy="319087"/>
            <a:chOff x="1602" y="2549"/>
            <a:chExt cx="1320" cy="201"/>
          </a:xfrm>
        </p:grpSpPr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1603" y="2549"/>
              <a:ext cx="0" cy="20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1602" y="2706"/>
              <a:ext cx="13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19" name="Object 52"/>
          <p:cNvGraphicFramePr>
            <a:graphicFrameLocks noChangeAspect="1"/>
          </p:cNvGraphicFramePr>
          <p:nvPr/>
        </p:nvGraphicFramePr>
        <p:xfrm>
          <a:off x="3289300" y="4065588"/>
          <a:ext cx="425450" cy="527050"/>
        </p:xfrm>
        <a:graphic>
          <a:graphicData uri="http://schemas.openxmlformats.org/presentationml/2006/ole">
            <p:oleObj spid="_x0000_s10258" name="Rovnica" r:id="rId8" imgW="164957" imgH="203024" progId="Equation.3">
              <p:embed/>
            </p:oleObj>
          </a:graphicData>
        </a:graphic>
      </p:graphicFrame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255963" y="2857500"/>
            <a:ext cx="1401762" cy="390525"/>
            <a:chOff x="2079" y="1940"/>
            <a:chExt cx="883" cy="246"/>
          </a:xfrm>
        </p:grpSpPr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2079" y="1940"/>
              <a:ext cx="0" cy="2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>
              <a:off x="2080" y="1961"/>
              <a:ext cx="88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23" name="Object 55"/>
          <p:cNvGraphicFramePr>
            <a:graphicFrameLocks noChangeAspect="1"/>
          </p:cNvGraphicFramePr>
          <p:nvPr/>
        </p:nvGraphicFramePr>
        <p:xfrm>
          <a:off x="3722688" y="2368550"/>
          <a:ext cx="392112" cy="527050"/>
        </p:xfrm>
        <a:graphic>
          <a:graphicData uri="http://schemas.openxmlformats.org/presentationml/2006/ole">
            <p:oleObj spid="_x0000_s10259" name="Rovnica" r:id="rId9" imgW="152268" imgH="203024" progId="Equation.3">
              <p:embed/>
            </p:oleObj>
          </a:graphicData>
        </a:graphic>
      </p:graphicFrame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1068388" y="2146300"/>
            <a:ext cx="3479800" cy="177800"/>
            <a:chOff x="701" y="1492"/>
            <a:chExt cx="2192" cy="112"/>
          </a:xfrm>
        </p:grpSpPr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701" y="1492"/>
              <a:ext cx="0" cy="1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701" y="1512"/>
              <a:ext cx="2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27" name="Object 58"/>
          <p:cNvGraphicFramePr>
            <a:graphicFrameLocks noChangeAspect="1"/>
          </p:cNvGraphicFramePr>
          <p:nvPr/>
        </p:nvGraphicFramePr>
        <p:xfrm>
          <a:off x="2611438" y="1762125"/>
          <a:ext cx="327025" cy="361950"/>
        </p:xfrm>
        <a:graphic>
          <a:graphicData uri="http://schemas.openxmlformats.org/presentationml/2006/ole">
            <p:oleObj spid="_x0000_s10260" name="Rovnica" r:id="rId10" imgW="126835" imgH="139518" progId="Equation.3">
              <p:embed/>
            </p:oleObj>
          </a:graphicData>
        </a:graphic>
      </p:graphicFrame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5580112" y="1484784"/>
            <a:ext cx="2919413" cy="1277938"/>
          </a:xfrm>
          <a:prstGeom prst="rect">
            <a:avLst/>
          </a:prstGeom>
          <a:solidFill>
            <a:srgbClr val="EAEAEA"/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9" name="Object 47"/>
          <p:cNvGraphicFramePr>
            <a:graphicFrameLocks noChangeAspect="1"/>
          </p:cNvGraphicFramePr>
          <p:nvPr/>
        </p:nvGraphicFramePr>
        <p:xfrm>
          <a:off x="5868144" y="1628800"/>
          <a:ext cx="1968500" cy="1100137"/>
        </p:xfrm>
        <a:graphic>
          <a:graphicData uri="http://schemas.openxmlformats.org/presentationml/2006/ole">
            <p:oleObj spid="_x0000_s10261" name="Rovnice" r:id="rId11" imgW="749300" imgH="419100" progId="Equation.3">
              <p:embed/>
            </p:oleObj>
          </a:graphicData>
        </a:graphic>
      </p:graphicFrame>
      <p:graphicFrame>
        <p:nvGraphicFramePr>
          <p:cNvPr id="30" name="Object 62"/>
          <p:cNvGraphicFramePr>
            <a:graphicFrameLocks noChangeAspect="1"/>
          </p:cNvGraphicFramePr>
          <p:nvPr/>
        </p:nvGraphicFramePr>
        <p:xfrm>
          <a:off x="6660232" y="980728"/>
          <a:ext cx="1201738" cy="533400"/>
        </p:xfrm>
        <a:graphic>
          <a:graphicData uri="http://schemas.openxmlformats.org/presentationml/2006/ole">
            <p:oleObj spid="_x0000_s10262" name="Rovnica" r:id="rId12" imgW="457002" imgH="203112" progId="Equation.3">
              <p:embed/>
            </p:oleObj>
          </a:graphicData>
        </a:graphic>
      </p:graphicFrame>
      <p:graphicFrame>
        <p:nvGraphicFramePr>
          <p:cNvPr id="31" name="Object 63"/>
          <p:cNvGraphicFramePr>
            <a:graphicFrameLocks noChangeAspect="1"/>
          </p:cNvGraphicFramePr>
          <p:nvPr/>
        </p:nvGraphicFramePr>
        <p:xfrm>
          <a:off x="7884368" y="1700808"/>
          <a:ext cx="700088" cy="1033463"/>
        </p:xfrm>
        <a:graphic>
          <a:graphicData uri="http://schemas.openxmlformats.org/presentationml/2006/ole">
            <p:oleObj spid="_x0000_s10263" name="Rovnica" r:id="rId13" imgW="266469" imgH="393359" progId="Equation.3">
              <p:embed/>
            </p:oleObj>
          </a:graphicData>
        </a:graphic>
      </p:graphicFrame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6838" y="5295900"/>
            <a:ext cx="4384675" cy="146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cs-CZ" sz="3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cs-CZ" sz="3000" dirty="0">
                <a:latin typeface="Times New Roman" pitchFamily="18" charset="0"/>
                <a:cs typeface="Times New Roman" pitchFamily="18" charset="0"/>
              </a:rPr>
              <a:t> - predmetová vzdialenosť</a:t>
            </a:r>
          </a:p>
          <a:p>
            <a:pPr defTabSz="762000"/>
            <a:r>
              <a:rPr lang="cs-CZ" sz="3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cs-CZ" sz="3000" i="1" baseline="30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cs-CZ" sz="3000" dirty="0">
                <a:latin typeface="Times New Roman" pitchFamily="18" charset="0"/>
                <a:cs typeface="Times New Roman" pitchFamily="18" charset="0"/>
              </a:rPr>
              <a:t> - obrazová vzdialenosť</a:t>
            </a:r>
          </a:p>
          <a:p>
            <a:pPr defTabSz="762000"/>
            <a:r>
              <a:rPr lang="cs-CZ" sz="3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cs-CZ" sz="3000" dirty="0">
                <a:latin typeface="Times New Roman" pitchFamily="18" charset="0"/>
                <a:cs typeface="Times New Roman" pitchFamily="18" charset="0"/>
              </a:rPr>
              <a:t> - ohnisková vzdialenosť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148064" y="2852936"/>
            <a:ext cx="3995936" cy="36471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/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Znamienková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konvencia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762000"/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cs-CZ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cs-CZ" sz="2800" baseline="30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zrkadlom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majú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kladnú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hodnotu,</a:t>
            </a:r>
          </a:p>
          <a:p>
            <a:pPr defTabSz="762000">
              <a:spcAft>
                <a:spcPct val="25000"/>
              </a:spcAft>
            </a:pP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cs-CZ" sz="2800" baseline="30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   za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zrkadlom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majú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latin typeface="Times New Roman" pitchFamily="18" charset="0"/>
                <a:cs typeface="Times New Roman" pitchFamily="18" charset="0"/>
              </a:rPr>
              <a:t>zápornú</a:t>
            </a:r>
            <a:r>
              <a:rPr lang="cs-CZ" sz="2800" dirty="0">
                <a:latin typeface="Times New Roman" pitchFamily="18" charset="0"/>
                <a:cs typeface="Times New Roman" pitchFamily="18" charset="0"/>
              </a:rPr>
              <a:t> hodnotu.</a:t>
            </a:r>
          </a:p>
          <a:p>
            <a:pPr defTabSz="762000"/>
            <a:r>
              <a:rPr lang="cs-CZ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cs-CZ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duté </a:t>
            </a:r>
            <a:r>
              <a:rPr lang="cs-CZ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guľové</a:t>
            </a:r>
            <a:r>
              <a:rPr lang="cs-CZ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zrkadlo</a:t>
            </a:r>
            <a:r>
              <a:rPr lang="cs-CZ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cs-CZ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 &gt; 0.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build="p" autoUpdateAnimBg="0"/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1587500" y="2112963"/>
            <a:ext cx="6178550" cy="1277937"/>
          </a:xfrm>
          <a:prstGeom prst="rect">
            <a:avLst/>
          </a:prstGeom>
          <a:solidFill>
            <a:srgbClr val="EAEAEA"/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1685925" y="2146300"/>
          <a:ext cx="1277938" cy="1177925"/>
        </p:xfrm>
        <a:graphic>
          <a:graphicData uri="http://schemas.openxmlformats.org/presentationml/2006/ole">
            <p:oleObj spid="_x0000_s11269" name="Rovnice" r:id="rId3" imgW="482391" imgH="444307" progId="Equation.3">
              <p:embed/>
            </p:oleObj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2971800" y="2136775"/>
          <a:ext cx="1176338" cy="1114425"/>
        </p:xfrm>
        <a:graphic>
          <a:graphicData uri="http://schemas.openxmlformats.org/presentationml/2006/ole">
            <p:oleObj spid="_x0000_s11270" name="Rovnice" r:id="rId4" imgW="444307" imgH="418918" progId="Equation.3">
              <p:embed/>
            </p:oleObj>
          </a:graphicData>
        </a:graphic>
      </p:graphicFrame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98425" y="3697288"/>
            <a:ext cx="7288213" cy="3065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sk-SK" sz="3200">
                <a:latin typeface="Times New Roman" pitchFamily="18" charset="0"/>
                <a:cs typeface="Times New Roman" pitchFamily="18" charset="0"/>
              </a:rPr>
              <a:t>Pre priečne zväčšenie platí:</a:t>
            </a:r>
          </a:p>
          <a:p>
            <a:pPr defTabSz="762000"/>
            <a:r>
              <a:rPr lang="en-US" sz="32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cs-CZ" sz="3200" i="1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,  obraz je prevrátený</a:t>
            </a:r>
          </a:p>
          <a:p>
            <a:pPr defTabSz="762000"/>
            <a:r>
              <a:rPr lang="en-US" sz="32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,  obraz je </a:t>
            </a:r>
            <a:r>
              <a:rPr lang="sk-SK" sz="3200">
                <a:latin typeface="Times New Roman" pitchFamily="18" charset="0"/>
                <a:cs typeface="Times New Roman" pitchFamily="18" charset="0"/>
              </a:rPr>
              <a:t>priamy</a:t>
            </a:r>
            <a:endParaRPr lang="cs-CZ" sz="3200" i="1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i="1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, obraz je zväčšený</a:t>
            </a:r>
          </a:p>
          <a:p>
            <a:pPr defTabSz="762000"/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 i="1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, obraz je zmenšený</a:t>
            </a:r>
          </a:p>
          <a:p>
            <a:pPr defTabSz="762000"/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cs-CZ" sz="3200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sz="3200">
                <a:latin typeface="Times New Roman" pitchFamily="18" charset="0"/>
                <a:cs typeface="Times New Roman" pitchFamily="18" charset="0"/>
              </a:rPr>
              <a:t>, obraz je rovnako veľký ako predmet</a:t>
            </a:r>
            <a:endParaRPr lang="cs-CZ" sz="32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4189413" y="2151063"/>
          <a:ext cx="3406775" cy="1176337"/>
        </p:xfrm>
        <a:graphic>
          <a:graphicData uri="http://schemas.openxmlformats.org/presentationml/2006/ole">
            <p:oleObj spid="_x0000_s11271" name="Rovnice" r:id="rId5" imgW="1282700" imgH="444500" progId="Equation.3">
              <p:embed/>
            </p:oleObj>
          </a:graphicData>
        </a:graphic>
      </p:graphicFrame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179388" y="179388"/>
            <a:ext cx="8964612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/>
            <a:r>
              <a:rPr lang="cs-CZ" sz="3200" b="1" i="1" dirty="0" err="1" smtClean="0">
                <a:latin typeface="Times New Roman" pitchFamily="18" charset="0"/>
                <a:cs typeface="Times New Roman" pitchFamily="18" charset="0"/>
              </a:rPr>
              <a:t>Priečne</a:t>
            </a:r>
            <a:r>
              <a:rPr lang="cs-CZ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3200" b="1" i="1" dirty="0" err="1" smtClean="0">
                <a:latin typeface="Times New Roman" pitchFamily="18" charset="0"/>
                <a:cs typeface="Times New Roman" pitchFamily="18" charset="0"/>
              </a:rPr>
              <a:t>zväčšenie</a:t>
            </a:r>
            <a:r>
              <a:rPr lang="cs-CZ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pomer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výšky obrazu  </a:t>
            </a:r>
            <a:r>
              <a:rPr lang="cs-CZ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cs-CZ" sz="3200" i="1" baseline="30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predmetu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cs-CZ" dirty="0"/>
              <a:t>.</a:t>
            </a:r>
            <a:endParaRPr lang="cs-CZ" sz="3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3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3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3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23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3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6" grpId="0" animBg="1"/>
      <p:bldP spid="22323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vypuklého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27654" name="Rovnica" r:id="rId3" imgW="126835" imgH="139518" progId="Equation.3">
              <p:embed/>
            </p:oleObj>
          </a:graphicData>
        </a:graphic>
      </p:graphicFrame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338263" y="2828925"/>
            <a:ext cx="30384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676900" y="3471863"/>
          <a:ext cx="425450" cy="427037"/>
        </p:xfrm>
        <a:graphic>
          <a:graphicData uri="http://schemas.openxmlformats.org/presentationml/2006/ole">
            <p:oleObj spid="_x0000_s27655" name="Rovnica" r:id="rId4" imgW="164885" imgH="164885" progId="Equation.3">
              <p:embed/>
            </p:oleObj>
          </a:graphicData>
        </a:graphic>
      </p:graphicFrame>
      <p:sp>
        <p:nvSpPr>
          <p:cNvPr id="11" name="Line 14"/>
          <p:cNvSpPr>
            <a:spLocks noChangeShapeType="1"/>
          </p:cNvSpPr>
          <p:nvPr/>
        </p:nvSpPr>
        <p:spPr bwMode="auto">
          <a:xfrm flipH="1" flipV="1">
            <a:off x="2597150" y="1970088"/>
            <a:ext cx="1768475" cy="8572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7027863" y="3473450"/>
          <a:ext cx="393700" cy="458788"/>
        </p:xfrm>
        <a:graphic>
          <a:graphicData uri="http://schemas.openxmlformats.org/presentationml/2006/ole">
            <p:oleObj spid="_x0000_s27656" name="Rovnica" r:id="rId5" imgW="152202" imgH="177569" progId="Equation.3">
              <p:embed/>
            </p:oleObj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3903663" y="3470275"/>
          <a:ext cx="393700" cy="458788"/>
        </p:xfrm>
        <a:graphic>
          <a:graphicData uri="http://schemas.openxmlformats.org/presentationml/2006/ole">
            <p:oleObj spid="_x0000_s27657" name="Rovnica" r:id="rId6" imgW="152202" imgH="177569" progId="Equation.3">
              <p:embed/>
            </p:oleObj>
          </a:graphicData>
        </a:graphic>
      </p:graphicFrame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4427538" y="2862263"/>
            <a:ext cx="1239837" cy="601662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Oval 18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899592" y="515719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Lúč rovnobežný s optickou osou sa odrazí tak, že </a:t>
            </a:r>
            <a:r>
              <a:rPr lang="sk-SK" sz="2400" b="1" smtClean="0"/>
              <a:t>po predĺžení </a:t>
            </a:r>
            <a:r>
              <a:rPr lang="sk-SK" sz="2400" b="1" dirty="0" smtClean="0"/>
              <a:t>smeruje do ohniska (neskutočné </a:t>
            </a:r>
            <a:r>
              <a:rPr lang="sk-SK" sz="2400" b="1" smtClean="0"/>
              <a:t>ohnisko).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vypuklého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28678" name="Rovnica" r:id="rId3" imgW="126835" imgH="139518" progId="Equation.3">
              <p:embed/>
            </p:oleObj>
          </a:graphicData>
        </a:graphic>
      </p:graphicFrame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338263" y="2828925"/>
            <a:ext cx="3038475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676900" y="3471863"/>
          <a:ext cx="425450" cy="427037"/>
        </p:xfrm>
        <a:graphic>
          <a:graphicData uri="http://schemas.openxmlformats.org/presentationml/2006/ole">
            <p:oleObj spid="_x0000_s28679" name="Rovnica" r:id="rId4" imgW="164885" imgH="164885" progId="Equation.3">
              <p:embed/>
            </p:oleObj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2597150" y="1970088"/>
            <a:ext cx="1768475" cy="85725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7027863" y="3473450"/>
          <a:ext cx="393700" cy="458788"/>
        </p:xfrm>
        <a:graphic>
          <a:graphicData uri="http://schemas.openxmlformats.org/presentationml/2006/ole">
            <p:oleObj spid="_x0000_s28680" name="Rovnica" r:id="rId5" imgW="152202" imgH="177569" progId="Equation.3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903663" y="3470275"/>
          <a:ext cx="393700" cy="458788"/>
        </p:xfrm>
        <a:graphic>
          <a:graphicData uri="http://schemas.openxmlformats.org/presentationml/2006/ole">
            <p:oleObj spid="_x0000_s28681" name="Rovnica" r:id="rId6" imgW="152202" imgH="177569" progId="Equation.3">
              <p:embed/>
            </p:oleObj>
          </a:graphicData>
        </a:graphic>
      </p:graphicFrame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4427538" y="2862263"/>
            <a:ext cx="1239837" cy="601662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Oval 16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467544" y="515719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Lúč smerujúci do ohniska sa odrazí </a:t>
            </a:r>
            <a:r>
              <a:rPr lang="sk-SK" sz="2800" b="1" smtClean="0"/>
              <a:t>rovnobežne s </a:t>
            </a:r>
            <a:r>
              <a:rPr lang="sk-SK" sz="2800" b="1" dirty="0" smtClean="0"/>
              <a:t>optickou osou. </a:t>
            </a:r>
            <a:endParaRPr lang="sk-SK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vypuklého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676900" y="3471863"/>
          <a:ext cx="425450" cy="427037"/>
        </p:xfrm>
        <a:graphic>
          <a:graphicData uri="http://schemas.openxmlformats.org/presentationml/2006/ole">
            <p:oleObj spid="_x0000_s29701" name="Rovnica" r:id="rId3" imgW="164885" imgH="164885" progId="Equation.3">
              <p:embed/>
            </p:oleObj>
          </a:graphicData>
        </a:graphic>
      </p:graphicFrame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2001838" y="2090738"/>
            <a:ext cx="2392362" cy="657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7027863" y="3473450"/>
          <a:ext cx="393700" cy="458788"/>
        </p:xfrm>
        <a:graphic>
          <a:graphicData uri="http://schemas.openxmlformats.org/presentationml/2006/ole">
            <p:oleObj spid="_x0000_s29702" name="Rovnica" r:id="rId4" imgW="152202" imgH="177569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903663" y="3470275"/>
          <a:ext cx="393700" cy="458788"/>
        </p:xfrm>
        <a:graphic>
          <a:graphicData uri="http://schemas.openxmlformats.org/presentationml/2006/ole">
            <p:oleObj spid="_x0000_s29703" name="Rovnica" r:id="rId5" imgW="152202" imgH="177569" progId="Equation.3">
              <p:embed/>
            </p:oleObj>
          </a:graphicData>
        </a:graphic>
      </p:graphicFrame>
      <p:sp>
        <p:nvSpPr>
          <p:cNvPr id="11" name="Line 15"/>
          <p:cNvSpPr>
            <a:spLocks noChangeShapeType="1"/>
          </p:cNvSpPr>
          <p:nvPr/>
        </p:nvSpPr>
        <p:spPr bwMode="auto">
          <a:xfrm flipH="1" flipV="1">
            <a:off x="4438650" y="2757488"/>
            <a:ext cx="2586038" cy="706437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Oval 16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Oval 8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1995488" y="2095500"/>
            <a:ext cx="2392362" cy="657225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1043608" y="50131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Lúč smerujúci do optického stredu sa odrazí opačným smerom. </a:t>
            </a:r>
            <a:endParaRPr lang="sk-SK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vypuklým zrkadlom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30728" name="Rovnica" r:id="rId3" imgW="126835" imgH="139518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676900" y="3471863"/>
          <a:ext cx="425450" cy="427037"/>
        </p:xfrm>
        <a:graphic>
          <a:graphicData uri="http://schemas.openxmlformats.org/presentationml/2006/ole">
            <p:oleObj spid="_x0000_s30729" name="Rovnica" r:id="rId4" imgW="164885" imgH="164885" progId="Equation.3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027863" y="3473450"/>
          <a:ext cx="393700" cy="458788"/>
        </p:xfrm>
        <a:graphic>
          <a:graphicData uri="http://schemas.openxmlformats.org/presentationml/2006/ole">
            <p:oleObj spid="_x0000_s30730" name="Rovnica" r:id="rId5" imgW="152202" imgH="177569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903663" y="3470275"/>
          <a:ext cx="393700" cy="458788"/>
        </p:xfrm>
        <a:graphic>
          <a:graphicData uri="http://schemas.openxmlformats.org/presentationml/2006/ole">
            <p:oleObj spid="_x0000_s30731" name="Rovnica" r:id="rId6" imgW="152202" imgH="177569" progId="Equation.3">
              <p:embed/>
            </p:oleObj>
          </a:graphicData>
        </a:graphic>
      </p:graphicFrame>
      <p:sp>
        <p:nvSpPr>
          <p:cNvPr id="11" name="Oval 15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2535238" y="2749550"/>
            <a:ext cx="0" cy="719138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2093913" y="2962275"/>
          <a:ext cx="360362" cy="427038"/>
        </p:xfrm>
        <a:graphic>
          <a:graphicData uri="http://schemas.openxmlformats.org/presentationml/2006/ole">
            <p:oleObj spid="_x0000_s30732" name="Rovnica" r:id="rId7" imgW="139579" imgH="164957" progId="Equation.3">
              <p:embed/>
            </p:oleObj>
          </a:graphicData>
        </a:graphic>
      </p:graphicFrame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536825" y="2751138"/>
            <a:ext cx="1862138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 flipV="1">
            <a:off x="2759075" y="1827213"/>
            <a:ext cx="1635125" cy="92075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 flipV="1">
            <a:off x="4449763" y="2773363"/>
            <a:ext cx="1233487" cy="693737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732088" y="3162300"/>
            <a:ext cx="1581150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 flipV="1">
            <a:off x="2538413" y="2752725"/>
            <a:ext cx="1773237" cy="401638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4383088" y="3176588"/>
            <a:ext cx="1296987" cy="292100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" name="Oval 14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4386263" y="3163888"/>
            <a:ext cx="976312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5302250" y="2736850"/>
          <a:ext cx="458788" cy="590550"/>
        </p:xfrm>
        <a:graphic>
          <a:graphicData uri="http://schemas.openxmlformats.org/presentationml/2006/ole">
            <p:oleObj spid="_x0000_s30733" name="Rovnica" r:id="rId8" imgW="177646" imgH="228402" progId="Equation.3">
              <p:embed/>
            </p:oleObj>
          </a:graphicData>
        </a:graphic>
      </p:graphicFrame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5138738" y="3167063"/>
            <a:ext cx="0" cy="303212"/>
          </a:xfrm>
          <a:prstGeom prst="line">
            <a:avLst/>
          </a:prstGeom>
          <a:noFill/>
          <a:ln w="444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683568" y="5085184"/>
            <a:ext cx="795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Obraz y´ leží za zrkadlom, je neskutočný, zmenšený </a:t>
            </a:r>
            <a:r>
              <a:rPr lang="sk-SK" sz="2800" b="1" smtClean="0"/>
              <a:t>a priamy. </a:t>
            </a:r>
            <a:endParaRPr lang="sk-SK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Využitie guľových zrkadiel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Duté zrkadlá </a:t>
            </a:r>
            <a:r>
              <a:rPr lang="sk-SK" dirty="0" smtClean="0"/>
              <a:t>– osvetľovacia technika (reflektory) </a:t>
            </a:r>
          </a:p>
          <a:p>
            <a:pPr>
              <a:buNone/>
            </a:pPr>
            <a:r>
              <a:rPr lang="sk-SK" dirty="0" smtClean="0"/>
              <a:t>                            –  svetlomety automobilov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>
                <a:solidFill>
                  <a:srgbClr val="FF0000"/>
                </a:solidFill>
              </a:rPr>
              <a:t>Vypuklé </a:t>
            </a:r>
            <a:r>
              <a:rPr lang="sk-SK" b="1" smtClean="0">
                <a:solidFill>
                  <a:srgbClr val="FF0000"/>
                </a:solidFill>
              </a:rPr>
              <a:t>zrkadlá </a:t>
            </a:r>
            <a:r>
              <a:rPr lang="sk-SK" smtClean="0"/>
              <a:t>– </a:t>
            </a:r>
            <a:r>
              <a:rPr lang="sk-SK" dirty="0" smtClean="0"/>
              <a:t>neprehľadné zákruty</a:t>
            </a:r>
          </a:p>
          <a:p>
            <a:pPr>
              <a:buNone/>
            </a:pPr>
            <a:r>
              <a:rPr lang="sk-SK" dirty="0" smtClean="0"/>
              <a:t>                                  – spätné zrkadlá</a:t>
            </a:r>
          </a:p>
          <a:p>
            <a:pPr>
              <a:buNone/>
            </a:pPr>
            <a:r>
              <a:rPr lang="sk-SK" dirty="0" smtClean="0"/>
              <a:t>                                  </a:t>
            </a:r>
            <a:r>
              <a:rPr lang="sk-SK" smtClean="0"/>
              <a:t>– ďalekohľady 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Guľovú plochu – guľové zrkadlá poznáme: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2692896"/>
          </a:xfrm>
        </p:spPr>
        <p:txBody>
          <a:bodyPr>
            <a:no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Duté</a:t>
            </a:r>
            <a:r>
              <a:rPr lang="sk-SK" sz="4400" dirty="0" smtClean="0">
                <a:solidFill>
                  <a:srgbClr val="FF0000"/>
                </a:solidFill>
              </a:rPr>
              <a:t> – konkávne </a:t>
            </a:r>
            <a:r>
              <a:rPr lang="sk-SK" sz="4400" dirty="0" smtClean="0"/>
              <a:t>– odrazová plocha je vnútorná</a:t>
            </a:r>
          </a:p>
          <a:p>
            <a:r>
              <a:rPr lang="sk-SK" sz="4400" b="1" dirty="0" smtClean="0">
                <a:solidFill>
                  <a:srgbClr val="FF0000"/>
                </a:solidFill>
              </a:rPr>
              <a:t>Vypuklé</a:t>
            </a:r>
            <a:r>
              <a:rPr lang="sk-SK" sz="4400" dirty="0" smtClean="0">
                <a:solidFill>
                  <a:srgbClr val="FF0000"/>
                </a:solidFill>
              </a:rPr>
              <a:t> – konvexné </a:t>
            </a:r>
            <a:r>
              <a:rPr lang="sk-SK" sz="4400" dirty="0" smtClean="0"/>
              <a:t>– odrazová plocha je vonkajšia</a:t>
            </a:r>
            <a:endParaRPr lang="sk-SK" sz="4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4800" dirty="0" smtClean="0"/>
              <a:t>            Ďakujem za pozornosť</a:t>
            </a:r>
          </a:p>
          <a:p>
            <a:pPr>
              <a:buNone/>
            </a:pPr>
            <a:r>
              <a:rPr lang="sk-SK" sz="4800" dirty="0" smtClean="0"/>
              <a:t>                                             </a:t>
            </a:r>
          </a:p>
          <a:p>
            <a:pPr>
              <a:buNone/>
            </a:pPr>
            <a:r>
              <a:rPr lang="sk-SK" sz="4800" dirty="0" smtClean="0"/>
              <a:t>                                     </a:t>
            </a:r>
            <a:r>
              <a:rPr lang="sk-SK" sz="1600" dirty="0" smtClean="0"/>
              <a:t>Mgr. Jaroslava Viťazková </a:t>
            </a:r>
            <a:endParaRPr lang="sk-SK" sz="4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Zobrazovanie dutým zrkadlom 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979712" y="3717032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4499992" y="35730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6012160" y="35730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4499992" y="2420888"/>
            <a:ext cx="295232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3635896" y="378904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         C</a:t>
            </a:r>
            <a:endParaRPr lang="sk-SK" sz="2400" dirty="0"/>
          </a:p>
        </p:txBody>
      </p:sp>
      <p:sp>
        <p:nvSpPr>
          <p:cNvPr id="15" name="BlokTextu 14"/>
          <p:cNvSpPr txBox="1"/>
          <p:nvPr/>
        </p:nvSpPr>
        <p:spPr>
          <a:xfrm>
            <a:off x="5652120" y="393305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     F</a:t>
            </a:r>
            <a:endParaRPr lang="sk-SK" sz="2400" dirty="0"/>
          </a:p>
        </p:txBody>
      </p:sp>
      <p:sp>
        <p:nvSpPr>
          <p:cNvPr id="16" name="BlokTextu 15"/>
          <p:cNvSpPr txBox="1"/>
          <p:nvPr/>
        </p:nvSpPr>
        <p:spPr>
          <a:xfrm>
            <a:off x="7164288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    V</a:t>
            </a:r>
            <a:endParaRPr lang="sk-SK" sz="2400" dirty="0"/>
          </a:p>
        </p:txBody>
      </p:sp>
      <p:sp>
        <p:nvSpPr>
          <p:cNvPr id="17" name="BlokTextu 16"/>
          <p:cNvSpPr txBox="1"/>
          <p:nvPr/>
        </p:nvSpPr>
        <p:spPr>
          <a:xfrm>
            <a:off x="5292080" y="28529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r</a:t>
            </a:r>
            <a:endParaRPr lang="sk-SK" sz="2400" dirty="0"/>
          </a:p>
        </p:txBody>
      </p:sp>
      <p:sp>
        <p:nvSpPr>
          <p:cNvPr id="18" name="BlokTextu 17"/>
          <p:cNvSpPr txBox="1"/>
          <p:nvPr/>
        </p:nvSpPr>
        <p:spPr>
          <a:xfrm>
            <a:off x="323528" y="5373216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o - optická os                              V – vrchol zrkadla</a:t>
            </a:r>
          </a:p>
          <a:p>
            <a:r>
              <a:rPr lang="sk-SK" sz="2400" dirty="0" smtClean="0"/>
              <a:t>C – stred optickej plochy          r – polomer krivosti (vzdialenosť C od V)</a:t>
            </a:r>
          </a:p>
          <a:p>
            <a:r>
              <a:rPr lang="sk-SK" sz="2400" dirty="0" smtClean="0"/>
              <a:t>F – ohnisko </a:t>
            </a:r>
            <a:endParaRPr lang="sk-SK" sz="2400" dirty="0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>
            <a:off x="5004048" y="2132856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1030" name="Rovnica" r:id="rId3" imgW="126835" imgH="139518" progId="Equation.3">
              <p:embed/>
            </p:oleObj>
          </a:graphicData>
        </a:graphic>
      </p:graphicFrame>
      <p:sp>
        <p:nvSpPr>
          <p:cNvPr id="7" name="Oval 11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316038" y="2486025"/>
            <a:ext cx="5495925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1316038" y="2828925"/>
            <a:ext cx="5605462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322388" y="3165475"/>
            <a:ext cx="5659437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5676900" y="3460750"/>
          <a:ext cx="425450" cy="427038"/>
        </p:xfrm>
        <a:graphic>
          <a:graphicData uri="http://schemas.openxmlformats.org/presentationml/2006/ole">
            <p:oleObj spid="_x0000_s1031" name="Rovnica" r:id="rId4" imgW="164885" imgH="164885" progId="Equation.3">
              <p:embed/>
            </p:oleObj>
          </a:graphicData>
        </a:graphic>
      </p:graphicFrame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4624388" y="2484438"/>
            <a:ext cx="2182812" cy="1901825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4416425" y="2824163"/>
            <a:ext cx="2497138" cy="1303337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4314825" y="3163888"/>
            <a:ext cx="2662238" cy="619125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5" name="Object 29"/>
          <p:cNvGraphicFramePr>
            <a:graphicFrameLocks noChangeAspect="1"/>
          </p:cNvGraphicFramePr>
          <p:nvPr/>
        </p:nvGraphicFramePr>
        <p:xfrm>
          <a:off x="3910013" y="3471863"/>
          <a:ext cx="393700" cy="458787"/>
        </p:xfrm>
        <a:graphic>
          <a:graphicData uri="http://schemas.openxmlformats.org/presentationml/2006/ole">
            <p:oleObj spid="_x0000_s1032" name="Rovnica" r:id="rId5" imgW="152202" imgH="177569" progId="Equation.3">
              <p:embed/>
            </p:oleObj>
          </a:graphicData>
        </a:graphic>
      </p:graphicFrame>
      <p:graphicFrame>
        <p:nvGraphicFramePr>
          <p:cNvPr id="16" name="Object 30"/>
          <p:cNvGraphicFramePr>
            <a:graphicFrameLocks noChangeAspect="1"/>
          </p:cNvGraphicFramePr>
          <p:nvPr/>
        </p:nvGraphicFramePr>
        <p:xfrm>
          <a:off x="7092950" y="3465513"/>
          <a:ext cx="393700" cy="458787"/>
        </p:xfrm>
        <a:graphic>
          <a:graphicData uri="http://schemas.openxmlformats.org/presentationml/2006/ole">
            <p:oleObj spid="_x0000_s1033" name="Rovnica" r:id="rId6" imgW="152202" imgH="177569" progId="Equation.3">
              <p:embed/>
            </p:oleObj>
          </a:graphicData>
        </a:graphic>
      </p:graphicFrame>
      <p:sp>
        <p:nvSpPr>
          <p:cNvPr id="17" name="Oval 24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Arc 7"/>
          <p:cNvSpPr>
            <a:spLocks/>
          </p:cNvSpPr>
          <p:nvPr/>
        </p:nvSpPr>
        <p:spPr bwMode="auto">
          <a:xfrm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dutého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683568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Lúč rovnobežný s optickou osou sa odrazí tak, že prechádza ohniskom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2054" name="Rovnica" r:id="rId3" imgW="126835" imgH="139518" progId="Equation.3">
              <p:embed/>
            </p:oleObj>
          </a:graphicData>
        </a:graphic>
      </p:graphicFrame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316038" y="2486025"/>
            <a:ext cx="5495925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316038" y="2828925"/>
            <a:ext cx="5605462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322388" y="3165475"/>
            <a:ext cx="5659437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676900" y="3460750"/>
          <a:ext cx="425450" cy="427038"/>
        </p:xfrm>
        <a:graphic>
          <a:graphicData uri="http://schemas.openxmlformats.org/presentationml/2006/ole">
            <p:oleObj spid="_x0000_s2055" name="Rovnica" r:id="rId4" imgW="164885" imgH="164885" progId="Equation.3">
              <p:embed/>
            </p:oleObj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624388" y="2484438"/>
            <a:ext cx="2182812" cy="1901825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416425" y="2824163"/>
            <a:ext cx="2497138" cy="1303337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314825" y="3163888"/>
            <a:ext cx="2662238" cy="619125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3910013" y="3471863"/>
          <a:ext cx="393700" cy="458787"/>
        </p:xfrm>
        <a:graphic>
          <a:graphicData uri="http://schemas.openxmlformats.org/presentationml/2006/ole">
            <p:oleObj spid="_x0000_s2056" name="Rovnica" r:id="rId5" imgW="152202" imgH="177569" progId="Equation.3">
              <p:embed/>
            </p:oleObj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7092950" y="3465513"/>
          <a:ext cx="393700" cy="458787"/>
        </p:xfrm>
        <a:graphic>
          <a:graphicData uri="http://schemas.openxmlformats.org/presentationml/2006/ole">
            <p:oleObj spid="_x0000_s2057" name="Rovnica" r:id="rId6" imgW="152202" imgH="177569" progId="Equation.3">
              <p:embed/>
            </p:oleObj>
          </a:graphicData>
        </a:graphic>
      </p:graphicFrame>
      <p:sp>
        <p:nvSpPr>
          <p:cNvPr id="18" name="Oval 18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dutého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215008" y="5301208"/>
            <a:ext cx="824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Lúče smerujúce do ohniska, sa odrazia rovnobežne s optickou osou. 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dutého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>
            <a:off x="1466850" y="2738438"/>
            <a:ext cx="5441950" cy="1408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V="1">
            <a:off x="1431925" y="2968625"/>
            <a:ext cx="5521325" cy="1049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Arc 5"/>
          <p:cNvSpPr>
            <a:spLocks/>
          </p:cNvSpPr>
          <p:nvPr/>
        </p:nvSpPr>
        <p:spPr bwMode="auto">
          <a:xfrm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433513" y="2970213"/>
            <a:ext cx="5521325" cy="1049337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468438" y="2738438"/>
            <a:ext cx="5441950" cy="1408112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676900" y="3460750"/>
          <a:ext cx="425450" cy="427038"/>
        </p:xfrm>
        <a:graphic>
          <a:graphicData uri="http://schemas.openxmlformats.org/presentationml/2006/ole">
            <p:oleObj spid="_x0000_s3077" name="Rovnica" r:id="rId3" imgW="164885" imgH="164885" progId="Equation.3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910013" y="3471863"/>
          <a:ext cx="393700" cy="458787"/>
        </p:xfrm>
        <a:graphic>
          <a:graphicData uri="http://schemas.openxmlformats.org/presentationml/2006/ole">
            <p:oleObj spid="_x0000_s3078" name="Rovnica" r:id="rId4" imgW="152202" imgH="177569" progId="Equation.3">
              <p:embed/>
            </p:oleObj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7092950" y="3465513"/>
          <a:ext cx="393700" cy="458787"/>
        </p:xfrm>
        <a:graphic>
          <a:graphicData uri="http://schemas.openxmlformats.org/presentationml/2006/ole">
            <p:oleObj spid="_x0000_s3079" name="Rovnica" r:id="rId5" imgW="152202" imgH="177569" progId="Equation.3">
              <p:embed/>
            </p:oleObj>
          </a:graphicData>
        </a:graphic>
      </p:graphicFrame>
      <p:sp>
        <p:nvSpPr>
          <p:cNvPr id="15" name="Oval 18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Oval 6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539552" y="522920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Lúč prechádzajúci cez stred optickej plochy sa odrazí naspäť cez optický stred.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Odraz lúčov od dutého zrkadla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1339850" y="3467100"/>
            <a:ext cx="6073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Oval 8"/>
          <p:cNvSpPr>
            <a:spLocks noChangeAspect="1" noChangeArrowheads="1"/>
          </p:cNvSpPr>
          <p:nvPr/>
        </p:nvSpPr>
        <p:spPr bwMode="auto">
          <a:xfrm>
            <a:off x="4289425" y="3433763"/>
            <a:ext cx="71438" cy="71437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090613" y="3509963"/>
          <a:ext cx="328612" cy="360362"/>
        </p:xfrm>
        <a:graphic>
          <a:graphicData uri="http://schemas.openxmlformats.org/presentationml/2006/ole">
            <p:oleObj spid="_x0000_s4106" name="Rovnica" r:id="rId3" imgW="126835" imgH="139518" progId="Equation.3">
              <p:embed/>
            </p:oleObj>
          </a:graphicData>
        </a:graphic>
      </p:graphicFrame>
      <p:sp>
        <p:nvSpPr>
          <p:cNvPr id="22" name="Oval 11"/>
          <p:cNvSpPr>
            <a:spLocks noChangeAspect="1" noChangeArrowheads="1"/>
          </p:cNvSpPr>
          <p:nvPr/>
        </p:nvSpPr>
        <p:spPr bwMode="auto">
          <a:xfrm>
            <a:off x="6999288" y="3438525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331640" y="2492896"/>
            <a:ext cx="5688632" cy="1008112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5676900" y="3460750"/>
          <a:ext cx="425450" cy="427038"/>
        </p:xfrm>
        <a:graphic>
          <a:graphicData uri="http://schemas.openxmlformats.org/presentationml/2006/ole">
            <p:oleObj spid="_x0000_s4107" name="Rovnica" r:id="rId4" imgW="164885" imgH="164885" progId="Equation.3">
              <p:embed/>
            </p:oleObj>
          </a:graphicData>
        </a:graphic>
      </p:graphicFrame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1403648" y="3501008"/>
            <a:ext cx="5542558" cy="864096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910013" y="3471863"/>
          <a:ext cx="393700" cy="458787"/>
        </p:xfrm>
        <a:graphic>
          <a:graphicData uri="http://schemas.openxmlformats.org/presentationml/2006/ole">
            <p:oleObj spid="_x0000_s4108" name="Rovnica" r:id="rId5" imgW="152202" imgH="177569" progId="Equation.3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092950" y="3465513"/>
          <a:ext cx="393700" cy="458787"/>
        </p:xfrm>
        <a:graphic>
          <a:graphicData uri="http://schemas.openxmlformats.org/presentationml/2006/ole">
            <p:oleObj spid="_x0000_s4109" name="Rovnica" r:id="rId6" imgW="152202" imgH="177569" progId="Equation.3">
              <p:embed/>
            </p:oleObj>
          </a:graphicData>
        </a:graphic>
      </p:graphicFrame>
      <p:sp>
        <p:nvSpPr>
          <p:cNvPr id="32" name="Oval 24"/>
          <p:cNvSpPr>
            <a:spLocks noChangeAspect="1" noChangeArrowheads="1"/>
          </p:cNvSpPr>
          <p:nvPr/>
        </p:nvSpPr>
        <p:spPr bwMode="auto">
          <a:xfrm>
            <a:off x="5640388" y="34305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Arc 7"/>
          <p:cNvSpPr>
            <a:spLocks/>
          </p:cNvSpPr>
          <p:nvPr/>
        </p:nvSpPr>
        <p:spPr bwMode="auto">
          <a:xfrm>
            <a:off x="4329113" y="2009775"/>
            <a:ext cx="2698750" cy="2903538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4" name="BlokTextu 33"/>
          <p:cNvSpPr txBox="1"/>
          <p:nvPr/>
        </p:nvSpPr>
        <p:spPr>
          <a:xfrm>
            <a:off x="827584" y="5157192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Lúč smerujúci do vrcholu zrkadla sa odrazí podľa  zákona odrazu. 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y dutým zrkadlom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b="1" i="1" u="sng" dirty="0" smtClean="0">
                <a:solidFill>
                  <a:srgbClr val="FF0000"/>
                </a:solidFill>
              </a:rPr>
              <a:t>a &gt;r &gt;f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4359275" y="4097338"/>
            <a:ext cx="2682875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/>
        </p:nvGraphicFramePr>
        <p:xfrm>
          <a:off x="4492625" y="3519488"/>
          <a:ext cx="458788" cy="590550"/>
        </p:xfrm>
        <a:graphic>
          <a:graphicData uri="http://schemas.openxmlformats.org/presentationml/2006/ole">
            <p:oleObj spid="_x0000_s5126" name="Rovnica" r:id="rId3" imgW="177646" imgH="228402" progId="Equation.3">
              <p:embed/>
            </p:oleObj>
          </a:graphicData>
        </a:graphic>
      </p:graphicFrame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3522663" y="2628900"/>
            <a:ext cx="0" cy="917575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1" name="Arc 24"/>
          <p:cNvSpPr>
            <a:spLocks/>
          </p:cNvSpPr>
          <p:nvPr/>
        </p:nvSpPr>
        <p:spPr bwMode="auto">
          <a:xfrm>
            <a:off x="4451350" y="2087563"/>
            <a:ext cx="2698750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2" name="Oval 26"/>
          <p:cNvSpPr>
            <a:spLocks noChangeAspect="1" noChangeArrowheads="1"/>
          </p:cNvSpPr>
          <p:nvPr/>
        </p:nvSpPr>
        <p:spPr bwMode="auto">
          <a:xfrm>
            <a:off x="7121525" y="3516313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4032250" y="3638550"/>
          <a:ext cx="393700" cy="458788"/>
        </p:xfrm>
        <a:graphic>
          <a:graphicData uri="http://schemas.openxmlformats.org/presentationml/2006/ole">
            <p:oleObj spid="_x0000_s5127" name="Rovnica" r:id="rId4" imgW="152202" imgH="177569" progId="Equation.3">
              <p:embed/>
            </p:oleObj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7215188" y="3543300"/>
          <a:ext cx="393700" cy="458788"/>
        </p:xfrm>
        <a:graphic>
          <a:graphicData uri="http://schemas.openxmlformats.org/presentationml/2006/ole">
            <p:oleObj spid="_x0000_s5128" name="Rovnica" r:id="rId5" imgW="152202" imgH="177569" progId="Equation.3">
              <p:embed/>
            </p:oleObj>
          </a:graphicData>
        </a:graphic>
      </p:graphicFrame>
      <p:sp>
        <p:nvSpPr>
          <p:cNvPr id="35" name="Oval 31"/>
          <p:cNvSpPr>
            <a:spLocks noChangeAspect="1" noChangeArrowheads="1"/>
          </p:cNvSpPr>
          <p:nvPr/>
        </p:nvSpPr>
        <p:spPr bwMode="auto">
          <a:xfrm>
            <a:off x="4411663" y="3511550"/>
            <a:ext cx="71437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517900" y="2630488"/>
            <a:ext cx="3438525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519488" y="2632075"/>
            <a:ext cx="3538537" cy="147320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4278313" y="2628900"/>
            <a:ext cx="2673350" cy="1971675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4957763" y="3541713"/>
            <a:ext cx="0" cy="55245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5483225" y="3627438"/>
          <a:ext cx="425450" cy="427037"/>
        </p:xfrm>
        <a:graphic>
          <a:graphicData uri="http://schemas.openxmlformats.org/presentationml/2006/ole">
            <p:oleObj spid="_x0000_s5129" name="Rovnica" r:id="rId6" imgW="164885" imgH="164885" progId="Equation.3">
              <p:embed/>
            </p:oleObj>
          </a:graphicData>
        </a:graphic>
      </p:graphicFrame>
      <p:sp>
        <p:nvSpPr>
          <p:cNvPr id="41" name="Oval 40"/>
          <p:cNvSpPr>
            <a:spLocks noChangeAspect="1" noChangeArrowheads="1"/>
          </p:cNvSpPr>
          <p:nvPr/>
        </p:nvSpPr>
        <p:spPr bwMode="auto">
          <a:xfrm>
            <a:off x="5672138" y="3503613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3109913" y="3544888"/>
            <a:ext cx="564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3" name="BlokTextu 42"/>
          <p:cNvSpPr txBox="1"/>
          <p:nvPr/>
        </p:nvSpPr>
        <p:spPr>
          <a:xfrm>
            <a:off x="395536" y="5445224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smtClean="0"/>
              <a:t>Obraz y</a:t>
            </a:r>
            <a:r>
              <a:rPr lang="sk-SK" sz="2400" b="1" dirty="0" smtClean="0"/>
              <a:t>´ je skutočný, zmenšený </a:t>
            </a:r>
            <a:r>
              <a:rPr lang="sk-SK" sz="2400" b="1" smtClean="0"/>
              <a:t>a prevrátený.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Zobrazenie predmetu y dutým zrkadlom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b="1" i="1" u="sng" dirty="0" smtClean="0">
                <a:solidFill>
                  <a:srgbClr val="FF0000"/>
                </a:solidFill>
              </a:rPr>
              <a:t>a = </a:t>
            </a:r>
            <a:r>
              <a:rPr lang="sk-SK" b="1" i="1" u="sng" smtClean="0">
                <a:solidFill>
                  <a:srgbClr val="FF0000"/>
                </a:solidFill>
              </a:rPr>
              <a:t>r &gt; f</a:t>
            </a:r>
            <a:endParaRPr lang="sk-SK" b="1" i="1" u="sng" dirty="0">
              <a:solidFill>
                <a:srgbClr val="FF0000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917950" y="4459288"/>
            <a:ext cx="3063875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13263" y="3606800"/>
          <a:ext cx="458787" cy="590550"/>
        </p:xfrm>
        <a:graphic>
          <a:graphicData uri="http://schemas.openxmlformats.org/presentationml/2006/ole">
            <p:oleObj spid="_x0000_s6152" name="Rovnica" r:id="rId3" imgW="177646" imgH="228402" progId="Equation.3">
              <p:embed/>
            </p:oleObj>
          </a:graphicData>
        </a:graphic>
      </p:graphicFrame>
      <p:sp>
        <p:nvSpPr>
          <p:cNvPr id="6" name="Arc 9"/>
          <p:cNvSpPr>
            <a:spLocks/>
          </p:cNvSpPr>
          <p:nvPr/>
        </p:nvSpPr>
        <p:spPr bwMode="auto">
          <a:xfrm>
            <a:off x="4451350" y="2087563"/>
            <a:ext cx="2698750" cy="2903537"/>
          </a:xfrm>
          <a:custGeom>
            <a:avLst/>
            <a:gdLst>
              <a:gd name="G0" fmla="+- 0 0 0"/>
              <a:gd name="G1" fmla="+- 11677 0 0"/>
              <a:gd name="G2" fmla="+- 21600 0 0"/>
              <a:gd name="T0" fmla="*/ 18171 w 21600"/>
              <a:gd name="T1" fmla="*/ 0 h 23311"/>
              <a:gd name="T2" fmla="*/ 18199 w 21600"/>
              <a:gd name="T3" fmla="*/ 23311 h 23311"/>
              <a:gd name="T4" fmla="*/ 0 w 21600"/>
              <a:gd name="T5" fmla="*/ 11677 h 2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11" fill="none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</a:path>
              <a:path w="21600" h="23311" stroke="0" extrusionOk="0">
                <a:moveTo>
                  <a:pt x="18171" y="-1"/>
                </a:moveTo>
                <a:cubicBezTo>
                  <a:pt x="20409" y="3483"/>
                  <a:pt x="21600" y="7536"/>
                  <a:pt x="21600" y="11677"/>
                </a:cubicBezTo>
                <a:cubicBezTo>
                  <a:pt x="21600" y="15800"/>
                  <a:pt x="20419" y="19837"/>
                  <a:pt x="18199" y="23311"/>
                </a:cubicBezTo>
                <a:lnTo>
                  <a:pt x="0" y="11677"/>
                </a:ln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833688" y="3541713"/>
          <a:ext cx="328612" cy="360362"/>
        </p:xfrm>
        <a:graphic>
          <a:graphicData uri="http://schemas.openxmlformats.org/presentationml/2006/ole">
            <p:oleObj spid="_x0000_s6153" name="Rovnica" r:id="rId4" imgW="126835" imgH="139518" progId="Equation.3">
              <p:embed/>
            </p:oleObj>
          </a:graphicData>
        </a:graphic>
      </p:graphicFrame>
      <p:sp>
        <p:nvSpPr>
          <p:cNvPr id="8" name="Oval 11"/>
          <p:cNvSpPr>
            <a:spLocks noChangeAspect="1" noChangeArrowheads="1"/>
          </p:cNvSpPr>
          <p:nvPr/>
        </p:nvSpPr>
        <p:spPr bwMode="auto">
          <a:xfrm>
            <a:off x="7121525" y="3516313"/>
            <a:ext cx="53975" cy="53975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032250" y="3638550"/>
          <a:ext cx="393700" cy="458788"/>
        </p:xfrm>
        <a:graphic>
          <a:graphicData uri="http://schemas.openxmlformats.org/presentationml/2006/ole">
            <p:oleObj spid="_x0000_s6154" name="Rovnica" r:id="rId5" imgW="152202" imgH="177569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7215188" y="3543300"/>
          <a:ext cx="393700" cy="458788"/>
        </p:xfrm>
        <a:graphic>
          <a:graphicData uri="http://schemas.openxmlformats.org/presentationml/2006/ole">
            <p:oleObj spid="_x0000_s6155" name="Rovnica" r:id="rId6" imgW="152202" imgH="177569" progId="Equation.3">
              <p:embed/>
            </p:oleObj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3992563" y="2892425"/>
          <a:ext cx="360362" cy="427038"/>
        </p:xfrm>
        <a:graphic>
          <a:graphicData uri="http://schemas.openxmlformats.org/presentationml/2006/ole">
            <p:oleObj spid="_x0000_s6156" name="Rovnica" r:id="rId7" imgW="139579" imgH="164957" progId="Equation.3">
              <p:embed/>
            </p:oleObj>
          </a:graphicData>
        </a:graphic>
      </p:graphicFrame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448175" y="2632075"/>
            <a:ext cx="2519363" cy="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449763" y="2652713"/>
            <a:ext cx="2517775" cy="1797050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3986213" y="2640013"/>
            <a:ext cx="2971800" cy="2154237"/>
          </a:xfrm>
          <a:prstGeom prst="line">
            <a:avLst/>
          </a:prstGeom>
          <a:noFill/>
          <a:ln w="19050">
            <a:solidFill>
              <a:schemeClr val="accent4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4448175" y="3548063"/>
            <a:ext cx="0" cy="917575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6" name="Object 25"/>
          <p:cNvGraphicFramePr>
            <a:graphicFrameLocks noChangeAspect="1"/>
          </p:cNvGraphicFramePr>
          <p:nvPr/>
        </p:nvGraphicFramePr>
        <p:xfrm>
          <a:off x="5483225" y="3627438"/>
          <a:ext cx="425450" cy="427037"/>
        </p:xfrm>
        <a:graphic>
          <a:graphicData uri="http://schemas.openxmlformats.org/presentationml/2006/ole">
            <p:oleObj spid="_x0000_s6157" name="Rovnica" r:id="rId8" imgW="164885" imgH="164885" progId="Equation.3">
              <p:embed/>
            </p:oleObj>
          </a:graphicData>
        </a:graphic>
      </p:graphicFrame>
      <p:sp>
        <p:nvSpPr>
          <p:cNvPr id="17" name="Oval 26"/>
          <p:cNvSpPr>
            <a:spLocks noChangeAspect="1" noChangeArrowheads="1"/>
          </p:cNvSpPr>
          <p:nvPr/>
        </p:nvSpPr>
        <p:spPr bwMode="auto">
          <a:xfrm>
            <a:off x="5672138" y="3503613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4449763" y="2628900"/>
            <a:ext cx="0" cy="917575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Oval 14"/>
          <p:cNvSpPr>
            <a:spLocks noChangeAspect="1" noChangeArrowheads="1"/>
          </p:cNvSpPr>
          <p:nvPr/>
        </p:nvSpPr>
        <p:spPr bwMode="auto">
          <a:xfrm>
            <a:off x="4411663" y="3511550"/>
            <a:ext cx="71437" cy="71438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V="1">
            <a:off x="3109913" y="3544888"/>
            <a:ext cx="564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683568" y="530120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smtClean="0"/>
              <a:t>Obraz y</a:t>
            </a:r>
            <a:r>
              <a:rPr lang="sk-SK" sz="2400" b="1" dirty="0" smtClean="0"/>
              <a:t>´ je skutočný, prevrátený a </a:t>
            </a:r>
            <a:r>
              <a:rPr lang="sk-SK" sz="2400" b="1" smtClean="0"/>
              <a:t>rovnako veľký. </a:t>
            </a:r>
            <a:endParaRPr lang="sk-SK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450</Words>
  <Application>Microsoft Office PowerPoint</Application>
  <PresentationFormat>Prezentácia na obrazovke 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20</vt:i4>
      </vt:variant>
    </vt:vector>
  </HeadingPairs>
  <TitlesOfParts>
    <vt:vector size="23" baseType="lpstr">
      <vt:lpstr>Motív Office</vt:lpstr>
      <vt:lpstr>Rovnica</vt:lpstr>
      <vt:lpstr>Rovnice</vt:lpstr>
      <vt:lpstr>Zobrazovanie odrazom na guľovej ploche</vt:lpstr>
      <vt:lpstr>Guľovú plochu – guľové zrkadlá poznáme:</vt:lpstr>
      <vt:lpstr>Zobrazovanie dutým zrkadlom </vt:lpstr>
      <vt:lpstr>Odraz lúčov od dutého zrkadla</vt:lpstr>
      <vt:lpstr>Odraz lúčov od dutého zrkadla</vt:lpstr>
      <vt:lpstr>Odraz lúčov od dutého zrkadla</vt:lpstr>
      <vt:lpstr>Odraz lúčov od dutého zrkadla</vt:lpstr>
      <vt:lpstr>Zobrazenie predmetu y dutým zrkadlom a &gt;r &gt;f</vt:lpstr>
      <vt:lpstr>Zobrazenie predmetu y dutým zrkadlom a = r &gt; f</vt:lpstr>
      <vt:lpstr>Zobrazenie predmetu y dutým zrkadlom f&lt;a&lt;r</vt:lpstr>
      <vt:lpstr>Zobrazenie predmetu y dutým zrkadlom a = f</vt:lpstr>
      <vt:lpstr>Zobrazenie predmetu y dutým zrkadlom a&lt;f</vt:lpstr>
      <vt:lpstr>Zobrazovacia rovnica</vt:lpstr>
      <vt:lpstr>Snímka 14</vt:lpstr>
      <vt:lpstr>Odraz lúčov od vypuklého zrkadla</vt:lpstr>
      <vt:lpstr>Odraz lúčov od vypuklého zrkadla</vt:lpstr>
      <vt:lpstr>Odraz lúčov od vypuklého zrkadla</vt:lpstr>
      <vt:lpstr>Zobrazenie predmetu vypuklým zrkadlom </vt:lpstr>
      <vt:lpstr>Využitie guľových zrkadiel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Zobrazovanie odrazom na guľovej ploche</dc:title>
  <dc:creator>Windows User</dc:creator>
  <cp:lastModifiedBy>Windows User</cp:lastModifiedBy>
  <cp:revision>18</cp:revision>
  <dcterms:created xsi:type="dcterms:W3CDTF">2014-09-18T16:50:20Z</dcterms:created>
  <dcterms:modified xsi:type="dcterms:W3CDTF">2014-11-18T18:18:18Z</dcterms:modified>
</cp:coreProperties>
</file>