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Zástupný symbol dátumu 44033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fld id="{12FF1C42-D199-4074-1001-587298610EC3}" type="datetime15">
              <a:rPr lang="sk-SK" sz="1200" dirty="0"/>
              <a:pPr/>
              <a:t>15</a:t>
            </a:fld>
            <a:endParaRPr sz="1200" dirty="0"/>
          </a:p>
        </p:txBody>
      </p:sp>
      <p:sp>
        <p:nvSpPr>
          <p:cNvPr id="44035" name="Zástupný symbol čísla snímky 4403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algn="r"/>
            <a:fld id="{12FF1C42-D199-4075-1001-587298610EC3}" type="slidenum">
              <a:rPr sz="1200" dirty="0"/>
              <a:pPr algn="r"/>
              <a:t>‹#›</a:t>
            </a:fld>
            <a:endParaRPr sz="1200" dirty="0"/>
          </a:p>
        </p:txBody>
      </p:sp>
      <p:grpSp>
        <p:nvGrpSpPr>
          <p:cNvPr id="2" name="Skupina 44035"/>
          <p:cNvGrpSpPr>
            <a:grpSpLocks/>
          </p:cNvGrpSpPr>
          <p:nvPr/>
        </p:nvGrpSpPr>
        <p:grpSpPr>
          <a:xfrm>
            <a:off x="0" y="0"/>
            <a:ext cx="9140826" cy="6850063"/>
            <a:chOff x="0" y="0"/>
            <a:chExt cx="5758" cy="4315"/>
          </a:xfrm>
        </p:grpSpPr>
        <p:grpSp>
          <p:nvGrpSpPr>
            <p:cNvPr id="3" name="Skupina 44036"/>
            <p:cNvGrpSpPr>
              <a:grpSpLocks/>
            </p:cNvGrpSpPr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4038" name="Voľná forma 44037"/>
              <p:cNvSpPr>
                <a:spLocks/>
              </p:cNvSpPr>
              <p:nvPr/>
            </p:nvSpPr>
            <p:spPr>
              <a:xfrm>
                <a:off x="1728" y="2644"/>
                <a:ext cx="2882" cy="1671"/>
              </a:xfrm>
              <a:custGeom>
                <a:avLst/>
                <a:gdLst/>
                <a:ahLst/>
                <a:cxnLst/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</a:path>
                </a:pathLst>
              </a:custGeom>
              <a:gradFill>
                <a:gsLst>
                  <a:gs pos="0">
                    <a:srgbClr val="003399">
                      <a:shade val="90980"/>
                    </a:srgbClr>
                  </a:gs>
                  <a:gs pos="100000">
                    <a:srgbClr val="003399"/>
                  </a:gs>
                </a:gsLst>
                <a:lin ang="108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39" name="Voľná forma 44038"/>
              <p:cNvSpPr>
                <a:spLocks/>
              </p:cNvSpPr>
              <p:nvPr/>
            </p:nvSpPr>
            <p:spPr>
              <a:xfrm>
                <a:off x="4170" y="2671"/>
                <a:ext cx="1259" cy="811"/>
              </a:xfrm>
              <a:custGeom>
                <a:avLst/>
                <a:gdLst/>
                <a:ahLst/>
                <a:cxnLst/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</a:path>
                </a:pathLst>
              </a:custGeom>
              <a:gradFill>
                <a:gsLst>
                  <a:gs pos="0">
                    <a:srgbClr val="003399">
                      <a:shade val="90980"/>
                    </a:srgbClr>
                  </a:gs>
                  <a:gs pos="100000">
                    <a:srgbClr val="003399"/>
                  </a:gs>
                </a:gsLst>
                <a:lin ang="135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40" name="Voľná forma 44039"/>
              <p:cNvSpPr>
                <a:spLocks/>
              </p:cNvSpPr>
              <p:nvPr/>
            </p:nvSpPr>
            <p:spPr>
              <a:xfrm>
                <a:off x="2900" y="3346"/>
                <a:ext cx="2849" cy="969"/>
              </a:xfrm>
              <a:custGeom>
                <a:avLst/>
                <a:gdLst/>
                <a:ahLst/>
                <a:cxnLst/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</a:path>
                </a:pathLst>
              </a:custGeom>
              <a:gradFill>
                <a:gsLst>
                  <a:gs pos="0">
                    <a:srgbClr val="003399">
                      <a:shade val="81960"/>
                      <a:alpha val="100000"/>
                    </a:srgbClr>
                  </a:gs>
                  <a:gs pos="100000">
                    <a:srgbClr val="003399">
                      <a:alpha val="10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41" name="Voľná forma 44040"/>
              <p:cNvSpPr>
                <a:spLocks/>
              </p:cNvSpPr>
              <p:nvPr/>
            </p:nvSpPr>
            <p:spPr>
              <a:xfrm>
                <a:off x="2748" y="2230"/>
                <a:ext cx="3007" cy="2085"/>
              </a:xfrm>
              <a:custGeom>
                <a:avLst/>
                <a:gdLst/>
                <a:ahLst/>
                <a:cxnLst/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42" name="Voľná forma 44041"/>
              <p:cNvSpPr>
                <a:spLocks/>
              </p:cNvSpPr>
              <p:nvPr/>
            </p:nvSpPr>
            <p:spPr>
              <a:xfrm>
                <a:off x="4501" y="2317"/>
                <a:ext cx="1248" cy="539"/>
              </a:xfrm>
              <a:custGeom>
                <a:avLst/>
                <a:gdLst/>
                <a:ahLst/>
                <a:cxnLst/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</a:path>
                </a:pathLst>
              </a:custGeom>
              <a:gradFill>
                <a:gsLst>
                  <a:gs pos="0">
                    <a:srgbClr val="003399">
                      <a:alpha val="100000"/>
                    </a:srgbClr>
                  </a:gs>
                  <a:gs pos="100000">
                    <a:srgbClr val="003399">
                      <a:shade val="87843"/>
                      <a:alpha val="100000"/>
                    </a:srgbClr>
                  </a:gs>
                </a:gsLst>
                <a:lin ang="13500000" scaled="1"/>
              </a:gradFill>
              <a:ln>
                <a:noFill/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043" name="Voľná forma 44042"/>
            <p:cNvSpPr>
              <a:spLocks/>
            </p:cNvSpPr>
            <p:nvPr/>
          </p:nvSpPr>
          <p:spPr>
            <a:xfrm>
              <a:off x="3322" y="1341"/>
              <a:ext cx="1825" cy="1537"/>
            </a:xfrm>
            <a:custGeom>
              <a:avLst/>
              <a:gdLst/>
              <a:ahLst/>
              <a:cxnLst/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</a:path>
              </a:pathLst>
            </a:custGeom>
            <a:gradFill>
              <a:gsLst>
                <a:gs pos="0">
                  <a:srgbClr val="003399">
                    <a:alpha val="100000"/>
                  </a:srgbClr>
                </a:gs>
                <a:gs pos="100000">
                  <a:srgbClr val="003399">
                    <a:shade val="84705"/>
                    <a:alpha val="100000"/>
                  </a:srgbClr>
                </a:gs>
              </a:gsLst>
              <a:lin ang="13500000" scaled="1"/>
            </a:gradFill>
            <a:ln>
              <a:noFill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44" name="Voľná forma 44043"/>
            <p:cNvSpPr>
              <a:spLocks/>
            </p:cNvSpPr>
            <p:nvPr/>
          </p:nvSpPr>
          <p:spPr>
            <a:xfrm>
              <a:off x="0" y="0"/>
              <a:ext cx="5758" cy="1776"/>
            </a:xfrm>
            <a:custGeom>
              <a:avLst/>
              <a:gdLst/>
              <a:ahLst/>
              <a:cxnLst/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045" name="Nadpis 44044"/>
          <p:cNvSpPr>
            <a:spLocks noGrp="1" noRot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Kliknite sem a upravte štýl predlohy nadpisov.</a:t>
            </a:r>
          </a:p>
        </p:txBody>
      </p:sp>
      <p:sp>
        <p:nvSpPr>
          <p:cNvPr id="44046" name="Zástupný symbol päty 4404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/>
          <a:p>
            <a:pPr algn="ctr"/>
            <a:r>
              <a:rPr sz="1200" dirty="0"/>
              <a:t>*</a:t>
            </a:r>
          </a:p>
        </p:txBody>
      </p:sp>
      <p:sp>
        <p:nvSpPr>
          <p:cNvPr id="44047" name="Zástupný symbol textu 440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Kliknite sem a upravte štýly predlohy textu.</a:t>
            </a:r>
          </a:p>
          <a:p>
            <a:pPr lvl="1"/>
            <a:r>
              <a:rPr lang="en-US" altLang="en-US" dirty="0"/>
              <a:t>Druhá úroveň</a:t>
            </a:r>
          </a:p>
          <a:p>
            <a:pPr lvl="2"/>
            <a:r>
              <a:rPr lang="en-US" altLang="en-US" dirty="0"/>
              <a:t>Tretia úroveň</a:t>
            </a:r>
          </a:p>
          <a:p>
            <a:pPr lvl="3"/>
            <a:r>
              <a:rPr lang="en-US" altLang="en-US" dirty="0"/>
              <a:t>Štvrtá úroveň</a:t>
            </a:r>
          </a:p>
          <a:p>
            <a:pPr lvl="4"/>
            <a:r>
              <a:rPr lang="en-US" altLang="en-US" dirty="0"/>
              <a:t>Piata úroveň</a:t>
            </a: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A8F4-21D7-4571-9FB0-004D47EEB53E}" type="datetimeFigureOut">
              <a:rPr lang="sk-SK" smtClean="0"/>
              <a:pPr/>
              <a:t>13.3.2023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9635-3DB6-4CD0-95A6-A2465E02A6B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3608" y="2636912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Optické zobrazovanie šošovkami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03848" y="486916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Mgr. Jaroslava Viťazková</a:t>
            </a:r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12292" name="Picture 4" descr="https://encrypted-tbn1.gstatic.com/images?q=tbn:ANd9GcQotLn9VQfgyvP6Nk6IehEmOpp3ipj5y6mczUGx8iEcI5kA9p6c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3845374" cy="2880320"/>
          </a:xfrm>
          <a:prstGeom prst="rect">
            <a:avLst/>
          </a:prstGeom>
          <a:noFill/>
        </p:spPr>
      </p:pic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323528" y="1484784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3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Obrázok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7" name="Obrázok 1" descr="agentura_cmy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8" name="Obrázok 2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6" name="BlokTextu 5"/>
          <p:cNvSpPr txBox="1">
            <a:spLocks/>
          </p:cNvSpPr>
          <p:nvPr/>
        </p:nvSpPr>
        <p:spPr>
          <a:xfrm>
            <a:off x="395536" y="1124744"/>
            <a:ext cx="1223963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sz="2800" b="1" dirty="0" smtClean="0">
                <a:solidFill>
                  <a:schemeClr val="bg1"/>
                </a:solidFill>
              </a:rPr>
              <a:t>a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</a:rPr>
              <a:t>&lt; </a:t>
            </a:r>
            <a:r>
              <a:rPr lang="sk-SK" altLang="en-US" sz="2800" b="1" dirty="0" smtClean="0">
                <a:solidFill>
                  <a:schemeClr val="bg1"/>
                </a:solidFill>
              </a:rPr>
              <a:t>f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39552" y="5877272"/>
            <a:ext cx="6834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je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zväčšený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priamy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neskutočný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 flipV="1">
            <a:off x="3203575" y="2492375"/>
            <a:ext cx="0" cy="792163"/>
          </a:xfrm>
          <a:prstGeom prst="line">
            <a:avLst/>
          </a:prstGeom>
          <a:noFill/>
          <a:ln w="76200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203575" y="2492375"/>
            <a:ext cx="1008063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211638" y="2492375"/>
            <a:ext cx="4321175" cy="194468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 flipV="1">
            <a:off x="1116013" y="1125538"/>
            <a:ext cx="3095625" cy="1366837"/>
          </a:xfrm>
          <a:prstGeom prst="line">
            <a:avLst/>
          </a:prstGeom>
          <a:noFill/>
          <a:ln w="9525" cap="rnd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 flipV="1">
            <a:off x="1403350" y="1052513"/>
            <a:ext cx="1800225" cy="1439862"/>
          </a:xfrm>
          <a:prstGeom prst="line">
            <a:avLst/>
          </a:prstGeom>
          <a:noFill/>
          <a:ln w="9525" cap="rnd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1979613" y="1484313"/>
            <a:ext cx="0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0" y="981075"/>
            <a:ext cx="9144000" cy="4824413"/>
            <a:chOff x="0" y="618"/>
            <a:chExt cx="5760" cy="3039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0" y="2069"/>
              <a:ext cx="5760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653" y="618"/>
              <a:ext cx="0" cy="3039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474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40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4967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787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338" y="2115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3651" y="2115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F´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5352" y="1979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653" y="2024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3203575" y="2492375"/>
            <a:ext cx="4392613" cy="3529013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ovná spojnica 39938"/>
          <p:cNvSpPr>
            <a:spLocks/>
          </p:cNvSpPr>
          <p:nvPr/>
        </p:nvSpPr>
        <p:spPr>
          <a:xfrm>
            <a:off x="323850" y="3357563"/>
            <a:ext cx="882015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0" name="Rovná spojnica 39939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1" name="Rovná spojnica 39940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3" name="BlokTextu 39942"/>
          <p:cNvSpPr txBox="1">
            <a:spLocks/>
          </p:cNvSpPr>
          <p:nvPr/>
        </p:nvSpPr>
        <p:spPr>
          <a:xfrm>
            <a:off x="1116013" y="188913"/>
            <a:ext cx="7272337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 dirty="0" smtClean="0">
                <a:solidFill>
                  <a:srgbClr val="FFFF00"/>
                </a:solidFill>
              </a:rPr>
              <a:t>Rozptylka  - prechod</a:t>
            </a:r>
            <a:r>
              <a:rPr sz="3200" b="1" dirty="0" smtClean="0">
                <a:solidFill>
                  <a:srgbClr val="FFFF00"/>
                </a:solidFill>
              </a:rPr>
              <a:t> </a:t>
            </a:r>
            <a:r>
              <a:rPr lang="sk-SK" sz="3200" b="1" dirty="0" smtClean="0">
                <a:solidFill>
                  <a:srgbClr val="FFFF00"/>
                </a:solidFill>
              </a:rPr>
              <a:t>lúčov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39944" name="Obdĺžnik 39943"/>
          <p:cNvSpPr>
            <a:spLocks/>
          </p:cNvSpPr>
          <p:nvPr/>
        </p:nvSpPr>
        <p:spPr>
          <a:xfrm>
            <a:off x="1042988" y="1052513"/>
            <a:ext cx="4176712" cy="532923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5" name="Rovná spojnica 39944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6" name="BlokTextu 39945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947" name="BlokTextu 39946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948" name="Voľná forma 39947"/>
          <p:cNvSpPr>
            <a:spLocks/>
          </p:cNvSpPr>
          <p:nvPr/>
        </p:nvSpPr>
        <p:spPr>
          <a:xfrm rot="10800000" flipH="1" flipV="1">
            <a:off x="5064125" y="1300163"/>
            <a:ext cx="1571625" cy="4103687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49" name="BlokTextu 39948"/>
          <p:cNvSpPr txBox="1">
            <a:spLocks/>
          </p:cNvSpPr>
          <p:nvPr/>
        </p:nvSpPr>
        <p:spPr>
          <a:xfrm>
            <a:off x="323850" y="5876925"/>
            <a:ext cx="882015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Lúč prechádzajúci stredom rozptylky pokračuje rozptylkou v nezmenenom smere</a:t>
            </a:r>
          </a:p>
        </p:txBody>
      </p:sp>
      <p:sp>
        <p:nvSpPr>
          <p:cNvPr id="39950" name="Voľná forma 39949"/>
          <p:cNvSpPr>
            <a:spLocks/>
          </p:cNvSpPr>
          <p:nvPr/>
        </p:nvSpPr>
        <p:spPr>
          <a:xfrm>
            <a:off x="382588" y="2193925"/>
            <a:ext cx="4343400" cy="1162050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1" name="Voľná forma 39950"/>
          <p:cNvSpPr>
            <a:spLocks/>
          </p:cNvSpPr>
          <p:nvPr/>
        </p:nvSpPr>
        <p:spPr>
          <a:xfrm>
            <a:off x="4737100" y="3370263"/>
            <a:ext cx="4343400" cy="1162050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2" name="Voľná forma 39951"/>
          <p:cNvSpPr>
            <a:spLocks/>
          </p:cNvSpPr>
          <p:nvPr/>
        </p:nvSpPr>
        <p:spPr>
          <a:xfrm>
            <a:off x="1281113" y="2205038"/>
            <a:ext cx="3436937" cy="15875"/>
          </a:xfrm>
          <a:custGeom>
            <a:avLst/>
            <a:gdLst/>
            <a:ahLst/>
            <a:cxnLst/>
            <a:rect l="0" t="0" r="r" b="b"/>
            <a:pathLst>
              <a:path w="3071" h="10">
                <a:moveTo>
                  <a:pt x="0" y="0"/>
                </a:moveTo>
                <a:lnTo>
                  <a:pt x="3071" y="10"/>
                </a:lnTo>
                <a:lnTo>
                  <a:pt x="3071" y="1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3" name="Voľná forma 39952"/>
          <p:cNvSpPr>
            <a:spLocks/>
          </p:cNvSpPr>
          <p:nvPr/>
        </p:nvSpPr>
        <p:spPr>
          <a:xfrm flipH="1" flipV="1">
            <a:off x="2843213" y="1295400"/>
            <a:ext cx="1571625" cy="4103688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4" name="Rovná spojnica 39953"/>
          <p:cNvSpPr>
            <a:spLocks/>
          </p:cNvSpPr>
          <p:nvPr/>
        </p:nvSpPr>
        <p:spPr>
          <a:xfrm>
            <a:off x="3911600" y="3259138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5" name="Rovná spojnica 39954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6" name="BlokTextu 39955"/>
          <p:cNvSpPr txBox="1">
            <a:spLocks/>
          </p:cNvSpPr>
          <p:nvPr/>
        </p:nvSpPr>
        <p:spPr>
          <a:xfrm>
            <a:off x="3754438" y="342265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39957" name="BlokTextu 39956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9958" name="Voľná forma 39957"/>
          <p:cNvSpPr>
            <a:spLocks/>
          </p:cNvSpPr>
          <p:nvPr/>
        </p:nvSpPr>
        <p:spPr>
          <a:xfrm>
            <a:off x="4716463" y="2636838"/>
            <a:ext cx="2376487" cy="1871662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lgDash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59" name="BlokTextu 39958"/>
          <p:cNvSpPr txBox="1">
            <a:spLocks/>
          </p:cNvSpPr>
          <p:nvPr/>
        </p:nvSpPr>
        <p:spPr>
          <a:xfrm>
            <a:off x="323850" y="5308600"/>
            <a:ext cx="882015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Lúč rovnobežný s optickou osou rozptylky po prechode rozptylkou prechádza ako keby vychádzal z obrazového ohniska.</a:t>
            </a:r>
          </a:p>
        </p:txBody>
      </p:sp>
      <p:sp>
        <p:nvSpPr>
          <p:cNvPr id="39960" name="Voľná forma 39959"/>
          <p:cNvSpPr>
            <a:spLocks/>
          </p:cNvSpPr>
          <p:nvPr/>
        </p:nvSpPr>
        <p:spPr>
          <a:xfrm flipV="1">
            <a:off x="3132138" y="2205038"/>
            <a:ext cx="1584325" cy="2232025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lgDash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61" name="Voľná forma 39960"/>
          <p:cNvSpPr>
            <a:spLocks/>
          </p:cNvSpPr>
          <p:nvPr/>
        </p:nvSpPr>
        <p:spPr>
          <a:xfrm>
            <a:off x="4711700" y="2644775"/>
            <a:ext cx="2968625" cy="15875"/>
          </a:xfrm>
          <a:custGeom>
            <a:avLst/>
            <a:gdLst/>
            <a:ahLst/>
            <a:cxnLst/>
            <a:rect l="0" t="0" r="r" b="b"/>
            <a:pathLst>
              <a:path w="3071" h="10">
                <a:moveTo>
                  <a:pt x="0" y="0"/>
                </a:moveTo>
                <a:lnTo>
                  <a:pt x="3071" y="10"/>
                </a:lnTo>
                <a:lnTo>
                  <a:pt x="3071" y="1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62" name="BlokTextu 39961"/>
          <p:cNvSpPr txBox="1">
            <a:spLocks/>
          </p:cNvSpPr>
          <p:nvPr/>
        </p:nvSpPr>
        <p:spPr>
          <a:xfrm>
            <a:off x="323850" y="4659313"/>
            <a:ext cx="8820150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Lúč dopadajúci na rozptylku tak, ako keby vchádzal do predmetového ohniska, po prechode rozptylkou sa šíri rovnobežne s optickou osou.</a:t>
            </a:r>
          </a:p>
        </p:txBody>
      </p:sp>
      <p:sp>
        <p:nvSpPr>
          <p:cNvPr id="39965" name="Voľná forma 39964"/>
          <p:cNvSpPr>
            <a:spLocks/>
          </p:cNvSpPr>
          <p:nvPr/>
        </p:nvSpPr>
        <p:spPr>
          <a:xfrm flipV="1">
            <a:off x="4716463" y="620713"/>
            <a:ext cx="1152525" cy="1584325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9966" name="Voľná forma 39965"/>
          <p:cNvSpPr>
            <a:spLocks/>
          </p:cNvSpPr>
          <p:nvPr/>
        </p:nvSpPr>
        <p:spPr>
          <a:xfrm>
            <a:off x="2339975" y="765175"/>
            <a:ext cx="2376488" cy="1871663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2" name="Skupina 39974"/>
          <p:cNvGrpSpPr>
            <a:grpSpLocks/>
          </p:cNvGrpSpPr>
          <p:nvPr/>
        </p:nvGrpSpPr>
        <p:grpSpPr>
          <a:xfrm>
            <a:off x="4500563" y="692150"/>
            <a:ext cx="503237" cy="5832475"/>
            <a:chOff x="2835" y="436"/>
            <a:chExt cx="317" cy="3666"/>
          </a:xfrm>
        </p:grpSpPr>
        <p:sp>
          <p:nvSpPr>
            <p:cNvPr id="39969" name="Rovná spojnica 39968"/>
            <p:cNvSpPr>
              <a:spLocks/>
            </p:cNvSpPr>
            <p:nvPr/>
          </p:nvSpPr>
          <p:spPr>
            <a:xfrm flipH="1" flipV="1">
              <a:off x="2835" y="436"/>
              <a:ext cx="136" cy="136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Skupina 39973"/>
            <p:cNvGrpSpPr>
              <a:grpSpLocks/>
            </p:cNvGrpSpPr>
            <p:nvPr/>
          </p:nvGrpSpPr>
          <p:grpSpPr>
            <a:xfrm>
              <a:off x="2880" y="436"/>
              <a:ext cx="272" cy="3666"/>
              <a:chOff x="2880" y="436"/>
              <a:chExt cx="272" cy="3666"/>
            </a:xfrm>
          </p:grpSpPr>
          <p:sp>
            <p:nvSpPr>
              <p:cNvPr id="39970" name="Rovná spojnica 39969"/>
              <p:cNvSpPr>
                <a:spLocks/>
              </p:cNvSpPr>
              <p:nvPr/>
            </p:nvSpPr>
            <p:spPr>
              <a:xfrm flipH="1" flipV="1">
                <a:off x="3016" y="3966"/>
                <a:ext cx="136" cy="136"/>
              </a:xfrm>
              <a:prstGeom prst="lin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Skupina 39972"/>
              <p:cNvGrpSpPr>
                <a:grpSpLocks/>
              </p:cNvGrpSpPr>
              <p:nvPr/>
            </p:nvGrpSpPr>
            <p:grpSpPr>
              <a:xfrm>
                <a:off x="2971" y="436"/>
                <a:ext cx="136" cy="3538"/>
                <a:chOff x="2971" y="436"/>
                <a:chExt cx="136" cy="3538"/>
              </a:xfrm>
            </p:grpSpPr>
            <p:sp>
              <p:nvSpPr>
                <p:cNvPr id="39938" name="Rovná spojnica 39937"/>
                <p:cNvSpPr>
                  <a:spLocks/>
                </p:cNvSpPr>
                <p:nvPr/>
              </p:nvSpPr>
              <p:spPr>
                <a:xfrm>
                  <a:off x="2971" y="572"/>
                  <a:ext cx="45" cy="3402"/>
                </a:xfrm>
                <a:prstGeom prst="lin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71" name="Rovná spojnica 39970"/>
                <p:cNvSpPr>
                  <a:spLocks/>
                </p:cNvSpPr>
                <p:nvPr/>
              </p:nvSpPr>
              <p:spPr>
                <a:xfrm rot="5400000" flipH="1" flipV="1">
                  <a:off x="2971" y="436"/>
                  <a:ext cx="136" cy="136"/>
                </a:xfrm>
                <a:prstGeom prst="line">
                  <a:avLst/>
                </a:prstGeom>
                <a:noFill/>
                <a:ln w="76200">
                  <a:solidFill>
                    <a:srgbClr val="00B0F0"/>
                  </a:solidFill>
                </a:ln>
              </p:spPr>
              <p:txBody>
                <a:bodyPr wrap="none"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972" name="Rovná spojnica 39971"/>
              <p:cNvSpPr>
                <a:spLocks/>
              </p:cNvSpPr>
              <p:nvPr/>
            </p:nvSpPr>
            <p:spPr>
              <a:xfrm rot="5400000" flipH="1" flipV="1">
                <a:off x="2880" y="3966"/>
                <a:ext cx="136" cy="136"/>
              </a:xfrm>
              <a:prstGeom prst="line">
                <a:avLst/>
              </a:prstGeom>
              <a:noFill/>
              <a:ln w="76200">
                <a:solidFill>
                  <a:srgbClr val="00B0F0"/>
                </a:solidFill>
              </a:ln>
            </p:spPr>
            <p:txBody>
              <a:bodyPr wrap="none"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9942" name="BlokTextu 39941"/>
          <p:cNvSpPr txBox="1">
            <a:spLocks/>
          </p:cNvSpPr>
          <p:nvPr/>
        </p:nvSpPr>
        <p:spPr>
          <a:xfrm>
            <a:off x="4578350" y="3419475"/>
            <a:ext cx="36988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0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0" fill="hold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0" fill="hold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3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9" grpId="0"/>
      <p:bldP spid="39949" grpId="1"/>
      <p:bldP spid="39959" grpId="0"/>
      <p:bldP spid="39959" grpId="1"/>
      <p:bldP spid="39962" grpId="0"/>
      <p:bldP spid="3996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ovná spojnica 68610"/>
          <p:cNvSpPr>
            <a:spLocks/>
          </p:cNvSpPr>
          <p:nvPr/>
        </p:nvSpPr>
        <p:spPr>
          <a:xfrm>
            <a:off x="323850" y="3357563"/>
            <a:ext cx="882015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12" name="Rovná spojnica 68611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13" name="Rovná spojnica 68612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15" name="Obdĺžnik 68614"/>
          <p:cNvSpPr>
            <a:spLocks/>
          </p:cNvSpPr>
          <p:nvPr/>
        </p:nvSpPr>
        <p:spPr>
          <a:xfrm>
            <a:off x="1042988" y="1052513"/>
            <a:ext cx="4176712" cy="532923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16" name="Rovná spojnica 68615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17" name="BlokTextu 68616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68618" name="BlokTextu 68617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68619" name="Voľná forma 68618"/>
          <p:cNvSpPr>
            <a:spLocks/>
          </p:cNvSpPr>
          <p:nvPr/>
        </p:nvSpPr>
        <p:spPr>
          <a:xfrm>
            <a:off x="673100" y="1803400"/>
            <a:ext cx="7569200" cy="2882900"/>
          </a:xfrm>
          <a:custGeom>
            <a:avLst/>
            <a:gdLst/>
            <a:ahLst/>
            <a:cxnLst/>
            <a:rect l="0" t="0" r="r" b="b"/>
            <a:pathLst>
              <a:path w="4768" h="1816">
                <a:moveTo>
                  <a:pt x="0" y="0"/>
                </a:moveTo>
                <a:lnTo>
                  <a:pt x="4768" y="1816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21" name="Voľná forma 68620"/>
          <p:cNvSpPr>
            <a:spLocks/>
          </p:cNvSpPr>
          <p:nvPr/>
        </p:nvSpPr>
        <p:spPr>
          <a:xfrm>
            <a:off x="-76200" y="2209800"/>
            <a:ext cx="4794250" cy="11113"/>
          </a:xfrm>
          <a:custGeom>
            <a:avLst/>
            <a:gdLst/>
            <a:ahLst/>
            <a:cxnLst/>
            <a:rect l="0" t="0" r="r" b="b"/>
            <a:pathLst>
              <a:path w="3020" h="7">
                <a:moveTo>
                  <a:pt x="0" y="0"/>
                </a:moveTo>
                <a:lnTo>
                  <a:pt x="3020" y="7"/>
                </a:lnTo>
                <a:lnTo>
                  <a:pt x="3020" y="7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22" name="Rovná spojnica 68621"/>
          <p:cNvSpPr>
            <a:spLocks/>
          </p:cNvSpPr>
          <p:nvPr/>
        </p:nvSpPr>
        <p:spPr>
          <a:xfrm>
            <a:off x="3911600" y="3259138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23" name="Rovná spojnica 68622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rgbClr val="FFFFFF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24" name="BlokTextu 68623"/>
          <p:cNvSpPr txBox="1">
            <a:spLocks/>
          </p:cNvSpPr>
          <p:nvPr/>
        </p:nvSpPr>
        <p:spPr>
          <a:xfrm>
            <a:off x="3754438" y="342265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68625" name="BlokTextu 68624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8626" name="Voľná forma 68625"/>
          <p:cNvSpPr>
            <a:spLocks/>
          </p:cNvSpPr>
          <p:nvPr/>
        </p:nvSpPr>
        <p:spPr>
          <a:xfrm flipV="1">
            <a:off x="3132138" y="2205038"/>
            <a:ext cx="1584325" cy="2232025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lgDash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27" name="Voľná forma 68626"/>
          <p:cNvSpPr>
            <a:spLocks/>
          </p:cNvSpPr>
          <p:nvPr/>
        </p:nvSpPr>
        <p:spPr>
          <a:xfrm flipV="1">
            <a:off x="4716463" y="620713"/>
            <a:ext cx="1152525" cy="1584325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29" name="Rovná spojnica 68628"/>
          <p:cNvSpPr>
            <a:spLocks/>
          </p:cNvSpPr>
          <p:nvPr/>
        </p:nvSpPr>
        <p:spPr>
          <a:xfrm flipV="1">
            <a:off x="1755775" y="2251075"/>
            <a:ext cx="0" cy="1081088"/>
          </a:xfrm>
          <a:prstGeom prst="line">
            <a:avLst/>
          </a:prstGeom>
          <a:noFill/>
          <a:ln w="57150">
            <a:solidFill>
              <a:srgbClr val="FFC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68630" name="Voľná forma 68629"/>
          <p:cNvSpPr>
            <a:spLocks/>
          </p:cNvSpPr>
          <p:nvPr/>
        </p:nvSpPr>
        <p:spPr>
          <a:xfrm>
            <a:off x="4102100" y="3111500"/>
            <a:ext cx="3175" cy="255588"/>
          </a:xfrm>
          <a:custGeom>
            <a:avLst/>
            <a:gdLst/>
            <a:ahLst/>
            <a:cxnLst/>
            <a:rect l="0" t="0" r="r" b="b"/>
            <a:pathLst>
              <a:path w="2" h="116">
                <a:moveTo>
                  <a:pt x="2" y="116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633" name="BlokTextu 68632"/>
          <p:cNvSpPr txBox="1">
            <a:spLocks/>
          </p:cNvSpPr>
          <p:nvPr/>
        </p:nvSpPr>
        <p:spPr>
          <a:xfrm>
            <a:off x="0" y="4653136"/>
            <a:ext cx="4067944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je zmenšený , priamy , neskutočný</a:t>
            </a:r>
          </a:p>
        </p:txBody>
      </p:sp>
      <p:grpSp>
        <p:nvGrpSpPr>
          <p:cNvPr id="2" name="Skupina 68636"/>
          <p:cNvGrpSpPr>
            <a:grpSpLocks/>
          </p:cNvGrpSpPr>
          <p:nvPr/>
        </p:nvGrpSpPr>
        <p:grpSpPr>
          <a:xfrm>
            <a:off x="4525963" y="765175"/>
            <a:ext cx="431800" cy="5184775"/>
            <a:chOff x="4740" y="527"/>
            <a:chExt cx="272" cy="3266"/>
          </a:xfrm>
        </p:grpSpPr>
        <p:sp>
          <p:nvSpPr>
            <p:cNvPr id="68638" name="Rovná spojnica 68637"/>
            <p:cNvSpPr>
              <a:spLocks/>
            </p:cNvSpPr>
            <p:nvPr/>
          </p:nvSpPr>
          <p:spPr>
            <a:xfrm>
              <a:off x="4876" y="709"/>
              <a:ext cx="0" cy="2903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39" name="Rovná spojnica 68638"/>
            <p:cNvSpPr>
              <a:spLocks/>
            </p:cNvSpPr>
            <p:nvPr/>
          </p:nvSpPr>
          <p:spPr>
            <a:xfrm flipV="1">
              <a:off x="4876" y="527"/>
              <a:ext cx="136" cy="182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40" name="Rovná spojnica 68639"/>
            <p:cNvSpPr>
              <a:spLocks/>
            </p:cNvSpPr>
            <p:nvPr/>
          </p:nvSpPr>
          <p:spPr>
            <a:xfrm flipV="1">
              <a:off x="4740" y="3611"/>
              <a:ext cx="136" cy="182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41" name="Rovná spojnica 68640"/>
            <p:cNvSpPr>
              <a:spLocks/>
            </p:cNvSpPr>
            <p:nvPr/>
          </p:nvSpPr>
          <p:spPr>
            <a:xfrm rot="5400000" flipV="1">
              <a:off x="4854" y="3634"/>
              <a:ext cx="181" cy="136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42" name="Rovná spojnica 68641"/>
            <p:cNvSpPr>
              <a:spLocks/>
            </p:cNvSpPr>
            <p:nvPr/>
          </p:nvSpPr>
          <p:spPr>
            <a:xfrm rot="5400000" flipV="1">
              <a:off x="4718" y="549"/>
              <a:ext cx="181" cy="136"/>
            </a:xfrm>
            <a:prstGeom prst="line">
              <a:avLst/>
            </a:prstGeom>
            <a:noFill/>
            <a:ln w="76200">
              <a:solidFill>
                <a:srgbClr val="00B0F0"/>
              </a:solidFill>
            </a:ln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634" name="BlokTextu 68633"/>
          <p:cNvSpPr txBox="1">
            <a:spLocks/>
          </p:cNvSpPr>
          <p:nvPr/>
        </p:nvSpPr>
        <p:spPr>
          <a:xfrm>
            <a:off x="2411760" y="1124744"/>
            <a:ext cx="1871662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sz="2800" b="1" dirty="0" smtClean="0">
                <a:solidFill>
                  <a:schemeClr val="bg1"/>
                </a:solidFill>
              </a:rPr>
              <a:t>f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</a:rPr>
              <a:t>&lt; r &lt; </a:t>
            </a:r>
            <a:r>
              <a:rPr lang="sk-SK" altLang="en-US" sz="2800" b="1" dirty="0" smtClean="0">
                <a:solidFill>
                  <a:schemeClr val="bg1"/>
                </a:solidFill>
              </a:rPr>
              <a:t>a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68614" name="BlokTextu 68613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2" name="Nadpis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rozptylkou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3" name="BlokTextu 32"/>
          <p:cNvSpPr txBox="1"/>
          <p:nvPr/>
        </p:nvSpPr>
        <p:spPr>
          <a:xfrm>
            <a:off x="5220072" y="4365104"/>
            <a:ext cx="36004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</a:rPr>
              <a:t>Tieto vlastnosti platia ak bude predmet  aj  v týchto polohách pred rozptylkou</a:t>
            </a:r>
            <a:r>
              <a:rPr lang="sk-SK" sz="2400" dirty="0" smtClean="0"/>
              <a:t>: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a = r &lt; f</a:t>
            </a:r>
            <a:r>
              <a:rPr lang="sk-SK" altLang="en-US" sz="2400" b="1" dirty="0" smtClean="0">
                <a:solidFill>
                  <a:srgbClr val="FFFF00"/>
                </a:solidFill>
              </a:rPr>
              <a:t>,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r &lt; a &lt; f</a:t>
            </a:r>
          </a:p>
          <a:p>
            <a:r>
              <a:rPr lang="en-US" altLang="en-US" sz="2400" b="1" dirty="0" smtClean="0">
                <a:solidFill>
                  <a:srgbClr val="FFFF00"/>
                </a:solidFill>
              </a:rPr>
              <a:t>r &lt; a = f</a:t>
            </a:r>
            <a:r>
              <a:rPr lang="sk-SK" altLang="en-US" sz="2400" b="1" dirty="0" smtClean="0">
                <a:solidFill>
                  <a:srgbClr val="FFFF00"/>
                </a:solidFill>
              </a:rPr>
              <a:t>,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r &lt; f &lt; a</a:t>
            </a:r>
          </a:p>
          <a:p>
            <a:endParaRPr lang="en-US" altLang="en-US" sz="2400" b="1" dirty="0" smtClean="0">
              <a:solidFill>
                <a:srgbClr val="FF0000"/>
              </a:solidFill>
            </a:endParaRPr>
          </a:p>
          <a:p>
            <a:endParaRPr lang="en-US" altLang="en-US" sz="2400" b="1" dirty="0" smtClean="0">
              <a:solidFill>
                <a:srgbClr val="FF0000"/>
              </a:solidFill>
            </a:endParaRPr>
          </a:p>
          <a:p>
            <a:endParaRPr lang="en-US" altLang="en-US" sz="2400" b="1" dirty="0" smtClean="0">
              <a:solidFill>
                <a:srgbClr val="FF0000"/>
              </a:solidFill>
            </a:endParaRPr>
          </a:p>
          <a:p>
            <a:endParaRPr lang="sk-SK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4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Ďakujem za pozornosť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66FF"/>
                </a:solidFill>
              </a:rPr>
              <a:t>Šošovky</a:t>
            </a:r>
            <a:endParaRPr lang="sk-SK" dirty="0">
              <a:solidFill>
                <a:srgbClr val="FF66FF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Sú priehľadné rovnorodé telesá, ktoré sú ohraničené dvoma guľovými plochami alebo guľovou a rovinnou optickou plochou. 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s://encrypted-tbn0.gstatic.com/images?q=tbn:ANd9GcTyd7kIzFf09AbWeAqlYUA-7YMbCvvwIIUSHC2yD2BJo5gKhND51wLFlbz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270" y="2783632"/>
            <a:ext cx="6604082" cy="2907601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5903893"/>
            <a:ext cx="831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                      Spojky                                  Rozptylky 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Spojka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4" name="Rovná spojnica 3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Rovná spojnica 4"/>
          <p:cNvSpPr>
            <a:spLocks/>
          </p:cNvSpPr>
          <p:nvPr/>
        </p:nvSpPr>
        <p:spPr>
          <a:xfrm>
            <a:off x="6889750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BlokTextu 5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BlokTextu 6"/>
          <p:cNvSpPr txBox="1">
            <a:spLocks/>
          </p:cNvSpPr>
          <p:nvPr/>
        </p:nvSpPr>
        <p:spPr>
          <a:xfrm>
            <a:off x="5076056" y="3356992"/>
            <a:ext cx="6492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8" name="Rovná spojnica 7"/>
          <p:cNvSpPr>
            <a:spLocks/>
          </p:cNvSpPr>
          <p:nvPr/>
        </p:nvSpPr>
        <p:spPr>
          <a:xfrm>
            <a:off x="2614613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>
            <a:spLocks/>
          </p:cNvSpPr>
          <p:nvPr/>
        </p:nvSpPr>
        <p:spPr>
          <a:xfrm>
            <a:off x="2268538" y="34163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0" name="BlokTextu 9"/>
          <p:cNvSpPr txBox="1">
            <a:spLocks/>
          </p:cNvSpPr>
          <p:nvPr/>
        </p:nvSpPr>
        <p:spPr>
          <a:xfrm>
            <a:off x="4198938" y="3336925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 smtClean="0">
                <a:solidFill>
                  <a:schemeClr val="bg1"/>
                </a:solidFill>
              </a:rPr>
              <a:t>V2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>
          <a:xfrm flipH="1" flipV="1">
            <a:off x="2601913" y="1795463"/>
            <a:ext cx="2663825" cy="3165475"/>
          </a:xfrm>
          <a:custGeom>
            <a:avLst/>
            <a:gdLst>
              <a:gd name="T0" fmla="*/ 4037 w 21600"/>
              <a:gd name="T1" fmla="*/ 25487 h 25487"/>
              <a:gd name="T2" fmla="*/ 4285 w 21600"/>
              <a:gd name="T3" fmla="*/ 0 h 25487"/>
              <a:gd name="T4" fmla="*/ 21600 w 21600"/>
              <a:gd name="T5" fmla="*/ 12913 h 25487"/>
            </a:gdLst>
            <a:ahLst/>
            <a:cxnLst/>
            <a:rect l="0" t="0" r="r" b="b"/>
            <a:pathLst>
              <a:path w="21600" h="25487" fill="none" extrusionOk="0"/>
              <a:path w="21600" h="25487" stroke="0" extrusionOk="0"/>
            </a:pathLst>
          </a:cu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" name="BlokTextu 11"/>
          <p:cNvSpPr txBox="1">
            <a:spLocks/>
          </p:cNvSpPr>
          <p:nvPr/>
        </p:nvSpPr>
        <p:spPr>
          <a:xfrm>
            <a:off x="6829425" y="33909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3" name="Voľná forma 12"/>
          <p:cNvSpPr>
            <a:spLocks/>
          </p:cNvSpPr>
          <p:nvPr/>
        </p:nvSpPr>
        <p:spPr>
          <a:xfrm rot="10800000" flipH="1" flipV="1">
            <a:off x="4224338" y="1739900"/>
            <a:ext cx="2663825" cy="3200400"/>
          </a:xfrm>
          <a:custGeom>
            <a:avLst/>
            <a:gdLst>
              <a:gd name="T0" fmla="*/ 4163 w 21600"/>
              <a:gd name="T1" fmla="*/ 25764 h 25764"/>
              <a:gd name="T2" fmla="*/ 4362 w 21600"/>
              <a:gd name="T3" fmla="*/ 0 h 25764"/>
              <a:gd name="T4" fmla="*/ 21600 w 21600"/>
              <a:gd name="T5" fmla="*/ 13016 h 25764"/>
            </a:gdLst>
            <a:ahLst/>
            <a:cxnLst/>
            <a:rect l="0" t="0" r="r" b="b"/>
            <a:pathLst>
              <a:path w="21600" h="25764" fill="none" extrusionOk="0"/>
              <a:path w="21600" h="25764" stroke="0" extrusionOk="0"/>
            </a:pathLst>
          </a:cu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" name="Rovná spojnica 13"/>
          <p:cNvSpPr>
            <a:spLocks/>
          </p:cNvSpPr>
          <p:nvPr/>
        </p:nvSpPr>
        <p:spPr>
          <a:xfrm>
            <a:off x="2614613" y="3357563"/>
            <a:ext cx="433387" cy="2663825"/>
          </a:xfrm>
          <a:prstGeom prst="line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Rovná spojnica 14"/>
          <p:cNvSpPr>
            <a:spLocks/>
          </p:cNvSpPr>
          <p:nvPr/>
        </p:nvSpPr>
        <p:spPr>
          <a:xfrm flipH="1">
            <a:off x="6575425" y="3357563"/>
            <a:ext cx="312738" cy="2663825"/>
          </a:xfrm>
          <a:prstGeom prst="line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BlokTextu 15"/>
          <p:cNvSpPr txBox="1">
            <a:spLocks/>
          </p:cNvSpPr>
          <p:nvPr/>
        </p:nvSpPr>
        <p:spPr>
          <a:xfrm>
            <a:off x="2844800" y="4724400"/>
            <a:ext cx="93503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r1 &lt; 0</a:t>
            </a:r>
          </a:p>
        </p:txBody>
      </p:sp>
      <p:sp>
        <p:nvSpPr>
          <p:cNvPr id="17" name="BlokTextu 16"/>
          <p:cNvSpPr txBox="1">
            <a:spLocks/>
          </p:cNvSpPr>
          <p:nvPr/>
        </p:nvSpPr>
        <p:spPr>
          <a:xfrm>
            <a:off x="6659563" y="4724400"/>
            <a:ext cx="9366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r2 &lt; 0</a:t>
            </a:r>
          </a:p>
        </p:txBody>
      </p:sp>
      <p:sp>
        <p:nvSpPr>
          <p:cNvPr id="18" name="Rovná spojnica 17"/>
          <p:cNvSpPr>
            <a:spLocks/>
          </p:cNvSpPr>
          <p:nvPr/>
        </p:nvSpPr>
        <p:spPr>
          <a:xfrm>
            <a:off x="3937000" y="32464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BlokTextu 18"/>
          <p:cNvSpPr txBox="1">
            <a:spLocks/>
          </p:cNvSpPr>
          <p:nvPr/>
        </p:nvSpPr>
        <p:spPr>
          <a:xfrm>
            <a:off x="3721100" y="2962275"/>
            <a:ext cx="64928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 smtClean="0">
                <a:solidFill>
                  <a:schemeClr val="bg1"/>
                </a:solidFill>
              </a:rPr>
              <a:t>F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0" name="BlokTextu 19"/>
          <p:cNvSpPr txBox="1">
            <a:spLocks/>
          </p:cNvSpPr>
          <p:nvPr/>
        </p:nvSpPr>
        <p:spPr>
          <a:xfrm>
            <a:off x="5503863" y="2974975"/>
            <a:ext cx="649287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 smtClean="0">
                <a:solidFill>
                  <a:schemeClr val="bg1"/>
                </a:solidFill>
              </a:rPr>
              <a:t>F´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1" name="Rovná spojnica 20"/>
          <p:cNvSpPr>
            <a:spLocks/>
          </p:cNvSpPr>
          <p:nvPr/>
        </p:nvSpPr>
        <p:spPr>
          <a:xfrm>
            <a:off x="5549900" y="32464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Rovná spojnica 21"/>
          <p:cNvSpPr>
            <a:spLocks/>
          </p:cNvSpPr>
          <p:nvPr/>
        </p:nvSpPr>
        <p:spPr>
          <a:xfrm>
            <a:off x="0" y="3429000"/>
            <a:ext cx="914400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3" name="Ovál 32"/>
          <p:cNvSpPr/>
          <p:nvPr/>
        </p:nvSpPr>
        <p:spPr>
          <a:xfrm>
            <a:off x="323528" y="908720"/>
            <a:ext cx="4752528" cy="5040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ál 33"/>
          <p:cNvSpPr/>
          <p:nvPr/>
        </p:nvSpPr>
        <p:spPr>
          <a:xfrm>
            <a:off x="4283968" y="908720"/>
            <a:ext cx="4860032" cy="5040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BlokTextu 39"/>
          <p:cNvSpPr txBox="1">
            <a:spLocks/>
          </p:cNvSpPr>
          <p:nvPr/>
        </p:nvSpPr>
        <p:spPr>
          <a:xfrm>
            <a:off x="250825" y="5421313"/>
            <a:ext cx="8893175" cy="14366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 – predmetové ohnisko – stred úsečky  C1V1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F´ - obrazové ohnisko – stred úsečky C2V2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|FO| = f -  predmetová ohnisková vzdialenosť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|F´O| = f´ - obrazová ohnisková vzdialenosť </a:t>
            </a:r>
          </a:p>
        </p:txBody>
      </p:sp>
      <p:sp>
        <p:nvSpPr>
          <p:cNvPr id="41" name="BlokTextu 40"/>
          <p:cNvSpPr txBox="1">
            <a:spLocks/>
          </p:cNvSpPr>
          <p:nvPr/>
        </p:nvSpPr>
        <p:spPr>
          <a:xfrm>
            <a:off x="250825" y="5301208"/>
            <a:ext cx="8893175" cy="1069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V1, V2 – vrcholy šošovky – priesečníky optickej osi s optickými plochami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 </a:t>
            </a:r>
            <a:r>
              <a:rPr lang="en-US" altLang="en-US" sz="1600" b="1" dirty="0">
                <a:solidFill>
                  <a:schemeClr val="bg1"/>
                </a:solidFill>
              </a:rPr>
              <a:t>V1, V2</a:t>
            </a: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 | - hrúbka šošovky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O – stred šošovky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3" grpId="0" animBg="1"/>
      <p:bldP spid="34" grpId="0" animBg="1"/>
      <p:bldP spid="40" grpId="0"/>
      <p:bldP spid="40" grpId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Rozptylka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Rovná spojnica 3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Rovná spojnica 4"/>
          <p:cNvSpPr>
            <a:spLocks/>
          </p:cNvSpPr>
          <p:nvPr/>
        </p:nvSpPr>
        <p:spPr>
          <a:xfrm>
            <a:off x="7753350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BlokTextu 5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" name="BlokTextu 6"/>
          <p:cNvSpPr txBox="1">
            <a:spLocks/>
          </p:cNvSpPr>
          <p:nvPr/>
        </p:nvSpPr>
        <p:spPr>
          <a:xfrm>
            <a:off x="3924300" y="3357563"/>
            <a:ext cx="6492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8" name="Rovná spojnica 7"/>
          <p:cNvSpPr>
            <a:spLocks/>
          </p:cNvSpPr>
          <p:nvPr/>
        </p:nvSpPr>
        <p:spPr>
          <a:xfrm>
            <a:off x="1704975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>
            <a:spLocks/>
          </p:cNvSpPr>
          <p:nvPr/>
        </p:nvSpPr>
        <p:spPr>
          <a:xfrm>
            <a:off x="5076825" y="33655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10" name="Voľná forma 9"/>
          <p:cNvSpPr>
            <a:spLocks/>
          </p:cNvSpPr>
          <p:nvPr/>
        </p:nvSpPr>
        <p:spPr>
          <a:xfrm flipH="1" flipV="1">
            <a:off x="1692275" y="1314450"/>
            <a:ext cx="2663825" cy="4103688"/>
          </a:xfrm>
          <a:custGeom>
            <a:avLst/>
            <a:gdLst>
              <a:gd name="T0" fmla="*/ 7579 w 21600"/>
              <a:gd name="T1" fmla="*/ 33034 h 33034"/>
              <a:gd name="T2" fmla="*/ 7785 w 21600"/>
              <a:gd name="T3" fmla="*/ 0 h 33034"/>
              <a:gd name="T4" fmla="*/ 21600 w 21600"/>
              <a:gd name="T5" fmla="*/ 16604 h 33034"/>
            </a:gdLst>
            <a:ahLst/>
            <a:cxnLst/>
            <a:rect l="0" t="0" r="r" b="b"/>
            <a:pathLst>
              <a:path w="21600" h="33034" fill="none" extrusionOk="0"/>
              <a:path w="21600" h="33034" stroke="0" extrusionOk="0"/>
            </a:pathLst>
          </a:custGeom>
          <a:noFill/>
          <a:ln w="76200">
            <a:solidFill>
              <a:schemeClr val="tx1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" name="BlokTextu 10"/>
          <p:cNvSpPr txBox="1">
            <a:spLocks/>
          </p:cNvSpPr>
          <p:nvPr/>
        </p:nvSpPr>
        <p:spPr>
          <a:xfrm>
            <a:off x="7739063" y="34290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2" name="Voľná forma 11"/>
          <p:cNvSpPr>
            <a:spLocks/>
          </p:cNvSpPr>
          <p:nvPr/>
        </p:nvSpPr>
        <p:spPr>
          <a:xfrm rot="10800000" flipH="1" flipV="1">
            <a:off x="5097463" y="1300163"/>
            <a:ext cx="2663825" cy="4103687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chemeClr val="tx1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3" name="Rovná spojnica 12"/>
          <p:cNvSpPr>
            <a:spLocks/>
          </p:cNvSpPr>
          <p:nvPr/>
        </p:nvSpPr>
        <p:spPr>
          <a:xfrm>
            <a:off x="1700213" y="3357563"/>
            <a:ext cx="433387" cy="2663825"/>
          </a:xfrm>
          <a:prstGeom prst="line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" name="Rovná spojnica 13"/>
          <p:cNvSpPr>
            <a:spLocks/>
          </p:cNvSpPr>
          <p:nvPr/>
        </p:nvSpPr>
        <p:spPr>
          <a:xfrm flipH="1">
            <a:off x="7440613" y="3357563"/>
            <a:ext cx="312737" cy="2663825"/>
          </a:xfrm>
          <a:prstGeom prst="line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BlokTextu 14"/>
          <p:cNvSpPr txBox="1">
            <a:spLocks/>
          </p:cNvSpPr>
          <p:nvPr/>
        </p:nvSpPr>
        <p:spPr>
          <a:xfrm>
            <a:off x="1979613" y="4724400"/>
            <a:ext cx="1079500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r1 </a:t>
            </a:r>
            <a:r>
              <a:rPr lang="en-US" altLang="en-US" b="1" dirty="0">
                <a:solidFill>
                  <a:schemeClr val="bg1"/>
                </a:solidFill>
                <a:ea typeface="Arial" charset="0"/>
              </a:rPr>
              <a:t>&lt; 0</a:t>
            </a:r>
          </a:p>
        </p:txBody>
      </p:sp>
      <p:sp>
        <p:nvSpPr>
          <p:cNvPr id="16" name="BlokTextu 15"/>
          <p:cNvSpPr txBox="1">
            <a:spLocks/>
          </p:cNvSpPr>
          <p:nvPr/>
        </p:nvSpPr>
        <p:spPr>
          <a:xfrm>
            <a:off x="7596188" y="4652963"/>
            <a:ext cx="936624" cy="366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r2 &lt; 0</a:t>
            </a:r>
          </a:p>
        </p:txBody>
      </p:sp>
      <p:sp>
        <p:nvSpPr>
          <p:cNvPr id="17" name="Rovná spojnica 16"/>
          <p:cNvSpPr>
            <a:spLocks/>
          </p:cNvSpPr>
          <p:nvPr/>
        </p:nvSpPr>
        <p:spPr>
          <a:xfrm>
            <a:off x="3419475" y="1316038"/>
            <a:ext cx="2592388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8" name="Rovná spojnica 17"/>
          <p:cNvSpPr>
            <a:spLocks/>
          </p:cNvSpPr>
          <p:nvPr/>
        </p:nvSpPr>
        <p:spPr>
          <a:xfrm>
            <a:off x="3419475" y="5399088"/>
            <a:ext cx="2592388" cy="0"/>
          </a:xfrm>
          <a:prstGeom prst="line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Rovná spojnica 18"/>
          <p:cNvSpPr>
            <a:spLocks/>
          </p:cNvSpPr>
          <p:nvPr/>
        </p:nvSpPr>
        <p:spPr>
          <a:xfrm>
            <a:off x="3025775" y="32718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BlokTextu 19"/>
          <p:cNvSpPr txBox="1">
            <a:spLocks/>
          </p:cNvSpPr>
          <p:nvPr/>
        </p:nvSpPr>
        <p:spPr>
          <a:xfrm>
            <a:off x="2860675" y="3429000"/>
            <a:ext cx="649288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21" name="Rovná spojnica 20"/>
          <p:cNvSpPr>
            <a:spLocks/>
          </p:cNvSpPr>
          <p:nvPr/>
        </p:nvSpPr>
        <p:spPr>
          <a:xfrm>
            <a:off x="6427788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>
            <a:spLocks/>
          </p:cNvSpPr>
          <p:nvPr/>
        </p:nvSpPr>
        <p:spPr>
          <a:xfrm>
            <a:off x="6257925" y="3411538"/>
            <a:ext cx="6492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3" name="Rovná spojnica 22"/>
          <p:cNvSpPr>
            <a:spLocks/>
          </p:cNvSpPr>
          <p:nvPr/>
        </p:nvSpPr>
        <p:spPr>
          <a:xfrm>
            <a:off x="323850" y="3357563"/>
            <a:ext cx="882015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BlokTextu 24"/>
          <p:cNvSpPr txBox="1">
            <a:spLocks/>
          </p:cNvSpPr>
          <p:nvPr/>
        </p:nvSpPr>
        <p:spPr>
          <a:xfrm>
            <a:off x="1377950" y="3429000"/>
            <a:ext cx="576263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26" name="Ovál 25"/>
          <p:cNvSpPr/>
          <p:nvPr/>
        </p:nvSpPr>
        <p:spPr>
          <a:xfrm>
            <a:off x="5076056" y="764704"/>
            <a:ext cx="5040560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ál 26"/>
          <p:cNvSpPr/>
          <p:nvPr/>
        </p:nvSpPr>
        <p:spPr>
          <a:xfrm>
            <a:off x="-684584" y="764704"/>
            <a:ext cx="5040560" cy="5184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BlokTextu 27"/>
          <p:cNvSpPr txBox="1">
            <a:spLocks/>
          </p:cNvSpPr>
          <p:nvPr/>
        </p:nvSpPr>
        <p:spPr>
          <a:xfrm>
            <a:off x="250825" y="5421313"/>
            <a:ext cx="8893175" cy="14366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 – predmetové ohnisko – stred úsečky  C2V2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F´ - obrazové ohnisko – stred úsečky C1V1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|FO| = f -  predmetová ohnisková vzdialenosť 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|F´O| = f´ - obrazová ohnisková vzdialenosť </a:t>
            </a:r>
          </a:p>
        </p:txBody>
      </p:sp>
      <p:sp>
        <p:nvSpPr>
          <p:cNvPr id="29" name="BlokTextu 28"/>
          <p:cNvSpPr txBox="1">
            <a:spLocks/>
          </p:cNvSpPr>
          <p:nvPr/>
        </p:nvSpPr>
        <p:spPr>
          <a:xfrm>
            <a:off x="250825" y="5788025"/>
            <a:ext cx="8893175" cy="1069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</a:rPr>
              <a:t>V1, V2 – vrcholy šošovky – priesečníky optickej osi s optickými plochami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| </a:t>
            </a:r>
            <a:r>
              <a:rPr lang="en-US" altLang="en-US" sz="1600" b="1" dirty="0">
                <a:solidFill>
                  <a:schemeClr val="bg1"/>
                </a:solidFill>
              </a:rPr>
              <a:t>V1, V2</a:t>
            </a: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 | - hrúbka šošovky</a:t>
            </a:r>
          </a:p>
          <a:p>
            <a:pPr>
              <a:spcBef>
                <a:spcPct val="50000"/>
              </a:spcBef>
            </a:pPr>
            <a:r>
              <a:rPr lang="en-US" altLang="en-US" sz="1600" b="1" dirty="0">
                <a:solidFill>
                  <a:schemeClr val="bg1"/>
                </a:solidFill>
                <a:ea typeface="Arial" charset="0"/>
              </a:rPr>
              <a:t>O – stred šošovky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 animBg="1"/>
      <p:bldP spid="27" grpId="0" animBg="1"/>
      <p:bldP spid="28" grpId="0"/>
      <p:bldP spid="28" grpId="1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Spojka – prechod lúčov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Rovná spojnica 3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Rovná spojnica 4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BlokTextu 5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8" name="Rovná spojnica 7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0" name="BlokTextu 9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1" name="Voľná forma 10"/>
          <p:cNvSpPr>
            <a:spLocks/>
          </p:cNvSpPr>
          <p:nvPr/>
        </p:nvSpPr>
        <p:spPr>
          <a:xfrm rot="10800000" flipH="1" flipV="1">
            <a:off x="4178300" y="1312863"/>
            <a:ext cx="1571625" cy="4103687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chemeClr val="tx1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" name="Voľná forma 11"/>
          <p:cNvSpPr>
            <a:spLocks/>
          </p:cNvSpPr>
          <p:nvPr/>
        </p:nvSpPr>
        <p:spPr>
          <a:xfrm>
            <a:off x="382588" y="2193925"/>
            <a:ext cx="4343400" cy="1162050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3" name="Voľná forma 12"/>
          <p:cNvSpPr>
            <a:spLocks/>
          </p:cNvSpPr>
          <p:nvPr/>
        </p:nvSpPr>
        <p:spPr>
          <a:xfrm>
            <a:off x="1281113" y="2205038"/>
            <a:ext cx="3436937" cy="15875"/>
          </a:xfrm>
          <a:custGeom>
            <a:avLst/>
            <a:gdLst/>
            <a:ahLst/>
            <a:cxnLst/>
            <a:rect l="0" t="0" r="r" b="b"/>
            <a:pathLst>
              <a:path w="3071" h="10">
                <a:moveTo>
                  <a:pt x="0" y="0"/>
                </a:moveTo>
                <a:lnTo>
                  <a:pt x="3071" y="10"/>
                </a:lnTo>
                <a:lnTo>
                  <a:pt x="3071" y="1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4" name="Voľná forma 13"/>
          <p:cNvSpPr>
            <a:spLocks/>
          </p:cNvSpPr>
          <p:nvPr/>
        </p:nvSpPr>
        <p:spPr>
          <a:xfrm flipH="1" flipV="1">
            <a:off x="3733800" y="1295400"/>
            <a:ext cx="1571625" cy="4103688"/>
          </a:xfrm>
          <a:custGeom>
            <a:avLst/>
            <a:gdLst>
              <a:gd name="T0" fmla="*/ 7647 w 21600"/>
              <a:gd name="T1" fmla="*/ 33049 h 33049"/>
              <a:gd name="T2" fmla="*/ 7733 w 21600"/>
              <a:gd name="T3" fmla="*/ 0 h 33049"/>
              <a:gd name="T4" fmla="*/ 21600 w 21600"/>
              <a:gd name="T5" fmla="*/ 16561 h 33049"/>
            </a:gdLst>
            <a:ahLst/>
            <a:cxnLst/>
            <a:rect l="0" t="0" r="r" b="b"/>
            <a:pathLst>
              <a:path w="21600" h="33049" fill="none" extrusionOk="0"/>
              <a:path w="21600" h="33049" stroke="0" extrusionOk="0"/>
            </a:pathLst>
          </a:custGeom>
          <a:noFill/>
          <a:ln w="76200">
            <a:solidFill>
              <a:schemeClr val="tx1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Rovná spojnica 14"/>
          <p:cNvSpPr>
            <a:spLocks/>
          </p:cNvSpPr>
          <p:nvPr/>
        </p:nvSpPr>
        <p:spPr>
          <a:xfrm>
            <a:off x="3911600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Rovná spojnica 15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BlokTextu 16"/>
          <p:cNvSpPr txBox="1">
            <a:spLocks/>
          </p:cNvSpPr>
          <p:nvPr/>
        </p:nvSpPr>
        <p:spPr>
          <a:xfrm>
            <a:off x="3754438" y="342265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" name="BlokTextu 17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19" name="Voľná forma 18"/>
          <p:cNvSpPr>
            <a:spLocks/>
          </p:cNvSpPr>
          <p:nvPr/>
        </p:nvSpPr>
        <p:spPr>
          <a:xfrm>
            <a:off x="4724400" y="2225675"/>
            <a:ext cx="2224088" cy="2859088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0" name="Voľná forma 19"/>
          <p:cNvSpPr>
            <a:spLocks/>
          </p:cNvSpPr>
          <p:nvPr/>
        </p:nvSpPr>
        <p:spPr>
          <a:xfrm flipV="1">
            <a:off x="2339975" y="2636838"/>
            <a:ext cx="2376488" cy="2087562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1" name="Voľná forma 20"/>
          <p:cNvSpPr>
            <a:spLocks/>
          </p:cNvSpPr>
          <p:nvPr/>
        </p:nvSpPr>
        <p:spPr>
          <a:xfrm>
            <a:off x="4711700" y="2644775"/>
            <a:ext cx="2968625" cy="15875"/>
          </a:xfrm>
          <a:custGeom>
            <a:avLst/>
            <a:gdLst/>
            <a:ahLst/>
            <a:cxnLst/>
            <a:rect l="0" t="0" r="r" b="b"/>
            <a:pathLst>
              <a:path w="3071" h="10">
                <a:moveTo>
                  <a:pt x="0" y="0"/>
                </a:moveTo>
                <a:lnTo>
                  <a:pt x="3071" y="10"/>
                </a:lnTo>
                <a:lnTo>
                  <a:pt x="3071" y="1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2" name="Rovná spojnica 21"/>
          <p:cNvSpPr>
            <a:spLocks/>
          </p:cNvSpPr>
          <p:nvPr/>
        </p:nvSpPr>
        <p:spPr>
          <a:xfrm>
            <a:off x="323850" y="3357563"/>
            <a:ext cx="882015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3" name="Rovná spojnica 22"/>
          <p:cNvSpPr>
            <a:spLocks/>
          </p:cNvSpPr>
          <p:nvPr/>
        </p:nvSpPr>
        <p:spPr>
          <a:xfrm>
            <a:off x="4741863" y="692150"/>
            <a:ext cx="0" cy="5761038"/>
          </a:xfrm>
          <a:prstGeom prst="line">
            <a:avLst/>
          </a:prstGeom>
          <a:noFill/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Voľná forma 23"/>
          <p:cNvSpPr>
            <a:spLocks/>
          </p:cNvSpPr>
          <p:nvPr/>
        </p:nvSpPr>
        <p:spPr>
          <a:xfrm>
            <a:off x="4737100" y="3370263"/>
            <a:ext cx="4343400" cy="1162050"/>
          </a:xfrm>
          <a:custGeom>
            <a:avLst/>
            <a:gdLst/>
            <a:ahLst/>
            <a:cxnLst/>
            <a:rect l="0" t="0" r="r" b="b"/>
            <a:pathLst>
              <a:path w="2736" h="732">
                <a:moveTo>
                  <a:pt x="0" y="0"/>
                </a:moveTo>
                <a:lnTo>
                  <a:pt x="2736" y="73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BlokTextu 24"/>
          <p:cNvSpPr txBox="1">
            <a:spLocks/>
          </p:cNvSpPr>
          <p:nvPr/>
        </p:nvSpPr>
        <p:spPr>
          <a:xfrm>
            <a:off x="323850" y="5870575"/>
            <a:ext cx="88201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dirty="0">
                <a:solidFill>
                  <a:schemeClr val="bg1"/>
                </a:solidFill>
              </a:rPr>
              <a:t>Lúč prechádzajúci predmetovým ohniskom sa po prechode spojkou šíri rovnobežne s optickou osou.</a:t>
            </a:r>
          </a:p>
        </p:txBody>
      </p:sp>
      <p:sp>
        <p:nvSpPr>
          <p:cNvPr id="26" name="BlokTextu 25"/>
          <p:cNvSpPr txBox="1">
            <a:spLocks/>
          </p:cNvSpPr>
          <p:nvPr/>
        </p:nvSpPr>
        <p:spPr>
          <a:xfrm>
            <a:off x="323850" y="4941168"/>
            <a:ext cx="88201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dirty="0">
                <a:solidFill>
                  <a:schemeClr val="bg1"/>
                </a:solidFill>
              </a:rPr>
              <a:t>Lúč rovnobežný s optickou osou spojky po prechode spojkou prechádza obrazovým ohniskom.</a:t>
            </a:r>
          </a:p>
        </p:txBody>
      </p:sp>
      <p:sp>
        <p:nvSpPr>
          <p:cNvPr id="27" name="BlokTextu 26"/>
          <p:cNvSpPr txBox="1">
            <a:spLocks/>
          </p:cNvSpPr>
          <p:nvPr/>
        </p:nvSpPr>
        <p:spPr>
          <a:xfrm>
            <a:off x="519113" y="5275689"/>
            <a:ext cx="882015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b="1" dirty="0">
                <a:solidFill>
                  <a:schemeClr val="bg1"/>
                </a:solidFill>
              </a:rPr>
              <a:t>Lúč prechádzajúci stredom spojky pokračuje spojkou v nezmenenom smere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25" grpId="1" animBg="1"/>
      <p:bldP spid="26" grpId="0"/>
      <p:bldP spid="26" grpId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20" name="Voľná forma 19"/>
          <p:cNvSpPr>
            <a:spLocks/>
          </p:cNvSpPr>
          <p:nvPr/>
        </p:nvSpPr>
        <p:spPr>
          <a:xfrm>
            <a:off x="4724400" y="692150"/>
            <a:ext cx="17463" cy="5175250"/>
          </a:xfrm>
          <a:custGeom>
            <a:avLst/>
            <a:gdLst/>
            <a:ahLst/>
            <a:cxnLst/>
            <a:rect l="0" t="0" r="r" b="b"/>
            <a:pathLst>
              <a:path w="11" h="3260">
                <a:moveTo>
                  <a:pt x="11" y="0"/>
                </a:moveTo>
                <a:lnTo>
                  <a:pt x="0" y="3260"/>
                </a:lnTo>
              </a:path>
            </a:pathLst>
          </a:custGeom>
          <a:noFill/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1" name="Rovná spojnica 20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Rovná spojnica 21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BlokTextu 22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4" name="Rovná spojnica 23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BlokTextu 24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26" name="BlokTextu 25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7" name="Voľná forma 26"/>
          <p:cNvSpPr>
            <a:spLocks/>
          </p:cNvSpPr>
          <p:nvPr/>
        </p:nvSpPr>
        <p:spPr>
          <a:xfrm>
            <a:off x="50800" y="2146300"/>
            <a:ext cx="8769350" cy="2290763"/>
          </a:xfrm>
          <a:custGeom>
            <a:avLst/>
            <a:gdLst/>
            <a:ahLst/>
            <a:cxnLst/>
            <a:rect l="0" t="0" r="r" b="b"/>
            <a:pathLst>
              <a:path w="2945" h="762">
                <a:moveTo>
                  <a:pt x="0" y="0"/>
                </a:moveTo>
                <a:lnTo>
                  <a:pt x="2945" y="762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8" name="Voľná forma 27"/>
          <p:cNvSpPr>
            <a:spLocks/>
          </p:cNvSpPr>
          <p:nvPr/>
        </p:nvSpPr>
        <p:spPr>
          <a:xfrm>
            <a:off x="63500" y="2220913"/>
            <a:ext cx="4654550" cy="1587"/>
          </a:xfrm>
          <a:custGeom>
            <a:avLst/>
            <a:gdLst/>
            <a:ahLst/>
            <a:cxnLst/>
            <a:rect l="0" t="0" r="r" b="b"/>
            <a:pathLst>
              <a:path w="2932" h="1">
                <a:moveTo>
                  <a:pt x="0" y="1"/>
                </a:moveTo>
                <a:lnTo>
                  <a:pt x="2932" y="0"/>
                </a:lnTo>
                <a:lnTo>
                  <a:pt x="2932" y="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9" name="Rovná spojnica 28"/>
          <p:cNvSpPr>
            <a:spLocks/>
          </p:cNvSpPr>
          <p:nvPr/>
        </p:nvSpPr>
        <p:spPr>
          <a:xfrm>
            <a:off x="3962400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Rovná spojnica 29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BlokTextu 30"/>
          <p:cNvSpPr txBox="1">
            <a:spLocks/>
          </p:cNvSpPr>
          <p:nvPr/>
        </p:nvSpPr>
        <p:spPr>
          <a:xfrm>
            <a:off x="3805238" y="3424238"/>
            <a:ext cx="576262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2" name="BlokTextu 31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33" name="Voľná forma 32"/>
          <p:cNvSpPr>
            <a:spLocks/>
          </p:cNvSpPr>
          <p:nvPr/>
        </p:nvSpPr>
        <p:spPr>
          <a:xfrm>
            <a:off x="4724400" y="2225675"/>
            <a:ext cx="2857500" cy="3629025"/>
          </a:xfrm>
          <a:custGeom>
            <a:avLst/>
            <a:gdLst/>
            <a:ahLst/>
            <a:cxnLst/>
            <a:rect l="0" t="0" r="r" b="b"/>
            <a:pathLst>
              <a:path w="1800" h="2286">
                <a:moveTo>
                  <a:pt x="0" y="0"/>
                </a:moveTo>
                <a:lnTo>
                  <a:pt x="1800" y="2286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4" name="Rovná spojnica 33"/>
          <p:cNvSpPr>
            <a:spLocks/>
          </p:cNvSpPr>
          <p:nvPr/>
        </p:nvSpPr>
        <p:spPr>
          <a:xfrm flipV="1">
            <a:off x="328613" y="2251075"/>
            <a:ext cx="0" cy="1081088"/>
          </a:xfrm>
          <a:prstGeom prst="line">
            <a:avLst/>
          </a:prstGeom>
          <a:noFill/>
          <a:ln w="57150">
            <a:solidFill>
              <a:srgbClr val="FFC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35" name="Rovná spojnica 34"/>
          <p:cNvSpPr>
            <a:spLocks/>
          </p:cNvSpPr>
          <p:nvPr/>
        </p:nvSpPr>
        <p:spPr>
          <a:xfrm>
            <a:off x="5867400" y="3357563"/>
            <a:ext cx="0" cy="358775"/>
          </a:xfrm>
          <a:prstGeom prst="line">
            <a:avLst/>
          </a:prstGeom>
          <a:noFill/>
          <a:ln w="57150">
            <a:solidFill>
              <a:srgbClr val="FF0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BlokTextu 36"/>
          <p:cNvSpPr txBox="1">
            <a:spLocks/>
          </p:cNvSpPr>
          <p:nvPr/>
        </p:nvSpPr>
        <p:spPr>
          <a:xfrm>
            <a:off x="323850" y="4869160"/>
            <a:ext cx="8820150" cy="149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Tenké spojky sú šošovky, ktorých hrúbka je zanedbateľne malá a preto môžeme pokladať hrúbku šošovky </a:t>
            </a:r>
            <a:r>
              <a:rPr lang="en-US" altLang="en-US" sz="2000" b="1" dirty="0">
                <a:solidFill>
                  <a:schemeClr val="bg1"/>
                </a:solidFill>
                <a:ea typeface="Arial" charset="0"/>
              </a:rPr>
              <a:t>|V1V2|</a:t>
            </a:r>
            <a:r>
              <a:rPr lang="en-US" altLang="en-US" b="1" dirty="0">
                <a:solidFill>
                  <a:schemeClr val="bg1"/>
                </a:solidFill>
                <a:ea typeface="Arial" charset="0"/>
              </a:rPr>
              <a:t> za nulovú a teda V1 = V2 = O</a:t>
            </a:r>
            <a:r>
              <a:rPr lang="en-US" altLang="en-US" b="1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endParaRPr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Pre tenké šošovky platí  f = f´ , teda   |FO| = |F´O|</a:t>
            </a:r>
          </a:p>
        </p:txBody>
      </p:sp>
      <p:sp>
        <p:nvSpPr>
          <p:cNvPr id="39" name="BlokTextu 38"/>
          <p:cNvSpPr txBox="1">
            <a:spLocks/>
          </p:cNvSpPr>
          <p:nvPr/>
        </p:nvSpPr>
        <p:spPr>
          <a:xfrm>
            <a:off x="1475656" y="105273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b="1" dirty="0" smtClean="0">
                <a:solidFill>
                  <a:schemeClr val="bg1"/>
                </a:solidFill>
              </a:rPr>
              <a:t>f</a:t>
            </a:r>
            <a:r>
              <a:rPr lang="en-US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&lt; r &lt; </a:t>
            </a:r>
            <a:r>
              <a:rPr lang="sk-SK" altLang="en-US" b="1" dirty="0" smtClean="0">
                <a:solidFill>
                  <a:schemeClr val="bg1"/>
                </a:solidFill>
              </a:rPr>
              <a:t>a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40" name="Rovná spojnica 39"/>
          <p:cNvSpPr>
            <a:spLocks/>
          </p:cNvSpPr>
          <p:nvPr/>
        </p:nvSpPr>
        <p:spPr>
          <a:xfrm>
            <a:off x="0" y="3357563"/>
            <a:ext cx="914400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1" name="Obdĺžnik 40"/>
          <p:cNvSpPr/>
          <p:nvPr/>
        </p:nvSpPr>
        <p:spPr>
          <a:xfrm>
            <a:off x="5076056" y="1196752"/>
            <a:ext cx="3765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je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zmenšený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prevrátený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skutočný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BlokTextu 4"/>
          <p:cNvSpPr txBox="1">
            <a:spLocks/>
          </p:cNvSpPr>
          <p:nvPr/>
        </p:nvSpPr>
        <p:spPr>
          <a:xfrm>
            <a:off x="1331640" y="1340768"/>
            <a:ext cx="288032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sz="2800" b="1" dirty="0" smtClean="0">
                <a:solidFill>
                  <a:schemeClr val="bg1"/>
                </a:solidFill>
              </a:rPr>
              <a:t>f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&lt;</a:t>
            </a:r>
            <a:r>
              <a:rPr lang="sk-SK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a = r</a:t>
            </a:r>
            <a:endParaRPr lang="en-US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463480" y="5589240"/>
            <a:ext cx="4680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je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rovnako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veľký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prevrátený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skutočný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539750" y="2133600"/>
            <a:ext cx="0" cy="1150938"/>
          </a:xfrm>
          <a:prstGeom prst="line">
            <a:avLst/>
          </a:prstGeom>
          <a:noFill/>
          <a:ln w="76200">
            <a:solidFill>
              <a:srgbClr val="FFC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539750" y="2133600"/>
            <a:ext cx="3671888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4211638" y="2133600"/>
            <a:ext cx="4464050" cy="280828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39750" y="2133600"/>
            <a:ext cx="7704138" cy="2447925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7885113" y="3284538"/>
            <a:ext cx="0" cy="12239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0" y="981075"/>
            <a:ext cx="9144000" cy="4824413"/>
            <a:chOff x="0" y="618"/>
            <a:chExt cx="5760" cy="3039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0" y="2069"/>
              <a:ext cx="5760" cy="0"/>
            </a:xfrm>
            <a:prstGeom prst="line">
              <a:avLst/>
            </a:prstGeom>
            <a:ln>
              <a:solidFill>
                <a:srgbClr val="FFFF00"/>
              </a:solidFill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653" y="618"/>
              <a:ext cx="0" cy="3039"/>
            </a:xfrm>
            <a:prstGeom prst="line">
              <a:avLst/>
            </a:prstGeom>
            <a:noFill/>
            <a:ln w="76200">
              <a:solidFill>
                <a:srgbClr val="00B0F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474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40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967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787" y="2024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338" y="2115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651" y="2115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F´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5352" y="1979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653" y="2024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2800" dirty="0">
                  <a:solidFill>
                    <a:schemeClr val="bg1"/>
                  </a:solidFill>
                </a:rPr>
                <a:t>O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BlokTextu 4"/>
          <p:cNvSpPr txBox="1">
            <a:spLocks/>
          </p:cNvSpPr>
          <p:nvPr/>
        </p:nvSpPr>
        <p:spPr>
          <a:xfrm>
            <a:off x="1043608" y="1268760"/>
            <a:ext cx="194421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en-US" sz="2400" b="1" dirty="0" smtClean="0">
                <a:solidFill>
                  <a:schemeClr val="bg1"/>
                </a:solidFill>
              </a:rPr>
              <a:t>f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</a:rPr>
              <a:t>&lt;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</a:rPr>
              <a:t>a &lt; </a:t>
            </a:r>
            <a:r>
              <a:rPr lang="sk-SK" altLang="en-US" sz="2400" b="1" dirty="0" smtClean="0">
                <a:solidFill>
                  <a:schemeClr val="bg1"/>
                </a:solidFill>
              </a:rPr>
              <a:t>r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355976" y="5903893"/>
            <a:ext cx="4788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je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zväčšený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prevrátený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,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skutočný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339975" y="3213100"/>
            <a:ext cx="0" cy="144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39750" y="3213100"/>
            <a:ext cx="0" cy="144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885113" y="3213100"/>
            <a:ext cx="0" cy="144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011863" y="3213100"/>
            <a:ext cx="0" cy="1444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24075" y="3357563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795963" y="3357563"/>
            <a:ext cx="64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747125" y="3284538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211638" y="3213100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11638" y="2133600"/>
            <a:ext cx="4464050" cy="280828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572000" y="4724400"/>
            <a:ext cx="4392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1524000" algn="l"/>
              </a:tabLst>
            </a:pPr>
            <a:r>
              <a:rPr lang="sk-SK" sz="2800"/>
              <a:t>	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042988" y="2133600"/>
            <a:ext cx="0" cy="1150938"/>
          </a:xfrm>
          <a:prstGeom prst="line">
            <a:avLst/>
          </a:prstGeom>
          <a:noFill/>
          <a:ln w="76200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042988" y="2133600"/>
            <a:ext cx="3168650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042988" y="2133600"/>
            <a:ext cx="7777162" cy="2808288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459788" y="3284538"/>
            <a:ext cx="0" cy="15128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211638" y="981075"/>
            <a:ext cx="0" cy="4824413"/>
          </a:xfrm>
          <a:prstGeom prst="line">
            <a:avLst/>
          </a:prstGeom>
          <a:noFill/>
          <a:ln w="7620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0" y="3284538"/>
            <a:ext cx="9144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Zobrazovanie predmetu spojkou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BlokTextu 4"/>
          <p:cNvSpPr txBox="1">
            <a:spLocks/>
          </p:cNvSpPr>
          <p:nvPr/>
        </p:nvSpPr>
        <p:spPr>
          <a:xfrm>
            <a:off x="827584" y="1268760"/>
            <a:ext cx="165618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chemeClr val="bg1"/>
                </a:solidFill>
              </a:rPr>
              <a:t>a =  f</a:t>
            </a:r>
          </a:p>
        </p:txBody>
      </p:sp>
      <p:sp>
        <p:nvSpPr>
          <p:cNvPr id="6" name="Obdĺžnik 5"/>
          <p:cNvSpPr/>
          <p:nvPr/>
        </p:nvSpPr>
        <p:spPr>
          <a:xfrm>
            <a:off x="5508104" y="5877272"/>
            <a:ext cx="2910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err="1" smtClean="0">
                <a:solidFill>
                  <a:srgbClr val="FF0000"/>
                </a:solidFill>
              </a:rPr>
              <a:t>obraz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sa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nevytvorí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ovná spojnica 6"/>
          <p:cNvSpPr>
            <a:spLocks/>
          </p:cNvSpPr>
          <p:nvPr/>
        </p:nvSpPr>
        <p:spPr>
          <a:xfrm>
            <a:off x="4735513" y="3263900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Rovná spojnica 7"/>
          <p:cNvSpPr>
            <a:spLocks/>
          </p:cNvSpPr>
          <p:nvPr/>
        </p:nvSpPr>
        <p:spPr>
          <a:xfrm>
            <a:off x="6469063" y="3267075"/>
            <a:ext cx="0" cy="179388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BlokTextu 8"/>
          <p:cNvSpPr txBox="1">
            <a:spLocks/>
          </p:cNvSpPr>
          <p:nvPr/>
        </p:nvSpPr>
        <p:spPr>
          <a:xfrm>
            <a:off x="4559300" y="3475038"/>
            <a:ext cx="369888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0" name="Rovná spojnica 9"/>
          <p:cNvSpPr>
            <a:spLocks/>
          </p:cNvSpPr>
          <p:nvPr/>
        </p:nvSpPr>
        <p:spPr>
          <a:xfrm>
            <a:off x="3059113" y="3249613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BlokTextu 10"/>
          <p:cNvSpPr txBox="1">
            <a:spLocks/>
          </p:cNvSpPr>
          <p:nvPr/>
        </p:nvSpPr>
        <p:spPr>
          <a:xfrm>
            <a:off x="2843213" y="3429000"/>
            <a:ext cx="576262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2" name="BlokTextu 11"/>
          <p:cNvSpPr txBox="1">
            <a:spLocks/>
          </p:cNvSpPr>
          <p:nvPr/>
        </p:nvSpPr>
        <p:spPr>
          <a:xfrm>
            <a:off x="6227763" y="3429000"/>
            <a:ext cx="72072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3" name="Rovná spojnica 12"/>
          <p:cNvSpPr>
            <a:spLocks/>
          </p:cNvSpPr>
          <p:nvPr/>
        </p:nvSpPr>
        <p:spPr>
          <a:xfrm>
            <a:off x="3962400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Rovná spojnica 13"/>
          <p:cNvSpPr>
            <a:spLocks/>
          </p:cNvSpPr>
          <p:nvPr/>
        </p:nvSpPr>
        <p:spPr>
          <a:xfrm>
            <a:off x="5618163" y="3259138"/>
            <a:ext cx="0" cy="179387"/>
          </a:xfrm>
          <a:prstGeom prst="line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BlokTextu 14"/>
          <p:cNvSpPr txBox="1">
            <a:spLocks/>
          </p:cNvSpPr>
          <p:nvPr/>
        </p:nvSpPr>
        <p:spPr>
          <a:xfrm>
            <a:off x="3805238" y="3424238"/>
            <a:ext cx="576262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" name="BlokTextu 15"/>
          <p:cNvSpPr txBox="1">
            <a:spLocks/>
          </p:cNvSpPr>
          <p:nvPr/>
        </p:nvSpPr>
        <p:spPr>
          <a:xfrm>
            <a:off x="5461000" y="3411538"/>
            <a:ext cx="576263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>
                <a:solidFill>
                  <a:schemeClr val="bg1"/>
                </a:solidFill>
              </a:rPr>
              <a:t>F´</a:t>
            </a:r>
          </a:p>
        </p:txBody>
      </p:sp>
      <p:sp>
        <p:nvSpPr>
          <p:cNvPr id="17" name="Voľná forma 16"/>
          <p:cNvSpPr>
            <a:spLocks/>
          </p:cNvSpPr>
          <p:nvPr/>
        </p:nvSpPr>
        <p:spPr>
          <a:xfrm>
            <a:off x="4724400" y="2225675"/>
            <a:ext cx="2463800" cy="3197225"/>
          </a:xfrm>
          <a:custGeom>
            <a:avLst/>
            <a:gdLst/>
            <a:ahLst/>
            <a:cxnLst/>
            <a:rect l="0" t="0" r="r" b="b"/>
            <a:pathLst>
              <a:path w="1552" h="2014">
                <a:moveTo>
                  <a:pt x="0" y="0"/>
                </a:moveTo>
                <a:lnTo>
                  <a:pt x="1552" y="2014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8" name="Rovná spojnica 17"/>
          <p:cNvSpPr>
            <a:spLocks/>
          </p:cNvSpPr>
          <p:nvPr/>
        </p:nvSpPr>
        <p:spPr>
          <a:xfrm flipV="1">
            <a:off x="3957638" y="2238375"/>
            <a:ext cx="0" cy="1081088"/>
          </a:xfrm>
          <a:prstGeom prst="line">
            <a:avLst/>
          </a:prstGeom>
          <a:noFill/>
          <a:ln w="57150">
            <a:solidFill>
              <a:srgbClr val="FFC000"/>
            </a:solidFill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Voľná forma 18"/>
          <p:cNvSpPr>
            <a:spLocks/>
          </p:cNvSpPr>
          <p:nvPr/>
        </p:nvSpPr>
        <p:spPr>
          <a:xfrm>
            <a:off x="3314700" y="1320800"/>
            <a:ext cx="2946400" cy="4229100"/>
          </a:xfrm>
          <a:custGeom>
            <a:avLst/>
            <a:gdLst/>
            <a:ahLst/>
            <a:cxnLst/>
            <a:rect l="0" t="0" r="r" b="b"/>
            <a:pathLst>
              <a:path w="1856" h="2664">
                <a:moveTo>
                  <a:pt x="0" y="0"/>
                </a:moveTo>
                <a:lnTo>
                  <a:pt x="1856" y="2664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2" name="Rovná spojnica 21"/>
          <p:cNvSpPr>
            <a:spLocks/>
          </p:cNvSpPr>
          <p:nvPr/>
        </p:nvSpPr>
        <p:spPr>
          <a:xfrm>
            <a:off x="0" y="3357563"/>
            <a:ext cx="9144000" cy="0"/>
          </a:xfrm>
          <a:prstGeom prst="line">
            <a:avLst/>
          </a:prstGeom>
          <a:noFill/>
          <a:ln w="57150">
            <a:solidFill>
              <a:srgbClr val="FFFF00"/>
            </a:solidFill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3" name="Voľná forma 22"/>
          <p:cNvSpPr>
            <a:spLocks/>
          </p:cNvSpPr>
          <p:nvPr/>
        </p:nvSpPr>
        <p:spPr>
          <a:xfrm>
            <a:off x="4724400" y="692150"/>
            <a:ext cx="17463" cy="5175250"/>
          </a:xfrm>
          <a:custGeom>
            <a:avLst/>
            <a:gdLst/>
            <a:ahLst/>
            <a:cxnLst/>
            <a:rect l="0" t="0" r="r" b="b"/>
            <a:pathLst>
              <a:path w="11" h="3260">
                <a:moveTo>
                  <a:pt x="11" y="0"/>
                </a:moveTo>
                <a:lnTo>
                  <a:pt x="0" y="3260"/>
                </a:lnTo>
              </a:path>
            </a:pathLst>
          </a:custGeom>
          <a:noFill/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4" name="Voľná forma 23"/>
          <p:cNvSpPr>
            <a:spLocks/>
          </p:cNvSpPr>
          <p:nvPr/>
        </p:nvSpPr>
        <p:spPr>
          <a:xfrm>
            <a:off x="63500" y="2220913"/>
            <a:ext cx="4654550" cy="1587"/>
          </a:xfrm>
          <a:custGeom>
            <a:avLst/>
            <a:gdLst/>
            <a:ahLst/>
            <a:cxnLst/>
            <a:rect l="0" t="0" r="r" b="b"/>
            <a:pathLst>
              <a:path w="2932" h="1">
                <a:moveTo>
                  <a:pt x="0" y="1"/>
                </a:moveTo>
                <a:lnTo>
                  <a:pt x="2932" y="0"/>
                </a:lnTo>
                <a:lnTo>
                  <a:pt x="2932" y="0"/>
                </a:lnTo>
              </a:path>
            </a:pathLst>
          </a:custGeom>
          <a:noFill/>
          <a:ln w="38100" cmpd="sng">
            <a:solidFill>
              <a:srgbClr val="92D050"/>
            </a:solidFill>
            <a:headEnd type="none" w="med" len="med"/>
            <a:tailEnd type="triangle" w="med" len="med"/>
          </a:ln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500</Words>
  <Application>Microsoft Office PowerPoint</Application>
  <PresentationFormat>Prezentácia na obrazovke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Times New Roman</vt:lpstr>
      <vt:lpstr>Motív Office</vt:lpstr>
      <vt:lpstr>Optické zobrazovanie šošovkami</vt:lpstr>
      <vt:lpstr>Šošovky</vt:lpstr>
      <vt:lpstr>Spojka</vt:lpstr>
      <vt:lpstr>Rozptylka</vt:lpstr>
      <vt:lpstr>Spojka – prechod lúčov</vt:lpstr>
      <vt:lpstr>Zobrazovanie predmetu spojkou</vt:lpstr>
      <vt:lpstr>Zobrazovanie predmetu spojkou</vt:lpstr>
      <vt:lpstr>Zobrazovanie predmetu spojkou</vt:lpstr>
      <vt:lpstr>Zobrazovanie predmetu spojkou</vt:lpstr>
      <vt:lpstr>Zobrazovanie predmetu spojkou</vt:lpstr>
      <vt:lpstr>Prezentácia programu PowerPoint</vt:lpstr>
      <vt:lpstr>Zobrazovanie predmetu rozptylkou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Optické zobrazovanie šošovkami</dc:title>
  <dc:creator>Windows User</dc:creator>
  <cp:lastModifiedBy>ucitel</cp:lastModifiedBy>
  <cp:revision>26</cp:revision>
  <dcterms:created xsi:type="dcterms:W3CDTF">2014-09-26T17:06:57Z</dcterms:created>
  <dcterms:modified xsi:type="dcterms:W3CDTF">2023-03-13T10:15:32Z</dcterms:modified>
</cp:coreProperties>
</file>