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4" r:id="rId9"/>
    <p:sldId id="265" r:id="rId10"/>
    <p:sldId id="266" r:id="rId11"/>
    <p:sldId id="263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6.wmf"/><Relationship Id="rId7" Type="http://schemas.openxmlformats.org/officeDocument/2006/relationships/image" Target="../media/image19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10" Type="http://schemas.openxmlformats.org/officeDocument/2006/relationships/image" Target="../media/image21.wmf"/><Relationship Id="rId4" Type="http://schemas.openxmlformats.org/officeDocument/2006/relationships/image" Target="../media/image7.wmf"/><Relationship Id="rId9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4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12" Type="http://schemas.openxmlformats.org/officeDocument/2006/relationships/image" Target="../media/image33.wmf"/><Relationship Id="rId2" Type="http://schemas.openxmlformats.org/officeDocument/2006/relationships/image" Target="../media/image23.wmf"/><Relationship Id="rId16" Type="http://schemas.openxmlformats.org/officeDocument/2006/relationships/image" Target="../media/image36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11" Type="http://schemas.openxmlformats.org/officeDocument/2006/relationships/image" Target="../media/image32.wmf"/><Relationship Id="rId5" Type="http://schemas.openxmlformats.org/officeDocument/2006/relationships/image" Target="../media/image26.wmf"/><Relationship Id="rId15" Type="http://schemas.openxmlformats.org/officeDocument/2006/relationships/image" Target="../media/image16.wmf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Relationship Id="rId14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8.wmf"/><Relationship Id="rId7" Type="http://schemas.openxmlformats.org/officeDocument/2006/relationships/image" Target="../media/image39.wmf"/><Relationship Id="rId2" Type="http://schemas.openxmlformats.org/officeDocument/2006/relationships/image" Target="../media/image37.wmf"/><Relationship Id="rId1" Type="http://schemas.openxmlformats.org/officeDocument/2006/relationships/image" Target="../media/image22.wmf"/><Relationship Id="rId6" Type="http://schemas.openxmlformats.org/officeDocument/2006/relationships/image" Target="../media/image36.wmf"/><Relationship Id="rId5" Type="http://schemas.openxmlformats.org/officeDocument/2006/relationships/image" Target="../media/image16.wmf"/><Relationship Id="rId4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40.wmf"/><Relationship Id="rId3" Type="http://schemas.openxmlformats.org/officeDocument/2006/relationships/image" Target="../media/image25.wmf"/><Relationship Id="rId7" Type="http://schemas.openxmlformats.org/officeDocument/2006/relationships/image" Target="../media/image41.wmf"/><Relationship Id="rId12" Type="http://schemas.openxmlformats.org/officeDocument/2006/relationships/image" Target="../media/image46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11" Type="http://schemas.openxmlformats.org/officeDocument/2006/relationships/image" Target="../media/image45.wmf"/><Relationship Id="rId5" Type="http://schemas.openxmlformats.org/officeDocument/2006/relationships/image" Target="../media/image27.wmf"/><Relationship Id="rId15" Type="http://schemas.openxmlformats.org/officeDocument/2006/relationships/image" Target="../media/image47.wmf"/><Relationship Id="rId10" Type="http://schemas.openxmlformats.org/officeDocument/2006/relationships/image" Target="../media/image44.wmf"/><Relationship Id="rId4" Type="http://schemas.openxmlformats.org/officeDocument/2006/relationships/image" Target="../media/image26.wmf"/><Relationship Id="rId9" Type="http://schemas.openxmlformats.org/officeDocument/2006/relationships/image" Target="../media/image43.wmf"/><Relationship Id="rId1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3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1678-F226-4326-B6ED-10B3CFFE9817}" type="datetimeFigureOut">
              <a:rPr lang="sk-SK" smtClean="0"/>
              <a:pPr/>
              <a:t>22. 10. 2014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0AD8-E5D1-4B32-B068-F92A78DC3D2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1678-F226-4326-B6ED-10B3CFFE9817}" type="datetimeFigureOut">
              <a:rPr lang="sk-SK" smtClean="0"/>
              <a:pPr/>
              <a:t>22. 10. 2014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0AD8-E5D1-4B32-B068-F92A78DC3D2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1678-F226-4326-B6ED-10B3CFFE9817}" type="datetimeFigureOut">
              <a:rPr lang="sk-SK" smtClean="0"/>
              <a:pPr/>
              <a:t>22. 10. 2014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0AD8-E5D1-4B32-B068-F92A78DC3D2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1678-F226-4326-B6ED-10B3CFFE9817}" type="datetimeFigureOut">
              <a:rPr lang="sk-SK" smtClean="0"/>
              <a:pPr/>
              <a:t>22. 10. 2014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0AD8-E5D1-4B32-B068-F92A78DC3D2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1678-F226-4326-B6ED-10B3CFFE9817}" type="datetimeFigureOut">
              <a:rPr lang="sk-SK" smtClean="0"/>
              <a:pPr/>
              <a:t>22. 10. 2014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0AD8-E5D1-4B32-B068-F92A78DC3D2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1678-F226-4326-B6ED-10B3CFFE9817}" type="datetimeFigureOut">
              <a:rPr lang="sk-SK" smtClean="0"/>
              <a:pPr/>
              <a:t>22. 10. 2014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0AD8-E5D1-4B32-B068-F92A78DC3D2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1678-F226-4326-B6ED-10B3CFFE9817}" type="datetimeFigureOut">
              <a:rPr lang="sk-SK" smtClean="0"/>
              <a:pPr/>
              <a:t>22. 10. 2014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0AD8-E5D1-4B32-B068-F92A78DC3D2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1678-F226-4326-B6ED-10B3CFFE9817}" type="datetimeFigureOut">
              <a:rPr lang="sk-SK" smtClean="0"/>
              <a:pPr/>
              <a:t>22. 10. 2014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0AD8-E5D1-4B32-B068-F92A78DC3D2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1678-F226-4326-B6ED-10B3CFFE9817}" type="datetimeFigureOut">
              <a:rPr lang="sk-SK" smtClean="0"/>
              <a:pPr/>
              <a:t>22. 10. 2014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0AD8-E5D1-4B32-B068-F92A78DC3D2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1678-F226-4326-B6ED-10B3CFFE9817}" type="datetimeFigureOut">
              <a:rPr lang="sk-SK" smtClean="0"/>
              <a:pPr/>
              <a:t>22. 10. 2014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0AD8-E5D1-4B32-B068-F92A78DC3D2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1678-F226-4326-B6ED-10B3CFFE9817}" type="datetimeFigureOut">
              <a:rPr lang="sk-SK" smtClean="0"/>
              <a:pPr/>
              <a:t>22. 10. 2014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0AD8-E5D1-4B32-B068-F92A78DC3D2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F1678-F226-4326-B6ED-10B3CFFE9817}" type="datetimeFigureOut">
              <a:rPr lang="sk-SK" smtClean="0"/>
              <a:pPr/>
              <a:t>22. 10. 2014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A0AD8-E5D1-4B32-B068-F92A78DC3D2E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ymgl.sk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3.bin"/><Relationship Id="rId12" Type="http://schemas.openxmlformats.org/officeDocument/2006/relationships/oleObject" Target="../embeddings/oleObject58.bin"/><Relationship Id="rId17" Type="http://schemas.openxmlformats.org/officeDocument/2006/relationships/oleObject" Target="../embeddings/oleObject63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62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2.bin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61.bin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0.bin"/><Relationship Id="rId9" Type="http://schemas.openxmlformats.org/officeDocument/2006/relationships/oleObject" Target="../embeddings/oleObject55.bin"/><Relationship Id="rId14" Type="http://schemas.openxmlformats.org/officeDocument/2006/relationships/oleObject" Target="../embeddings/oleObject6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5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3" Type="http://schemas.openxmlformats.org/officeDocument/2006/relationships/image" Target="../media/image18.jpeg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18.jpeg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oleObject" Target="../embeddings/oleObject35.bin"/><Relationship Id="rId18" Type="http://schemas.openxmlformats.org/officeDocument/2006/relationships/oleObject" Target="../embeddings/oleObject4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12" Type="http://schemas.openxmlformats.org/officeDocument/2006/relationships/oleObject" Target="../embeddings/oleObject34.bin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38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8.bin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7.bin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31.bin"/><Relationship Id="rId14" Type="http://schemas.openxmlformats.org/officeDocument/2006/relationships/oleObject" Target="../embeddings/oleObject3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2.bin"/><Relationship Id="rId9" Type="http://schemas.openxmlformats.org/officeDocument/2006/relationships/oleObject" Target="../embeddings/oleObject4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1560" y="3068960"/>
            <a:ext cx="7772400" cy="1470025"/>
          </a:xfrm>
        </p:spPr>
        <p:txBody>
          <a:bodyPr/>
          <a:lstStyle/>
          <a:p>
            <a:r>
              <a:rPr lang="sk-SK" dirty="0" smtClean="0"/>
              <a:t>Rovnomerný a nerovnomerný pohyb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267744" y="4725144"/>
            <a:ext cx="6400800" cy="1752600"/>
          </a:xfrm>
        </p:spPr>
        <p:txBody>
          <a:bodyPr/>
          <a:lstStyle/>
          <a:p>
            <a:r>
              <a:rPr lang="sk-SK" dirty="0" smtClean="0"/>
              <a:t>Mgr. Jaroslava Viťazková</a:t>
            </a:r>
            <a:endParaRPr lang="sk-SK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395535" y="1196752"/>
          <a:ext cx="8280922" cy="1510030"/>
        </p:xfrm>
        <a:graphic>
          <a:graphicData uri="http://schemas.openxmlformats.org/drawingml/2006/table">
            <a:tbl>
              <a:tblPr/>
              <a:tblGrid>
                <a:gridCol w="3617075"/>
                <a:gridCol w="258364"/>
                <a:gridCol w="258364"/>
                <a:gridCol w="4147119"/>
              </a:tblGrid>
              <a:tr h="2309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3159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rgbClr val="2F2F2F"/>
                          </a:solidFill>
                          <a:latin typeface="Arial"/>
                          <a:ea typeface="Times New Roman"/>
                          <a:cs typeface="Arial"/>
                        </a:rPr>
                        <a:t>Gymnázium, SNP 1, </a:t>
                      </a:r>
                      <a:br>
                        <a:rPr lang="sk-SK" sz="1600" dirty="0">
                          <a:solidFill>
                            <a:srgbClr val="2F2F2F"/>
                          </a:solidFill>
                          <a:latin typeface="Arial"/>
                          <a:ea typeface="Times New Roman"/>
                          <a:cs typeface="Arial"/>
                        </a:rPr>
                      </a:br>
                      <a:r>
                        <a:rPr lang="sk-SK" sz="1600" dirty="0">
                          <a:solidFill>
                            <a:srgbClr val="2F2F2F"/>
                          </a:solidFill>
                          <a:latin typeface="Arial"/>
                          <a:ea typeface="Times New Roman"/>
                          <a:cs typeface="Arial"/>
                        </a:rPr>
                        <a:t>056 01 Gelnica</a:t>
                      </a:r>
                      <a:endParaRPr lang="sk-SK" sz="16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Arial"/>
                          <a:ea typeface="Times New Roman"/>
                          <a:cs typeface="Arial"/>
                        </a:rPr>
                        <a:t>Web: </a:t>
                      </a:r>
                      <a:r>
                        <a:rPr lang="sk-SK" sz="1600" u="sng" dirty="0" smtClean="0">
                          <a:solidFill>
                            <a:srgbClr val="0000FF"/>
                          </a:solidFill>
                          <a:latin typeface="Arial"/>
                          <a:ea typeface="Times New Roman"/>
                          <a:cs typeface="Arial"/>
                          <a:hlinkClick r:id="rId2"/>
                        </a:rPr>
                        <a:t>w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u="sng" dirty="0" err="1" smtClean="0">
                          <a:solidFill>
                            <a:srgbClr val="0000FF"/>
                          </a:solidFill>
                          <a:latin typeface="Arial"/>
                          <a:ea typeface="Times New Roman"/>
                          <a:cs typeface="Arial"/>
                          <a:hlinkClick r:id="rId2"/>
                        </a:rPr>
                        <a:t>ww.gymgl.sk</a:t>
                      </a:r>
                      <a:r>
                        <a:rPr lang="sk-SK" sz="1600" dirty="0" smtClean="0"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sk-SK" sz="1600" i="1" dirty="0" smtClean="0">
                          <a:latin typeface="Arial"/>
                          <a:ea typeface="Times New Roman"/>
                          <a:cs typeface="Times New Roman"/>
                        </a:rPr>
                        <a:t>      </a:t>
                      </a:r>
                      <a:endParaRPr lang="sk-SK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53975" marB="53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b="1" dirty="0">
                          <a:latin typeface="Arial"/>
                          <a:ea typeface="Times New Roman"/>
                          <a:cs typeface="Arial"/>
                        </a:rPr>
                        <a:t>KĽÚČ K INOVATÍVNEMU VZDELÁVANIU</a:t>
                      </a:r>
                      <a:endParaRPr lang="sk-SK" sz="16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Arial"/>
                          <a:ea typeface="Times New Roman"/>
                          <a:cs typeface="Arial"/>
                        </a:rPr>
                        <a:t>ITMS kód projektu: </a:t>
                      </a:r>
                      <a:r>
                        <a:rPr lang="sk-SK" sz="1600" dirty="0">
                          <a:latin typeface="Arial"/>
                          <a:ea typeface="Times New Roman"/>
                          <a:cs typeface="Times New Roman"/>
                        </a:rPr>
                        <a:t>26110130703</a:t>
                      </a:r>
                    </a:p>
                  </a:txBody>
                  <a:tcPr marL="36195" marR="36195" marT="53975" marB="539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Obrázok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75656" cy="1524304"/>
          </a:xfrm>
          <a:prstGeom prst="rect">
            <a:avLst/>
          </a:prstGeom>
          <a:noFill/>
        </p:spPr>
      </p:pic>
      <p:pic>
        <p:nvPicPr>
          <p:cNvPr id="1026" name="Obrázok 1" descr="agentura_cmy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0"/>
            <a:ext cx="5572257" cy="1268760"/>
          </a:xfrm>
          <a:prstGeom prst="rect">
            <a:avLst/>
          </a:prstGeom>
          <a:noFill/>
        </p:spPr>
      </p:pic>
      <p:pic>
        <p:nvPicPr>
          <p:cNvPr id="1025" name="Obrázok 2" descr="EU-ESF-VERTICAL-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0"/>
            <a:ext cx="1584176" cy="1474382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3448050" y="1543050"/>
            <a:ext cx="5494338" cy="4667250"/>
            <a:chOff x="2073" y="972"/>
            <a:chExt cx="3461" cy="2940"/>
          </a:xfrm>
        </p:grpSpPr>
        <p:sp>
          <p:nvSpPr>
            <p:cNvPr id="84064" name="Text Box 96"/>
            <p:cNvSpPr txBox="1">
              <a:spLocks noChangeArrowheads="1"/>
            </p:cNvSpPr>
            <p:nvPr/>
          </p:nvSpPr>
          <p:spPr bwMode="auto">
            <a:xfrm>
              <a:off x="2191" y="3494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0</a:t>
              </a:r>
            </a:p>
          </p:txBody>
        </p:sp>
        <p:graphicFrame>
          <p:nvGraphicFramePr>
            <p:cNvPr id="84066" name="Object 98"/>
            <p:cNvGraphicFramePr>
              <a:graphicFrameLocks noChangeAspect="1"/>
            </p:cNvGraphicFramePr>
            <p:nvPr/>
          </p:nvGraphicFramePr>
          <p:xfrm>
            <a:off x="5306" y="3491"/>
            <a:ext cx="228" cy="421"/>
          </p:xfrm>
          <a:graphic>
            <a:graphicData uri="http://schemas.openxmlformats.org/presentationml/2006/ole">
              <p:oleObj spid="_x0000_s9232" name="Rovnica" r:id="rId3" imgW="126720" imgH="368280" progId="Equation.3">
                <p:embed/>
              </p:oleObj>
            </a:graphicData>
          </a:graphic>
        </p:graphicFrame>
        <p:graphicFrame>
          <p:nvGraphicFramePr>
            <p:cNvPr id="84067" name="Object 99"/>
            <p:cNvGraphicFramePr>
              <a:graphicFrameLocks noChangeAspect="1"/>
            </p:cNvGraphicFramePr>
            <p:nvPr/>
          </p:nvGraphicFramePr>
          <p:xfrm>
            <a:off x="2077" y="972"/>
            <a:ext cx="217" cy="380"/>
          </p:xfrm>
          <a:graphic>
            <a:graphicData uri="http://schemas.openxmlformats.org/presentationml/2006/ole">
              <p:oleObj spid="_x0000_s9233" name="Rovnica" r:id="rId4" imgW="190440" imgH="393480" progId="Equation.3">
                <p:embed/>
              </p:oleObj>
            </a:graphicData>
          </a:graphic>
        </p:graphicFrame>
        <p:sp>
          <p:nvSpPr>
            <p:cNvPr id="84068" name="Line 100"/>
            <p:cNvSpPr>
              <a:spLocks noChangeShapeType="1"/>
            </p:cNvSpPr>
            <p:nvPr/>
          </p:nvSpPr>
          <p:spPr bwMode="auto">
            <a:xfrm>
              <a:off x="2386" y="1082"/>
              <a:ext cx="5" cy="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lg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84069" name="Line 101"/>
            <p:cNvSpPr>
              <a:spLocks noChangeShapeType="1"/>
            </p:cNvSpPr>
            <p:nvPr/>
          </p:nvSpPr>
          <p:spPr bwMode="auto">
            <a:xfrm>
              <a:off x="2390" y="3475"/>
              <a:ext cx="29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84070" name="Line 102"/>
            <p:cNvSpPr>
              <a:spLocks noChangeShapeType="1"/>
            </p:cNvSpPr>
            <p:nvPr/>
          </p:nvSpPr>
          <p:spPr bwMode="auto">
            <a:xfrm rot="-5400000">
              <a:off x="2861" y="3478"/>
              <a:ext cx="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84071" name="Line 103"/>
            <p:cNvSpPr>
              <a:spLocks noChangeShapeType="1"/>
            </p:cNvSpPr>
            <p:nvPr/>
          </p:nvSpPr>
          <p:spPr bwMode="auto">
            <a:xfrm rot="-5400000">
              <a:off x="3372" y="3478"/>
              <a:ext cx="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84072" name="Line 104"/>
            <p:cNvSpPr>
              <a:spLocks noChangeShapeType="1"/>
            </p:cNvSpPr>
            <p:nvPr/>
          </p:nvSpPr>
          <p:spPr bwMode="auto">
            <a:xfrm rot="-5400000">
              <a:off x="3885" y="3478"/>
              <a:ext cx="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84073" name="Line 105"/>
            <p:cNvSpPr>
              <a:spLocks noChangeShapeType="1"/>
            </p:cNvSpPr>
            <p:nvPr/>
          </p:nvSpPr>
          <p:spPr bwMode="auto">
            <a:xfrm rot="-5400000">
              <a:off x="4398" y="3481"/>
              <a:ext cx="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84074" name="Line 106"/>
            <p:cNvSpPr>
              <a:spLocks noChangeShapeType="1"/>
            </p:cNvSpPr>
            <p:nvPr/>
          </p:nvSpPr>
          <p:spPr bwMode="auto">
            <a:xfrm rot="-5400000">
              <a:off x="4914" y="3478"/>
              <a:ext cx="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84075" name="Text Box 107"/>
            <p:cNvSpPr txBox="1">
              <a:spLocks noChangeArrowheads="1"/>
            </p:cNvSpPr>
            <p:nvPr/>
          </p:nvSpPr>
          <p:spPr bwMode="auto">
            <a:xfrm>
              <a:off x="2804" y="3485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4076" name="Text Box 108"/>
            <p:cNvSpPr txBox="1">
              <a:spLocks noChangeArrowheads="1"/>
            </p:cNvSpPr>
            <p:nvPr/>
          </p:nvSpPr>
          <p:spPr bwMode="auto">
            <a:xfrm>
              <a:off x="3314" y="3485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84077" name="Text Box 109"/>
            <p:cNvSpPr txBox="1">
              <a:spLocks noChangeArrowheads="1"/>
            </p:cNvSpPr>
            <p:nvPr/>
          </p:nvSpPr>
          <p:spPr bwMode="auto">
            <a:xfrm>
              <a:off x="3830" y="3485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84078" name="Text Box 110"/>
            <p:cNvSpPr txBox="1">
              <a:spLocks noChangeArrowheads="1"/>
            </p:cNvSpPr>
            <p:nvPr/>
          </p:nvSpPr>
          <p:spPr bwMode="auto">
            <a:xfrm>
              <a:off x="4340" y="3485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84079" name="Text Box 111"/>
            <p:cNvSpPr txBox="1">
              <a:spLocks noChangeArrowheads="1"/>
            </p:cNvSpPr>
            <p:nvPr/>
          </p:nvSpPr>
          <p:spPr bwMode="auto">
            <a:xfrm>
              <a:off x="4856" y="3485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84081" name="Text Box 113"/>
            <p:cNvSpPr txBox="1">
              <a:spLocks noChangeArrowheads="1"/>
            </p:cNvSpPr>
            <p:nvPr/>
          </p:nvSpPr>
          <p:spPr bwMode="auto">
            <a:xfrm>
              <a:off x="2163" y="3058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84082" name="Text Box 114"/>
            <p:cNvSpPr txBox="1">
              <a:spLocks noChangeArrowheads="1"/>
            </p:cNvSpPr>
            <p:nvPr/>
          </p:nvSpPr>
          <p:spPr bwMode="auto">
            <a:xfrm>
              <a:off x="2083" y="2778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84083" name="Text Box 115"/>
            <p:cNvSpPr txBox="1">
              <a:spLocks noChangeArrowheads="1"/>
            </p:cNvSpPr>
            <p:nvPr/>
          </p:nvSpPr>
          <p:spPr bwMode="auto">
            <a:xfrm>
              <a:off x="2083" y="2490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 dirty="0">
                  <a:solidFill>
                    <a:srgbClr val="292929"/>
                  </a:solidFill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84084" name="Text Box 116"/>
            <p:cNvSpPr txBox="1">
              <a:spLocks noChangeArrowheads="1"/>
            </p:cNvSpPr>
            <p:nvPr/>
          </p:nvSpPr>
          <p:spPr bwMode="auto">
            <a:xfrm>
              <a:off x="2075" y="2202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84085" name="Text Box 117"/>
            <p:cNvSpPr txBox="1">
              <a:spLocks noChangeArrowheads="1"/>
            </p:cNvSpPr>
            <p:nvPr/>
          </p:nvSpPr>
          <p:spPr bwMode="auto">
            <a:xfrm>
              <a:off x="2073" y="1914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25</a:t>
              </a:r>
            </a:p>
          </p:txBody>
        </p:sp>
        <p:grpSp>
          <p:nvGrpSpPr>
            <p:cNvPr id="3" name="Group 118"/>
            <p:cNvGrpSpPr>
              <a:grpSpLocks/>
            </p:cNvGrpSpPr>
            <p:nvPr/>
          </p:nvGrpSpPr>
          <p:grpSpPr bwMode="auto">
            <a:xfrm>
              <a:off x="2338" y="2038"/>
              <a:ext cx="91" cy="1148"/>
              <a:chOff x="1077" y="2160"/>
              <a:chExt cx="91" cy="1148"/>
            </a:xfrm>
          </p:grpSpPr>
          <p:sp>
            <p:nvSpPr>
              <p:cNvPr id="84087" name="Line 119"/>
              <p:cNvSpPr>
                <a:spLocks noChangeShapeType="1"/>
              </p:cNvSpPr>
              <p:nvPr/>
            </p:nvSpPr>
            <p:spPr bwMode="auto">
              <a:xfrm>
                <a:off x="1081" y="3308"/>
                <a:ext cx="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84088" name="Line 120"/>
              <p:cNvSpPr>
                <a:spLocks noChangeShapeType="1"/>
              </p:cNvSpPr>
              <p:nvPr/>
            </p:nvSpPr>
            <p:spPr bwMode="auto">
              <a:xfrm>
                <a:off x="1082" y="3024"/>
                <a:ext cx="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84089" name="Line 121"/>
              <p:cNvSpPr>
                <a:spLocks noChangeShapeType="1"/>
              </p:cNvSpPr>
              <p:nvPr/>
            </p:nvSpPr>
            <p:spPr bwMode="auto">
              <a:xfrm>
                <a:off x="1077" y="2737"/>
                <a:ext cx="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84090" name="Line 122"/>
              <p:cNvSpPr>
                <a:spLocks noChangeShapeType="1"/>
              </p:cNvSpPr>
              <p:nvPr/>
            </p:nvSpPr>
            <p:spPr bwMode="auto">
              <a:xfrm>
                <a:off x="1078" y="2447"/>
                <a:ext cx="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84091" name="Line 123"/>
              <p:cNvSpPr>
                <a:spLocks noChangeShapeType="1"/>
              </p:cNvSpPr>
              <p:nvPr/>
            </p:nvSpPr>
            <p:spPr bwMode="auto">
              <a:xfrm>
                <a:off x="1079" y="2160"/>
                <a:ext cx="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84094" name="Line 126"/>
            <p:cNvSpPr>
              <a:spLocks noChangeShapeType="1"/>
            </p:cNvSpPr>
            <p:nvPr/>
          </p:nvSpPr>
          <p:spPr bwMode="auto">
            <a:xfrm>
              <a:off x="2337" y="1754"/>
              <a:ext cx="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84095" name="Line 127"/>
            <p:cNvSpPr>
              <a:spLocks noChangeShapeType="1"/>
            </p:cNvSpPr>
            <p:nvPr/>
          </p:nvSpPr>
          <p:spPr bwMode="auto">
            <a:xfrm>
              <a:off x="2338" y="1468"/>
              <a:ext cx="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84100" name="Text Box 132"/>
            <p:cNvSpPr txBox="1">
              <a:spLocks noChangeArrowheads="1"/>
            </p:cNvSpPr>
            <p:nvPr/>
          </p:nvSpPr>
          <p:spPr bwMode="auto">
            <a:xfrm>
              <a:off x="2079" y="1620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84101" name="Text Box 133"/>
            <p:cNvSpPr txBox="1">
              <a:spLocks noChangeArrowheads="1"/>
            </p:cNvSpPr>
            <p:nvPr/>
          </p:nvSpPr>
          <p:spPr bwMode="auto">
            <a:xfrm>
              <a:off x="2075" y="1333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35</a:t>
              </a:r>
            </a:p>
          </p:txBody>
        </p:sp>
      </p:grp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84138" y="122238"/>
            <a:ext cx="5357236" cy="570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sk-SK" sz="3100" dirty="0" smtClean="0">
                <a:latin typeface="Times New Roman" pitchFamily="18" charset="0"/>
              </a:rPr>
              <a:t>- Graf dráhy v závislosti od </a:t>
            </a:r>
            <a:r>
              <a:rPr lang="sk-SK" sz="3100" dirty="0">
                <a:latin typeface="Times New Roman" pitchFamily="18" charset="0"/>
              </a:rPr>
              <a:t>času</a:t>
            </a:r>
            <a:endParaRPr lang="sk-SK" sz="3100" b="1" dirty="0">
              <a:latin typeface="Times New Roman" pitchFamily="18" charset="0"/>
            </a:endParaRPr>
          </a:p>
        </p:txBody>
      </p:sp>
      <p:sp>
        <p:nvSpPr>
          <p:cNvPr id="84008" name="Rectangle 40"/>
          <p:cNvSpPr>
            <a:spLocks noChangeArrowheads="1"/>
          </p:cNvSpPr>
          <p:nvPr/>
        </p:nvSpPr>
        <p:spPr bwMode="auto">
          <a:xfrm>
            <a:off x="104775" y="6029325"/>
            <a:ext cx="8294688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108000" rIns="92075" bIns="72000">
            <a:spAutoFit/>
          </a:bodyPr>
          <a:lstStyle/>
          <a:p>
            <a:pPr defTabSz="762000"/>
            <a:r>
              <a:rPr lang="sk-SK" sz="3200">
                <a:latin typeface="Times New Roman" pitchFamily="18" charset="0"/>
              </a:rPr>
              <a:t>Grafom je časť krivky, ktorá sa nazýva </a:t>
            </a:r>
            <a:r>
              <a:rPr lang="sk-SK" sz="3200" b="1">
                <a:latin typeface="Times New Roman" pitchFamily="18" charset="0"/>
              </a:rPr>
              <a:t>parabola</a:t>
            </a:r>
            <a:r>
              <a:rPr lang="sk-SK" sz="3200">
                <a:latin typeface="Times New Roman" pitchFamily="18" charset="0"/>
              </a:rPr>
              <a:t>.</a:t>
            </a:r>
            <a:endParaRPr lang="sk-SK" sz="3200" b="1">
              <a:latin typeface="Times New Roman" pitchFamily="18" charset="0"/>
            </a:endParaRPr>
          </a:p>
        </p:txBody>
      </p:sp>
      <p:graphicFrame>
        <p:nvGraphicFramePr>
          <p:cNvPr id="84010" name="Group 42"/>
          <p:cNvGraphicFramePr>
            <a:graphicFrameLocks noGrp="1"/>
          </p:cNvGraphicFramePr>
          <p:nvPr/>
        </p:nvGraphicFramePr>
        <p:xfrm>
          <a:off x="439738" y="2163763"/>
          <a:ext cx="2559050" cy="3182938"/>
        </p:xfrm>
        <a:graphic>
          <a:graphicData uri="http://schemas.openxmlformats.org/drawingml/2006/table">
            <a:tbl>
              <a:tblPr/>
              <a:tblGrid>
                <a:gridCol w="1028700"/>
                <a:gridCol w="1530350"/>
              </a:tblGrid>
              <a:tr h="530225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4033" name="Object 65"/>
          <p:cNvGraphicFramePr>
            <a:graphicFrameLocks noChangeAspect="1"/>
          </p:cNvGraphicFramePr>
          <p:nvPr/>
        </p:nvGraphicFramePr>
        <p:xfrm>
          <a:off x="504825" y="2209800"/>
          <a:ext cx="835025" cy="430213"/>
        </p:xfrm>
        <a:graphic>
          <a:graphicData uri="http://schemas.openxmlformats.org/presentationml/2006/ole">
            <p:oleObj spid="_x0000_s9219" name="Rovnica" r:id="rId5" imgW="457200" imgH="228600" progId="Equation.3">
              <p:embed/>
            </p:oleObj>
          </a:graphicData>
        </a:graphic>
      </p:graphicFrame>
      <p:graphicFrame>
        <p:nvGraphicFramePr>
          <p:cNvPr id="84034" name="Object 66"/>
          <p:cNvGraphicFramePr>
            <a:graphicFrameLocks noChangeAspect="1"/>
          </p:cNvGraphicFramePr>
          <p:nvPr/>
        </p:nvGraphicFramePr>
        <p:xfrm>
          <a:off x="554038" y="2741613"/>
          <a:ext cx="766762" cy="407987"/>
        </p:xfrm>
        <a:graphic>
          <a:graphicData uri="http://schemas.openxmlformats.org/presentationml/2006/ole">
            <p:oleObj spid="_x0000_s9220" name="Rovnica" r:id="rId6" imgW="419040" imgH="215640" progId="Equation.3">
              <p:embed/>
            </p:oleObj>
          </a:graphicData>
        </a:graphic>
      </p:graphicFrame>
      <p:graphicFrame>
        <p:nvGraphicFramePr>
          <p:cNvPr id="84035" name="Object 67"/>
          <p:cNvGraphicFramePr>
            <a:graphicFrameLocks noChangeAspect="1"/>
          </p:cNvGraphicFramePr>
          <p:nvPr/>
        </p:nvGraphicFramePr>
        <p:xfrm>
          <a:off x="506413" y="3275013"/>
          <a:ext cx="862012" cy="407987"/>
        </p:xfrm>
        <a:graphic>
          <a:graphicData uri="http://schemas.openxmlformats.org/presentationml/2006/ole">
            <p:oleObj spid="_x0000_s9221" name="Rovnica" r:id="rId7" imgW="469800" imgH="215640" progId="Equation.3">
              <p:embed/>
            </p:oleObj>
          </a:graphicData>
        </a:graphic>
      </p:graphicFrame>
      <p:graphicFrame>
        <p:nvGraphicFramePr>
          <p:cNvPr id="84036" name="Object 68"/>
          <p:cNvGraphicFramePr>
            <a:graphicFrameLocks noChangeAspect="1"/>
          </p:cNvGraphicFramePr>
          <p:nvPr/>
        </p:nvGraphicFramePr>
        <p:xfrm>
          <a:off x="538163" y="3798888"/>
          <a:ext cx="835025" cy="430212"/>
        </p:xfrm>
        <a:graphic>
          <a:graphicData uri="http://schemas.openxmlformats.org/presentationml/2006/ole">
            <p:oleObj spid="_x0000_s9222" name="Rovnica" r:id="rId8" imgW="457200" imgH="228600" progId="Equation.3">
              <p:embed/>
            </p:oleObj>
          </a:graphicData>
        </a:graphic>
      </p:graphicFrame>
      <p:graphicFrame>
        <p:nvGraphicFramePr>
          <p:cNvPr id="84037" name="Object 69"/>
          <p:cNvGraphicFramePr>
            <a:graphicFrameLocks noChangeAspect="1"/>
          </p:cNvGraphicFramePr>
          <p:nvPr/>
        </p:nvGraphicFramePr>
        <p:xfrm>
          <a:off x="523875" y="4333875"/>
          <a:ext cx="862013" cy="407988"/>
        </p:xfrm>
        <a:graphic>
          <a:graphicData uri="http://schemas.openxmlformats.org/presentationml/2006/ole">
            <p:oleObj spid="_x0000_s9223" name="Rovnica" r:id="rId9" imgW="469800" imgH="215640" progId="Equation.3">
              <p:embed/>
            </p:oleObj>
          </a:graphicData>
        </a:graphic>
      </p:graphicFrame>
      <p:graphicFrame>
        <p:nvGraphicFramePr>
          <p:cNvPr id="84038" name="Object 70"/>
          <p:cNvGraphicFramePr>
            <a:graphicFrameLocks noChangeAspect="1"/>
          </p:cNvGraphicFramePr>
          <p:nvPr/>
        </p:nvGraphicFramePr>
        <p:xfrm>
          <a:off x="555625" y="4857750"/>
          <a:ext cx="835025" cy="430213"/>
        </p:xfrm>
        <a:graphic>
          <a:graphicData uri="http://schemas.openxmlformats.org/presentationml/2006/ole">
            <p:oleObj spid="_x0000_s9224" name="Rovnica" r:id="rId10" imgW="457200" imgH="228600" progId="Equation.3">
              <p:embed/>
            </p:oleObj>
          </a:graphicData>
        </a:graphic>
      </p:graphicFrame>
      <p:graphicFrame>
        <p:nvGraphicFramePr>
          <p:cNvPr id="84039" name="Object 71"/>
          <p:cNvGraphicFramePr>
            <a:graphicFrameLocks noChangeAspect="1"/>
          </p:cNvGraphicFramePr>
          <p:nvPr/>
        </p:nvGraphicFramePr>
        <p:xfrm>
          <a:off x="1581150" y="2189163"/>
          <a:ext cx="985838" cy="452437"/>
        </p:xfrm>
        <a:graphic>
          <a:graphicData uri="http://schemas.openxmlformats.org/presentationml/2006/ole">
            <p:oleObj spid="_x0000_s9225" name="Rovnica" r:id="rId11" imgW="545760" imgH="228600" progId="Equation.3">
              <p:embed/>
            </p:oleObj>
          </a:graphicData>
        </a:graphic>
      </p:graphicFrame>
      <p:graphicFrame>
        <p:nvGraphicFramePr>
          <p:cNvPr id="84040" name="Object 72"/>
          <p:cNvGraphicFramePr>
            <a:graphicFrameLocks noChangeAspect="1"/>
          </p:cNvGraphicFramePr>
          <p:nvPr/>
        </p:nvGraphicFramePr>
        <p:xfrm>
          <a:off x="1614488" y="2740025"/>
          <a:ext cx="1103312" cy="428625"/>
        </p:xfrm>
        <a:graphic>
          <a:graphicData uri="http://schemas.openxmlformats.org/presentationml/2006/ole">
            <p:oleObj spid="_x0000_s9226" name="Rovnica" r:id="rId12" imgW="609480" imgH="215640" progId="Equation.3">
              <p:embed/>
            </p:oleObj>
          </a:graphicData>
        </a:graphic>
      </p:graphicFrame>
      <p:graphicFrame>
        <p:nvGraphicFramePr>
          <p:cNvPr id="84041" name="Object 73"/>
          <p:cNvGraphicFramePr>
            <a:graphicFrameLocks noChangeAspect="1"/>
          </p:cNvGraphicFramePr>
          <p:nvPr/>
        </p:nvGraphicFramePr>
        <p:xfrm>
          <a:off x="1598613" y="3263900"/>
          <a:ext cx="987425" cy="427038"/>
        </p:xfrm>
        <a:graphic>
          <a:graphicData uri="http://schemas.openxmlformats.org/presentationml/2006/ole">
            <p:oleObj spid="_x0000_s9227" name="Rovnica" r:id="rId13" imgW="545760" imgH="215640" progId="Equation.3">
              <p:embed/>
            </p:oleObj>
          </a:graphicData>
        </a:graphic>
      </p:graphicFrame>
      <p:graphicFrame>
        <p:nvGraphicFramePr>
          <p:cNvPr id="84042" name="Object 74"/>
          <p:cNvGraphicFramePr>
            <a:graphicFrameLocks noChangeAspect="1"/>
          </p:cNvGraphicFramePr>
          <p:nvPr/>
        </p:nvGraphicFramePr>
        <p:xfrm>
          <a:off x="1593850" y="3811588"/>
          <a:ext cx="1284288" cy="452437"/>
        </p:xfrm>
        <a:graphic>
          <a:graphicData uri="http://schemas.openxmlformats.org/presentationml/2006/ole">
            <p:oleObj spid="_x0000_s9228" name="Rovnica" r:id="rId14" imgW="711000" imgH="228600" progId="Equation.3">
              <p:embed/>
            </p:oleObj>
          </a:graphicData>
        </a:graphic>
      </p:graphicFrame>
      <p:graphicFrame>
        <p:nvGraphicFramePr>
          <p:cNvPr id="84043" name="Object 75"/>
          <p:cNvGraphicFramePr>
            <a:graphicFrameLocks noChangeAspect="1"/>
          </p:cNvGraphicFramePr>
          <p:nvPr/>
        </p:nvGraphicFramePr>
        <p:xfrm>
          <a:off x="1601788" y="4335463"/>
          <a:ext cx="1127125" cy="427037"/>
        </p:xfrm>
        <a:graphic>
          <a:graphicData uri="http://schemas.openxmlformats.org/presentationml/2006/ole">
            <p:oleObj spid="_x0000_s9229" name="Rovnica" r:id="rId15" imgW="622080" imgH="215640" progId="Equation.3">
              <p:embed/>
            </p:oleObj>
          </a:graphicData>
        </a:graphic>
      </p:graphicFrame>
      <p:graphicFrame>
        <p:nvGraphicFramePr>
          <p:cNvPr id="84044" name="Object 76"/>
          <p:cNvGraphicFramePr>
            <a:graphicFrameLocks noChangeAspect="1"/>
          </p:cNvGraphicFramePr>
          <p:nvPr/>
        </p:nvGraphicFramePr>
        <p:xfrm>
          <a:off x="1611313" y="4883150"/>
          <a:ext cx="1306512" cy="450850"/>
        </p:xfrm>
        <a:graphic>
          <a:graphicData uri="http://schemas.openxmlformats.org/presentationml/2006/ole">
            <p:oleObj spid="_x0000_s9230" name="Rovnica" r:id="rId16" imgW="723600" imgH="228600" progId="Equation.3">
              <p:embed/>
            </p:oleObj>
          </a:graphicData>
        </a:graphic>
      </p:graphicFrame>
      <p:sp>
        <p:nvSpPr>
          <p:cNvPr id="84045" name="Line 77"/>
          <p:cNvSpPr>
            <a:spLocks noChangeShapeType="1"/>
          </p:cNvSpPr>
          <p:nvPr/>
        </p:nvSpPr>
        <p:spPr bwMode="auto">
          <a:xfrm rot="5400000">
            <a:off x="4744243" y="5403057"/>
            <a:ext cx="4286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4048" name="Line 80"/>
          <p:cNvSpPr>
            <a:spLocks noChangeShapeType="1"/>
          </p:cNvSpPr>
          <p:nvPr/>
        </p:nvSpPr>
        <p:spPr bwMode="auto">
          <a:xfrm rot="16200000" flipH="1">
            <a:off x="5352257" y="5214144"/>
            <a:ext cx="4556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4049" name="Line 81"/>
          <p:cNvSpPr>
            <a:spLocks noChangeShapeType="1"/>
          </p:cNvSpPr>
          <p:nvPr/>
        </p:nvSpPr>
        <p:spPr bwMode="auto">
          <a:xfrm flipH="1" flipV="1">
            <a:off x="3944938" y="4979988"/>
            <a:ext cx="1638300" cy="15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4050" name="Line 82"/>
          <p:cNvSpPr>
            <a:spLocks noChangeShapeType="1"/>
          </p:cNvSpPr>
          <p:nvPr/>
        </p:nvSpPr>
        <p:spPr bwMode="auto">
          <a:xfrm flipH="1">
            <a:off x="3954463" y="4314825"/>
            <a:ext cx="2428875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4051" name="Line 83"/>
          <p:cNvSpPr>
            <a:spLocks noChangeShapeType="1"/>
          </p:cNvSpPr>
          <p:nvPr/>
        </p:nvSpPr>
        <p:spPr bwMode="auto">
          <a:xfrm flipH="1">
            <a:off x="3941763" y="3302000"/>
            <a:ext cx="3260725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4052" name="Line 84"/>
          <p:cNvSpPr>
            <a:spLocks noChangeShapeType="1"/>
          </p:cNvSpPr>
          <p:nvPr/>
        </p:nvSpPr>
        <p:spPr bwMode="auto">
          <a:xfrm flipH="1">
            <a:off x="3943350" y="2079625"/>
            <a:ext cx="4078288" cy="79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4053" name="Line 85"/>
          <p:cNvSpPr>
            <a:spLocks noChangeShapeType="1"/>
          </p:cNvSpPr>
          <p:nvPr/>
        </p:nvSpPr>
        <p:spPr bwMode="auto">
          <a:xfrm rot="16200000" flipH="1">
            <a:off x="5832476" y="4868862"/>
            <a:ext cx="1122362" cy="47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4054" name="Line 86"/>
          <p:cNvSpPr>
            <a:spLocks noChangeShapeType="1"/>
          </p:cNvSpPr>
          <p:nvPr/>
        </p:nvSpPr>
        <p:spPr bwMode="auto">
          <a:xfrm rot="16200000" flipH="1">
            <a:off x="6138069" y="4360069"/>
            <a:ext cx="2130425" cy="47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4055" name="Line 87"/>
          <p:cNvSpPr>
            <a:spLocks noChangeShapeType="1"/>
          </p:cNvSpPr>
          <p:nvPr/>
        </p:nvSpPr>
        <p:spPr bwMode="auto">
          <a:xfrm rot="5400000">
            <a:off x="6355556" y="3755232"/>
            <a:ext cx="3336925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4056" name="Line 88"/>
          <p:cNvSpPr>
            <a:spLocks noChangeShapeType="1"/>
          </p:cNvSpPr>
          <p:nvPr/>
        </p:nvSpPr>
        <p:spPr bwMode="auto">
          <a:xfrm flipV="1">
            <a:off x="3948113" y="5381625"/>
            <a:ext cx="815975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4057" name="Oval 89"/>
          <p:cNvSpPr>
            <a:spLocks noChangeArrowheads="1"/>
          </p:cNvSpPr>
          <p:nvPr/>
        </p:nvSpPr>
        <p:spPr bwMode="auto">
          <a:xfrm>
            <a:off x="4724400" y="5343525"/>
            <a:ext cx="71438" cy="71438"/>
          </a:xfrm>
          <a:prstGeom prst="ellipse">
            <a:avLst/>
          </a:prstGeom>
          <a:solidFill>
            <a:srgbClr val="FF0033"/>
          </a:solidFill>
          <a:ln w="12700">
            <a:solidFill>
              <a:srgbClr val="FF003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84058" name="Oval 90"/>
          <p:cNvSpPr>
            <a:spLocks noChangeArrowheads="1"/>
          </p:cNvSpPr>
          <p:nvPr/>
        </p:nvSpPr>
        <p:spPr bwMode="auto">
          <a:xfrm>
            <a:off x="5537200" y="4946650"/>
            <a:ext cx="71438" cy="71438"/>
          </a:xfrm>
          <a:prstGeom prst="ellipse">
            <a:avLst/>
          </a:prstGeom>
          <a:solidFill>
            <a:srgbClr val="FF0033"/>
          </a:solidFill>
          <a:ln w="12700">
            <a:solidFill>
              <a:srgbClr val="FF003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84059" name="Oval 91"/>
          <p:cNvSpPr>
            <a:spLocks noChangeArrowheads="1"/>
          </p:cNvSpPr>
          <p:nvPr/>
        </p:nvSpPr>
        <p:spPr bwMode="auto">
          <a:xfrm>
            <a:off x="6353175" y="4275138"/>
            <a:ext cx="71438" cy="71437"/>
          </a:xfrm>
          <a:prstGeom prst="ellipse">
            <a:avLst/>
          </a:prstGeom>
          <a:solidFill>
            <a:srgbClr val="FF0033"/>
          </a:solidFill>
          <a:ln w="12700">
            <a:solidFill>
              <a:srgbClr val="FF003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84060" name="Oval 92"/>
          <p:cNvSpPr>
            <a:spLocks noChangeArrowheads="1"/>
          </p:cNvSpPr>
          <p:nvPr/>
        </p:nvSpPr>
        <p:spPr bwMode="auto">
          <a:xfrm>
            <a:off x="7158038" y="3268663"/>
            <a:ext cx="71437" cy="71437"/>
          </a:xfrm>
          <a:prstGeom prst="ellipse">
            <a:avLst/>
          </a:prstGeom>
          <a:solidFill>
            <a:srgbClr val="FF0033"/>
          </a:solidFill>
          <a:ln w="12700">
            <a:solidFill>
              <a:srgbClr val="FF003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84061" name="Oval 93"/>
          <p:cNvSpPr>
            <a:spLocks noChangeArrowheads="1"/>
          </p:cNvSpPr>
          <p:nvPr/>
        </p:nvSpPr>
        <p:spPr bwMode="auto">
          <a:xfrm>
            <a:off x="7985125" y="2024063"/>
            <a:ext cx="71438" cy="71437"/>
          </a:xfrm>
          <a:prstGeom prst="ellipse">
            <a:avLst/>
          </a:prstGeom>
          <a:solidFill>
            <a:srgbClr val="FF0033"/>
          </a:solidFill>
          <a:ln w="12700">
            <a:solidFill>
              <a:srgbClr val="FF003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84062" name="Freeform 94"/>
          <p:cNvSpPr>
            <a:spLocks/>
          </p:cNvSpPr>
          <p:nvPr/>
        </p:nvSpPr>
        <p:spPr bwMode="auto">
          <a:xfrm>
            <a:off x="3957638" y="2073275"/>
            <a:ext cx="4060825" cy="3432175"/>
          </a:xfrm>
          <a:custGeom>
            <a:avLst/>
            <a:gdLst/>
            <a:ahLst/>
            <a:cxnLst>
              <a:cxn ang="0">
                <a:pos x="0" y="2162"/>
              </a:cxn>
              <a:cxn ang="0">
                <a:pos x="506" y="2084"/>
              </a:cxn>
              <a:cxn ang="0">
                <a:pos x="1018" y="1832"/>
              </a:cxn>
              <a:cxn ang="0">
                <a:pos x="1530" y="1408"/>
              </a:cxn>
              <a:cxn ang="0">
                <a:pos x="2034" y="780"/>
              </a:cxn>
              <a:cxn ang="0">
                <a:pos x="2558" y="0"/>
              </a:cxn>
            </a:cxnLst>
            <a:rect l="0" t="0" r="r" b="b"/>
            <a:pathLst>
              <a:path w="2558" h="2162">
                <a:moveTo>
                  <a:pt x="0" y="2162"/>
                </a:moveTo>
                <a:cubicBezTo>
                  <a:pt x="84" y="2150"/>
                  <a:pt x="336" y="2139"/>
                  <a:pt x="506" y="2084"/>
                </a:cubicBezTo>
                <a:cubicBezTo>
                  <a:pt x="676" y="2029"/>
                  <a:pt x="847" y="1945"/>
                  <a:pt x="1018" y="1832"/>
                </a:cubicBezTo>
                <a:cubicBezTo>
                  <a:pt x="1189" y="1719"/>
                  <a:pt x="1361" y="1583"/>
                  <a:pt x="1530" y="1408"/>
                </a:cubicBezTo>
                <a:cubicBezTo>
                  <a:pt x="1699" y="1233"/>
                  <a:pt x="1863" y="1015"/>
                  <a:pt x="2034" y="780"/>
                </a:cubicBezTo>
                <a:cubicBezTo>
                  <a:pt x="2205" y="545"/>
                  <a:pt x="2449" y="162"/>
                  <a:pt x="2558" y="0"/>
                </a:cubicBezTo>
              </a:path>
            </a:pathLst>
          </a:custGeom>
          <a:noFill/>
          <a:ln w="28575">
            <a:solidFill>
              <a:srgbClr val="FFFF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4092" name="Oval 124"/>
          <p:cNvSpPr>
            <a:spLocks noChangeArrowheads="1"/>
          </p:cNvSpPr>
          <p:nvPr/>
        </p:nvSpPr>
        <p:spPr bwMode="auto">
          <a:xfrm>
            <a:off x="3913188" y="5480050"/>
            <a:ext cx="71437" cy="71438"/>
          </a:xfrm>
          <a:prstGeom prst="ellipse">
            <a:avLst/>
          </a:prstGeom>
          <a:solidFill>
            <a:srgbClr val="FF0033"/>
          </a:solidFill>
          <a:ln w="12700">
            <a:solidFill>
              <a:srgbClr val="FF003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84009" name="Object 41"/>
          <p:cNvGraphicFramePr>
            <a:graphicFrameLocks noChangeAspect="1"/>
          </p:cNvGraphicFramePr>
          <p:nvPr/>
        </p:nvGraphicFramePr>
        <p:xfrm>
          <a:off x="5341938" y="1257300"/>
          <a:ext cx="1597025" cy="1092200"/>
        </p:xfrm>
        <a:graphic>
          <a:graphicData uri="http://schemas.openxmlformats.org/presentationml/2006/ole">
            <p:oleObj spid="_x0000_s9231" name="Rovnica" r:id="rId17" imgW="571320" imgH="393480" progId="Equation.3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4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8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8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8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8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8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8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8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8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84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3" dur="500"/>
                                        <p:tgtEl>
                                          <p:spTgt spid="840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6" dur="500"/>
                                        <p:tgtEl>
                                          <p:spTgt spid="84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9" dur="500"/>
                                        <p:tgtEl>
                                          <p:spTgt spid="840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2" dur="500"/>
                                        <p:tgtEl>
                                          <p:spTgt spid="84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5" dur="500"/>
                                        <p:tgtEl>
                                          <p:spTgt spid="840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8" dur="500"/>
                                        <p:tgtEl>
                                          <p:spTgt spid="840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1000"/>
                                        <p:tgtEl>
                                          <p:spTgt spid="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build="p"/>
      <p:bldP spid="84008" grpId="0"/>
      <p:bldP spid="84045" grpId="0" animBg="1"/>
      <p:bldP spid="84048" grpId="0" animBg="1"/>
      <p:bldP spid="84049" grpId="0" animBg="1"/>
      <p:bldP spid="84050" grpId="0" animBg="1"/>
      <p:bldP spid="84051" grpId="0" animBg="1"/>
      <p:bldP spid="84052" grpId="0" animBg="1"/>
      <p:bldP spid="84053" grpId="0" animBg="1"/>
      <p:bldP spid="84054" grpId="0" animBg="1"/>
      <p:bldP spid="84055" grpId="0" animBg="1"/>
      <p:bldP spid="84056" grpId="0" animBg="1"/>
      <p:bldP spid="84057" grpId="0" animBg="1"/>
      <p:bldP spid="84057" grpId="1" animBg="1"/>
      <p:bldP spid="84058" grpId="0" animBg="1"/>
      <p:bldP spid="84058" grpId="1" animBg="1"/>
      <p:bldP spid="84059" grpId="0" animBg="1"/>
      <p:bldP spid="84059" grpId="1" animBg="1"/>
      <p:bldP spid="84060" grpId="0" animBg="1"/>
      <p:bldP spid="84060" grpId="1" animBg="1"/>
      <p:bldP spid="84061" grpId="0" animBg="1"/>
      <p:bldP spid="84061" grpId="1" animBg="1"/>
      <p:bldP spid="84062" grpId="0" animBg="1"/>
      <p:bldP spid="84092" grpId="0" animBg="1"/>
      <p:bldP spid="8409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Rovnomerne spomalený pohyb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1684784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Rýchlosť klesá priamoúmerné s časom</a:t>
            </a:r>
          </a:p>
          <a:p>
            <a:r>
              <a:rPr lang="sk-SK" dirty="0" smtClean="0"/>
              <a:t>v= v</a:t>
            </a:r>
            <a:r>
              <a:rPr lang="sk-SK" sz="1400" dirty="0" smtClean="0"/>
              <a:t>0 </a:t>
            </a:r>
            <a:r>
              <a:rPr lang="sk-SK" dirty="0" smtClean="0"/>
              <a:t> - </a:t>
            </a:r>
            <a:r>
              <a:rPr lang="sk-SK" dirty="0" err="1" smtClean="0"/>
              <a:t>a.t</a:t>
            </a:r>
            <a:r>
              <a:rPr lang="sk-SK" dirty="0" smtClean="0"/>
              <a:t> ,        a  - spomalenie </a:t>
            </a:r>
          </a:p>
          <a:p>
            <a:r>
              <a:rPr lang="sk-SK" dirty="0" smtClean="0"/>
              <a:t>Grafom rýchlosti RSP je priamka, ktorá klesá</a:t>
            </a:r>
            <a:endParaRPr lang="sk-SK" dirty="0"/>
          </a:p>
        </p:txBody>
      </p:sp>
      <p:sp>
        <p:nvSpPr>
          <p:cNvPr id="4" name="Line 244"/>
          <p:cNvSpPr>
            <a:spLocks noChangeShapeType="1"/>
          </p:cNvSpPr>
          <p:nvPr/>
        </p:nvSpPr>
        <p:spPr bwMode="auto">
          <a:xfrm>
            <a:off x="1691680" y="3140968"/>
            <a:ext cx="7938" cy="3352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5" name="Line 245"/>
          <p:cNvSpPr>
            <a:spLocks noChangeShapeType="1"/>
          </p:cNvSpPr>
          <p:nvPr/>
        </p:nvSpPr>
        <p:spPr bwMode="auto">
          <a:xfrm>
            <a:off x="1691680" y="6453336"/>
            <a:ext cx="4527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6" name="Object 243"/>
          <p:cNvGraphicFramePr>
            <a:graphicFrameLocks noChangeAspect="1"/>
          </p:cNvGraphicFramePr>
          <p:nvPr/>
        </p:nvGraphicFramePr>
        <p:xfrm>
          <a:off x="683568" y="3068960"/>
          <a:ext cx="666750" cy="603250"/>
        </p:xfrm>
        <a:graphic>
          <a:graphicData uri="http://schemas.openxmlformats.org/presentationml/2006/ole">
            <p:oleObj spid="_x0000_s10242" name="Rovnica" r:id="rId3" imgW="368280" imgH="393480" progId="Equation.3">
              <p:embed/>
            </p:oleObj>
          </a:graphicData>
        </a:graphic>
      </p:graphicFrame>
      <p:graphicFrame>
        <p:nvGraphicFramePr>
          <p:cNvPr id="7" name="Object 242"/>
          <p:cNvGraphicFramePr>
            <a:graphicFrameLocks noChangeAspect="1"/>
          </p:cNvGraphicFramePr>
          <p:nvPr/>
        </p:nvGraphicFramePr>
        <p:xfrm>
          <a:off x="6444208" y="5877272"/>
          <a:ext cx="361950" cy="668338"/>
        </p:xfrm>
        <a:graphic>
          <a:graphicData uri="http://schemas.openxmlformats.org/presentationml/2006/ole">
            <p:oleObj spid="_x0000_s10243" name="Rovnica" r:id="rId4" imgW="126720" imgH="368280" progId="Equation.3">
              <p:embed/>
            </p:oleObj>
          </a:graphicData>
        </a:graphic>
      </p:graphicFrame>
      <p:sp>
        <p:nvSpPr>
          <p:cNvPr id="8" name="Line 285"/>
          <p:cNvSpPr>
            <a:spLocks noChangeShapeType="1"/>
          </p:cNvSpPr>
          <p:nvPr/>
        </p:nvSpPr>
        <p:spPr bwMode="auto">
          <a:xfrm>
            <a:off x="1691680" y="4869160"/>
            <a:ext cx="2592288" cy="1584176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1115616" y="4653136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/>
              <a:t>v0 </a:t>
            </a:r>
            <a:endParaRPr lang="sk-SK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 animBg="1"/>
      <p:bldP spid="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Brzdný čas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t=T</a:t>
            </a:r>
            <a:r>
              <a:rPr lang="sk-SK" dirty="0" smtClean="0"/>
              <a:t> je čas, za ktorý teleso zastaví, zabrzdí. Jeho okamžitá rýchlosť klesne na nulu. </a:t>
            </a:r>
          </a:p>
          <a:p>
            <a:r>
              <a:rPr lang="sk-SK" dirty="0" smtClean="0"/>
              <a:t>v= v</a:t>
            </a:r>
            <a:r>
              <a:rPr lang="sk-SK" sz="1400" dirty="0" smtClean="0"/>
              <a:t>0 </a:t>
            </a:r>
            <a:r>
              <a:rPr lang="sk-SK" dirty="0" smtClean="0"/>
              <a:t> - </a:t>
            </a:r>
            <a:r>
              <a:rPr lang="sk-SK" dirty="0" err="1" smtClean="0"/>
              <a:t>a.t</a:t>
            </a:r>
            <a:endParaRPr lang="sk-SK" dirty="0" smtClean="0"/>
          </a:p>
          <a:p>
            <a:r>
              <a:rPr lang="sk-SK" dirty="0"/>
              <a:t>0</a:t>
            </a:r>
            <a:r>
              <a:rPr lang="sk-SK" dirty="0" smtClean="0"/>
              <a:t>= v</a:t>
            </a:r>
            <a:r>
              <a:rPr lang="sk-SK" sz="1400" dirty="0" smtClean="0"/>
              <a:t>0 </a:t>
            </a:r>
            <a:r>
              <a:rPr lang="sk-SK" dirty="0" smtClean="0"/>
              <a:t> - </a:t>
            </a:r>
            <a:r>
              <a:rPr lang="sk-SK" dirty="0" err="1" smtClean="0"/>
              <a:t>a.T</a:t>
            </a:r>
            <a:r>
              <a:rPr lang="sk-SK" dirty="0" smtClean="0"/>
              <a:t> </a:t>
            </a:r>
          </a:p>
          <a:p>
            <a:r>
              <a:rPr lang="sk-SK" dirty="0" smtClean="0"/>
              <a:t>0 - v</a:t>
            </a:r>
            <a:r>
              <a:rPr lang="sk-SK" sz="1400" dirty="0" smtClean="0"/>
              <a:t>0</a:t>
            </a:r>
            <a:r>
              <a:rPr lang="sk-SK" dirty="0" smtClean="0"/>
              <a:t> = -</a:t>
            </a:r>
            <a:r>
              <a:rPr lang="sk-SK" dirty="0" err="1" smtClean="0"/>
              <a:t>a.T</a:t>
            </a:r>
            <a:endParaRPr lang="sk-SK" dirty="0" smtClean="0"/>
          </a:p>
          <a:p>
            <a:r>
              <a:rPr lang="sk-SK" dirty="0" smtClean="0"/>
              <a:t>T=v</a:t>
            </a:r>
            <a:r>
              <a:rPr lang="sk-SK" sz="1800" dirty="0" smtClean="0"/>
              <a:t>0</a:t>
            </a:r>
            <a:r>
              <a:rPr lang="sk-SK" dirty="0"/>
              <a:t> </a:t>
            </a:r>
            <a:r>
              <a:rPr lang="sk-SK" dirty="0" smtClean="0"/>
              <a:t>: a                       </a:t>
            </a:r>
          </a:p>
          <a:p>
            <a:r>
              <a:rPr lang="sk-SK" dirty="0" smtClean="0"/>
              <a:t> Brzdný čas je priamoúmerný počiatočnej rýchlosti.</a:t>
            </a:r>
            <a:endParaRPr lang="sk-SK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Dráha RSP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Brzdná dráha </a:t>
            </a:r>
          </a:p>
          <a:p>
            <a:r>
              <a:rPr lang="sk-SK" dirty="0" smtClean="0"/>
              <a:t>s = v</a:t>
            </a:r>
            <a:r>
              <a:rPr lang="sk-SK" sz="2000" dirty="0" smtClean="0"/>
              <a:t>0 </a:t>
            </a:r>
            <a:r>
              <a:rPr lang="sk-SK" dirty="0" smtClean="0"/>
              <a:t>.t - ½ </a:t>
            </a:r>
            <a:r>
              <a:rPr lang="sk-SK" dirty="0" err="1" smtClean="0"/>
              <a:t>a.T</a:t>
            </a:r>
            <a:r>
              <a:rPr lang="sk-SK" dirty="0" smtClean="0"/>
              <a:t>.</a:t>
            </a:r>
            <a:r>
              <a:rPr lang="sk-SK" baseline="30000" dirty="0" smtClean="0"/>
              <a:t> 2</a:t>
            </a:r>
            <a:endParaRPr lang="sk-SK" dirty="0" smtClean="0"/>
          </a:p>
          <a:p>
            <a:r>
              <a:rPr lang="sk-SK" dirty="0"/>
              <a:t>s</a:t>
            </a:r>
            <a:r>
              <a:rPr lang="sk-SK" dirty="0" smtClean="0"/>
              <a:t>= v</a:t>
            </a:r>
            <a:r>
              <a:rPr lang="sk-SK" sz="2000" dirty="0" smtClean="0"/>
              <a:t>0. </a:t>
            </a:r>
            <a:r>
              <a:rPr lang="sk-SK" dirty="0" smtClean="0"/>
              <a:t>v</a:t>
            </a:r>
            <a:r>
              <a:rPr lang="sk-SK" sz="2000" dirty="0" smtClean="0"/>
              <a:t>0 : </a:t>
            </a:r>
            <a:r>
              <a:rPr lang="sk-SK" dirty="0" smtClean="0"/>
              <a:t>a – a.(v</a:t>
            </a:r>
            <a:r>
              <a:rPr lang="sk-SK" sz="2000" dirty="0" smtClean="0"/>
              <a:t>0 : </a:t>
            </a:r>
            <a:r>
              <a:rPr lang="sk-SK" dirty="0" smtClean="0"/>
              <a:t>a) </a:t>
            </a:r>
            <a:r>
              <a:rPr lang="sk-SK" baseline="30000" dirty="0" smtClean="0"/>
              <a:t>2</a:t>
            </a:r>
            <a:r>
              <a:rPr lang="sk-SK" dirty="0" smtClean="0"/>
              <a:t> :2</a:t>
            </a:r>
          </a:p>
          <a:p>
            <a:r>
              <a:rPr lang="sk-SK" b="1" dirty="0">
                <a:solidFill>
                  <a:srgbClr val="FF0000"/>
                </a:solidFill>
              </a:rPr>
              <a:t>s</a:t>
            </a:r>
            <a:r>
              <a:rPr lang="sk-SK" b="1" dirty="0" smtClean="0">
                <a:solidFill>
                  <a:srgbClr val="FF0000"/>
                </a:solidFill>
              </a:rPr>
              <a:t>= v</a:t>
            </a:r>
            <a:r>
              <a:rPr lang="sk-SK" sz="2000" b="1" dirty="0" smtClean="0">
                <a:solidFill>
                  <a:srgbClr val="FF0000"/>
                </a:solidFill>
              </a:rPr>
              <a:t>0 </a:t>
            </a:r>
            <a:r>
              <a:rPr lang="sk-SK" b="1" baseline="30000" dirty="0" smtClean="0">
                <a:solidFill>
                  <a:srgbClr val="FF0000"/>
                </a:solidFill>
              </a:rPr>
              <a:t>2</a:t>
            </a:r>
            <a:r>
              <a:rPr lang="sk-SK" b="1" dirty="0" smtClean="0">
                <a:solidFill>
                  <a:srgbClr val="FF0000"/>
                </a:solidFill>
              </a:rPr>
              <a:t> : 2a  </a:t>
            </a:r>
          </a:p>
          <a:p>
            <a:r>
              <a:rPr lang="sk-SK" dirty="0" smtClean="0"/>
              <a:t>Brzdná dráha je priamoúmerná druhej mocnine počiatočnej rýchlosti </a:t>
            </a:r>
          </a:p>
          <a:p>
            <a:endParaRPr lang="sk-SK" dirty="0" smtClean="0"/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55776" y="3284984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k-SK" b="1" dirty="0" smtClean="0"/>
              <a:t>Ďakujem za pozornosť</a:t>
            </a:r>
            <a:endParaRPr lang="sk-SK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Kinematika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608512"/>
          </a:xfrm>
        </p:spPr>
        <p:txBody>
          <a:bodyPr/>
          <a:lstStyle/>
          <a:p>
            <a:r>
              <a:rPr lang="sk-SK" dirty="0" smtClean="0"/>
              <a:t>Časť mechaniky</a:t>
            </a:r>
          </a:p>
          <a:p>
            <a:r>
              <a:rPr lang="sk-SK" dirty="0" smtClean="0"/>
              <a:t>Zaoberá sa opisom pohybu telies v priestore a čase bez ohľadu na príčiny</a:t>
            </a:r>
          </a:p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539552" y="32849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Pohyb</a:t>
            </a:r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539552" y="4581128"/>
            <a:ext cx="8229600" cy="1324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Podľa veľkosti rýchlosti rozlišujeme – </a:t>
            </a:r>
            <a:r>
              <a:rPr kumimoji="0" lang="sk-SK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rovnomerný 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sk-SK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nerovnomerný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pohyb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sk-SK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sk-SK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 Rovnomerný pohyb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1324744"/>
          </a:xfrm>
        </p:spPr>
        <p:txBody>
          <a:bodyPr>
            <a:normAutofit/>
          </a:bodyPr>
          <a:lstStyle/>
          <a:p>
            <a:r>
              <a:rPr lang="sk-SK" dirty="0" smtClean="0"/>
              <a:t>Hmotný bod prejde v ľubovoľných ale rovnako veľkých časových úsekoch rovnaké dráhy. </a:t>
            </a:r>
          </a:p>
          <a:p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467544" y="3212976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/>
              <a:t>Dráha rovnomerného pohybu :   </a:t>
            </a:r>
            <a:r>
              <a:rPr lang="sk-SK" sz="3200" dirty="0" smtClean="0">
                <a:solidFill>
                  <a:srgbClr val="FF0000"/>
                </a:solidFill>
              </a:rPr>
              <a:t>s=v.t  (s=s</a:t>
            </a:r>
            <a:r>
              <a:rPr lang="sk-SK" sz="1000" dirty="0" smtClean="0">
                <a:solidFill>
                  <a:srgbClr val="FF0000"/>
                </a:solidFill>
              </a:rPr>
              <a:t>0 </a:t>
            </a:r>
            <a:r>
              <a:rPr lang="sk-SK" sz="3200" dirty="0" smtClean="0">
                <a:solidFill>
                  <a:srgbClr val="FF0000"/>
                </a:solidFill>
              </a:rPr>
              <a:t> + </a:t>
            </a:r>
            <a:r>
              <a:rPr lang="sk-SK" sz="3200" dirty="0" err="1" smtClean="0">
                <a:solidFill>
                  <a:srgbClr val="FF0000"/>
                </a:solidFill>
              </a:rPr>
              <a:t>v.t</a:t>
            </a:r>
            <a:r>
              <a:rPr lang="sk-SK" sz="3200" dirty="0" smtClean="0">
                <a:solidFill>
                  <a:srgbClr val="FF0000"/>
                </a:solidFill>
              </a:rPr>
              <a:t> ) </a:t>
            </a:r>
          </a:p>
          <a:p>
            <a:endParaRPr lang="sk-SK" sz="3200" dirty="0" smtClean="0"/>
          </a:p>
          <a:p>
            <a:r>
              <a:rPr lang="sk-SK" sz="3200" dirty="0" smtClean="0"/>
              <a:t>Rýchlosť RP:     </a:t>
            </a:r>
            <a:r>
              <a:rPr lang="sk-SK" sz="3200" dirty="0" smtClean="0">
                <a:solidFill>
                  <a:srgbClr val="FF0000"/>
                </a:solidFill>
              </a:rPr>
              <a:t>v= s:t </a:t>
            </a:r>
            <a:endParaRPr lang="sk-SK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16" name="Rectangle 3196"/>
          <p:cNvSpPr>
            <a:spLocks noChangeArrowheads="1"/>
          </p:cNvSpPr>
          <p:nvPr/>
        </p:nvSpPr>
        <p:spPr bwMode="auto">
          <a:xfrm>
            <a:off x="0" y="-311493"/>
            <a:ext cx="9144000" cy="1817687"/>
          </a:xfrm>
          <a:prstGeom prst="rect">
            <a:avLst/>
          </a:prstGeom>
          <a:solidFill>
            <a:srgbClr val="EAEAEA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grpSp>
        <p:nvGrpSpPr>
          <p:cNvPr id="2" name="Group 3122"/>
          <p:cNvGrpSpPr>
            <a:grpSpLocks noChangeAspect="1"/>
          </p:cNvGrpSpPr>
          <p:nvPr/>
        </p:nvGrpSpPr>
        <p:grpSpPr bwMode="auto">
          <a:xfrm>
            <a:off x="301625" y="1085850"/>
            <a:ext cx="1560513" cy="646113"/>
            <a:chOff x="443" y="1220"/>
            <a:chExt cx="703" cy="291"/>
          </a:xfrm>
        </p:grpSpPr>
        <p:sp>
          <p:nvSpPr>
            <p:cNvPr id="59437" name="Rectangle 3117" descr="Dub"/>
            <p:cNvSpPr>
              <a:spLocks noChangeAspect="1" noChangeArrowheads="1"/>
            </p:cNvSpPr>
            <p:nvPr/>
          </p:nvSpPr>
          <p:spPr bwMode="auto">
            <a:xfrm>
              <a:off x="443" y="1220"/>
              <a:ext cx="703" cy="205"/>
            </a:xfrm>
            <a:prstGeom prst="rect">
              <a:avLst/>
            </a:prstGeom>
            <a:blipFill dpi="0" rotWithShape="1">
              <a:blip r:embed="rId3" cstate="print"/>
              <a:srcRect/>
              <a:tile tx="0" ty="0" sx="100000" sy="100000" flip="none" algn="tl"/>
            </a:blipFill>
            <a:ln w="12700">
              <a:solidFill>
                <a:srgbClr val="333333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9439" name="Oval 3119"/>
            <p:cNvSpPr>
              <a:spLocks noChangeAspect="1" noChangeArrowheads="1"/>
            </p:cNvSpPr>
            <p:nvPr/>
          </p:nvSpPr>
          <p:spPr bwMode="auto">
            <a:xfrm>
              <a:off x="526" y="1397"/>
              <a:ext cx="116" cy="114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9440" name="Oval 3120"/>
            <p:cNvSpPr>
              <a:spLocks noChangeAspect="1" noChangeArrowheads="1"/>
            </p:cNvSpPr>
            <p:nvPr/>
          </p:nvSpPr>
          <p:spPr bwMode="auto">
            <a:xfrm>
              <a:off x="941" y="1397"/>
              <a:ext cx="115" cy="114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59443" name="Line 3123"/>
          <p:cNvSpPr>
            <a:spLocks noChangeShapeType="1"/>
          </p:cNvSpPr>
          <p:nvPr/>
        </p:nvSpPr>
        <p:spPr bwMode="auto">
          <a:xfrm>
            <a:off x="1862138" y="1760538"/>
            <a:ext cx="0" cy="468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9444" name="Line 3124"/>
          <p:cNvSpPr>
            <a:spLocks noChangeShapeType="1"/>
          </p:cNvSpPr>
          <p:nvPr/>
        </p:nvSpPr>
        <p:spPr bwMode="auto">
          <a:xfrm>
            <a:off x="3068638" y="1757363"/>
            <a:ext cx="0" cy="469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9445" name="Line 3125"/>
          <p:cNvSpPr>
            <a:spLocks noChangeShapeType="1"/>
          </p:cNvSpPr>
          <p:nvPr/>
        </p:nvSpPr>
        <p:spPr bwMode="auto">
          <a:xfrm>
            <a:off x="4275138" y="1755775"/>
            <a:ext cx="0" cy="4683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9446" name="Line 3126"/>
          <p:cNvSpPr>
            <a:spLocks noChangeShapeType="1"/>
          </p:cNvSpPr>
          <p:nvPr/>
        </p:nvSpPr>
        <p:spPr bwMode="auto">
          <a:xfrm>
            <a:off x="5481638" y="1785938"/>
            <a:ext cx="0" cy="468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9447" name="Line 3127"/>
          <p:cNvSpPr>
            <a:spLocks noChangeShapeType="1"/>
          </p:cNvSpPr>
          <p:nvPr/>
        </p:nvSpPr>
        <p:spPr bwMode="auto">
          <a:xfrm>
            <a:off x="6688138" y="1782763"/>
            <a:ext cx="0" cy="469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9448" name="Line 3128"/>
          <p:cNvSpPr>
            <a:spLocks noChangeShapeType="1"/>
          </p:cNvSpPr>
          <p:nvPr/>
        </p:nvSpPr>
        <p:spPr bwMode="auto">
          <a:xfrm>
            <a:off x="7894638" y="1782763"/>
            <a:ext cx="0" cy="469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9450" name="Line 3130"/>
          <p:cNvSpPr>
            <a:spLocks noChangeShapeType="1"/>
          </p:cNvSpPr>
          <p:nvPr/>
        </p:nvSpPr>
        <p:spPr bwMode="auto">
          <a:xfrm>
            <a:off x="1857375" y="2176463"/>
            <a:ext cx="1214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9451" name="Line 3131"/>
          <p:cNvSpPr>
            <a:spLocks noChangeShapeType="1"/>
          </p:cNvSpPr>
          <p:nvPr/>
        </p:nvSpPr>
        <p:spPr bwMode="auto">
          <a:xfrm>
            <a:off x="3068638" y="2178050"/>
            <a:ext cx="12144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9452" name="Line 3132"/>
          <p:cNvSpPr>
            <a:spLocks noChangeShapeType="1"/>
          </p:cNvSpPr>
          <p:nvPr/>
        </p:nvSpPr>
        <p:spPr bwMode="auto">
          <a:xfrm>
            <a:off x="4275138" y="2179638"/>
            <a:ext cx="12144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9453" name="Line 3133"/>
          <p:cNvSpPr>
            <a:spLocks noChangeShapeType="1"/>
          </p:cNvSpPr>
          <p:nvPr/>
        </p:nvSpPr>
        <p:spPr bwMode="auto">
          <a:xfrm>
            <a:off x="5476875" y="2181225"/>
            <a:ext cx="1214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9454" name="Line 3134"/>
          <p:cNvSpPr>
            <a:spLocks noChangeShapeType="1"/>
          </p:cNvSpPr>
          <p:nvPr/>
        </p:nvSpPr>
        <p:spPr bwMode="auto">
          <a:xfrm>
            <a:off x="6683375" y="2182813"/>
            <a:ext cx="1214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59455" name="Object 3135"/>
          <p:cNvGraphicFramePr>
            <a:graphicFrameLocks noChangeAspect="1"/>
          </p:cNvGraphicFramePr>
          <p:nvPr/>
        </p:nvGraphicFramePr>
        <p:xfrm>
          <a:off x="1747838" y="2163763"/>
          <a:ext cx="261937" cy="471487"/>
        </p:xfrm>
        <a:graphic>
          <a:graphicData uri="http://schemas.openxmlformats.org/presentationml/2006/ole">
            <p:oleObj spid="_x0000_s5122" name="Rovnica" r:id="rId4" imgW="126720" imgH="228600" progId="Equation.3">
              <p:embed/>
            </p:oleObj>
          </a:graphicData>
        </a:graphic>
      </p:graphicFrame>
      <p:graphicFrame>
        <p:nvGraphicFramePr>
          <p:cNvPr id="59456" name="Object 3136"/>
          <p:cNvGraphicFramePr>
            <a:graphicFrameLocks noChangeAspect="1"/>
          </p:cNvGraphicFramePr>
          <p:nvPr/>
        </p:nvGraphicFramePr>
        <p:xfrm>
          <a:off x="2967038" y="2176463"/>
          <a:ext cx="234950" cy="444500"/>
        </p:xfrm>
        <a:graphic>
          <a:graphicData uri="http://schemas.openxmlformats.org/presentationml/2006/ole">
            <p:oleObj spid="_x0000_s5123" name="Rovnica" r:id="rId5" imgW="114120" imgH="215640" progId="Equation.3">
              <p:embed/>
            </p:oleObj>
          </a:graphicData>
        </a:graphic>
      </p:graphicFrame>
      <p:graphicFrame>
        <p:nvGraphicFramePr>
          <p:cNvPr id="59457" name="Object 3137"/>
          <p:cNvGraphicFramePr>
            <a:graphicFrameLocks noChangeAspect="1"/>
          </p:cNvGraphicFramePr>
          <p:nvPr/>
        </p:nvGraphicFramePr>
        <p:xfrm>
          <a:off x="4160838" y="2176463"/>
          <a:ext cx="261937" cy="444500"/>
        </p:xfrm>
        <a:graphic>
          <a:graphicData uri="http://schemas.openxmlformats.org/presentationml/2006/ole">
            <p:oleObj spid="_x0000_s5124" name="Rovnica" r:id="rId6" imgW="126720" imgH="215640" progId="Equation.3">
              <p:embed/>
            </p:oleObj>
          </a:graphicData>
        </a:graphic>
      </p:graphicFrame>
      <p:graphicFrame>
        <p:nvGraphicFramePr>
          <p:cNvPr id="59458" name="Object 3138"/>
          <p:cNvGraphicFramePr>
            <a:graphicFrameLocks noChangeAspect="1"/>
          </p:cNvGraphicFramePr>
          <p:nvPr/>
        </p:nvGraphicFramePr>
        <p:xfrm>
          <a:off x="5367338" y="2163763"/>
          <a:ext cx="261937" cy="471487"/>
        </p:xfrm>
        <a:graphic>
          <a:graphicData uri="http://schemas.openxmlformats.org/presentationml/2006/ole">
            <p:oleObj spid="_x0000_s5125" name="Rovnica" r:id="rId7" imgW="126720" imgH="228600" progId="Equation.3">
              <p:embed/>
            </p:oleObj>
          </a:graphicData>
        </a:graphic>
      </p:graphicFrame>
      <p:graphicFrame>
        <p:nvGraphicFramePr>
          <p:cNvPr id="59459" name="Object 3139"/>
          <p:cNvGraphicFramePr>
            <a:graphicFrameLocks noChangeAspect="1"/>
          </p:cNvGraphicFramePr>
          <p:nvPr/>
        </p:nvGraphicFramePr>
        <p:xfrm>
          <a:off x="6573838" y="2176463"/>
          <a:ext cx="261937" cy="444500"/>
        </p:xfrm>
        <a:graphic>
          <a:graphicData uri="http://schemas.openxmlformats.org/presentationml/2006/ole">
            <p:oleObj spid="_x0000_s5126" name="Rovnica" r:id="rId8" imgW="126720" imgH="215640" progId="Equation.3">
              <p:embed/>
            </p:oleObj>
          </a:graphicData>
        </a:graphic>
      </p:graphicFrame>
      <p:graphicFrame>
        <p:nvGraphicFramePr>
          <p:cNvPr id="59460" name="Object 3140"/>
          <p:cNvGraphicFramePr>
            <a:graphicFrameLocks noChangeAspect="1"/>
          </p:cNvGraphicFramePr>
          <p:nvPr/>
        </p:nvGraphicFramePr>
        <p:xfrm>
          <a:off x="7780338" y="2163763"/>
          <a:ext cx="261937" cy="471487"/>
        </p:xfrm>
        <a:graphic>
          <a:graphicData uri="http://schemas.openxmlformats.org/presentationml/2006/ole">
            <p:oleObj spid="_x0000_s5127" name="Rovnica" r:id="rId9" imgW="126720" imgH="228600" progId="Equation.3">
              <p:embed/>
            </p:oleObj>
          </a:graphicData>
        </a:graphic>
      </p:graphicFrame>
      <p:graphicFrame>
        <p:nvGraphicFramePr>
          <p:cNvPr id="59461" name="Object 3141"/>
          <p:cNvGraphicFramePr>
            <a:graphicFrameLocks noChangeAspect="1"/>
          </p:cNvGraphicFramePr>
          <p:nvPr/>
        </p:nvGraphicFramePr>
        <p:xfrm>
          <a:off x="2330450" y="1725613"/>
          <a:ext cx="261938" cy="444500"/>
        </p:xfrm>
        <a:graphic>
          <a:graphicData uri="http://schemas.openxmlformats.org/presentationml/2006/ole">
            <p:oleObj spid="_x0000_s5128" name="Rovnica" r:id="rId10" imgW="126720" imgH="215640" progId="Equation.3">
              <p:embed/>
            </p:oleObj>
          </a:graphicData>
        </a:graphic>
      </p:graphicFrame>
      <p:graphicFrame>
        <p:nvGraphicFramePr>
          <p:cNvPr id="59462" name="Object 3142"/>
          <p:cNvGraphicFramePr>
            <a:graphicFrameLocks noChangeAspect="1"/>
          </p:cNvGraphicFramePr>
          <p:nvPr/>
        </p:nvGraphicFramePr>
        <p:xfrm>
          <a:off x="3536950" y="1725613"/>
          <a:ext cx="314325" cy="444500"/>
        </p:xfrm>
        <a:graphic>
          <a:graphicData uri="http://schemas.openxmlformats.org/presentationml/2006/ole">
            <p:oleObj spid="_x0000_s5129" name="Rovnica" r:id="rId11" imgW="152280" imgH="215640" progId="Equation.3">
              <p:embed/>
            </p:oleObj>
          </a:graphicData>
        </a:graphic>
      </p:graphicFrame>
      <p:graphicFrame>
        <p:nvGraphicFramePr>
          <p:cNvPr id="59463" name="Object 3143"/>
          <p:cNvGraphicFramePr>
            <a:graphicFrameLocks noChangeAspect="1"/>
          </p:cNvGraphicFramePr>
          <p:nvPr/>
        </p:nvGraphicFramePr>
        <p:xfrm>
          <a:off x="4756150" y="1712913"/>
          <a:ext cx="287338" cy="471487"/>
        </p:xfrm>
        <a:graphic>
          <a:graphicData uri="http://schemas.openxmlformats.org/presentationml/2006/ole">
            <p:oleObj spid="_x0000_s5130" name="Rovnica" r:id="rId12" imgW="139680" imgH="228600" progId="Equation.3">
              <p:embed/>
            </p:oleObj>
          </a:graphicData>
        </a:graphic>
      </p:graphicFrame>
      <p:graphicFrame>
        <p:nvGraphicFramePr>
          <p:cNvPr id="59464" name="Object 3144"/>
          <p:cNvGraphicFramePr>
            <a:graphicFrameLocks noChangeAspect="1"/>
          </p:cNvGraphicFramePr>
          <p:nvPr/>
        </p:nvGraphicFramePr>
        <p:xfrm>
          <a:off x="5962650" y="1763713"/>
          <a:ext cx="314325" cy="444500"/>
        </p:xfrm>
        <a:graphic>
          <a:graphicData uri="http://schemas.openxmlformats.org/presentationml/2006/ole">
            <p:oleObj spid="_x0000_s5131" name="Rovnica" r:id="rId13" imgW="152280" imgH="215640" progId="Equation.3">
              <p:embed/>
            </p:oleObj>
          </a:graphicData>
        </a:graphic>
      </p:graphicFrame>
      <p:graphicFrame>
        <p:nvGraphicFramePr>
          <p:cNvPr id="59465" name="Object 3145"/>
          <p:cNvGraphicFramePr>
            <a:graphicFrameLocks noChangeAspect="1"/>
          </p:cNvGraphicFramePr>
          <p:nvPr/>
        </p:nvGraphicFramePr>
        <p:xfrm>
          <a:off x="7169150" y="1751013"/>
          <a:ext cx="287338" cy="471487"/>
        </p:xfrm>
        <a:graphic>
          <a:graphicData uri="http://schemas.openxmlformats.org/presentationml/2006/ole">
            <p:oleObj spid="_x0000_s5132" name="Rovnica" r:id="rId14" imgW="139680" imgH="228600" progId="Equation.3">
              <p:embed/>
            </p:oleObj>
          </a:graphicData>
        </a:graphic>
      </p:graphicFrame>
      <p:sp>
        <p:nvSpPr>
          <p:cNvPr id="59515" name="Line 3195"/>
          <p:cNvSpPr>
            <a:spLocks noChangeShapeType="1"/>
          </p:cNvSpPr>
          <p:nvPr/>
        </p:nvSpPr>
        <p:spPr bwMode="auto">
          <a:xfrm>
            <a:off x="238125" y="1758950"/>
            <a:ext cx="8688388" cy="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9527" name="Line 3207"/>
          <p:cNvSpPr>
            <a:spLocks noChangeShapeType="1"/>
          </p:cNvSpPr>
          <p:nvPr/>
        </p:nvSpPr>
        <p:spPr bwMode="auto">
          <a:xfrm rot="16200000" flipH="1">
            <a:off x="3675857" y="5779294"/>
            <a:ext cx="8112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9528" name="Line 3208"/>
          <p:cNvSpPr>
            <a:spLocks noChangeShapeType="1"/>
          </p:cNvSpPr>
          <p:nvPr/>
        </p:nvSpPr>
        <p:spPr bwMode="auto">
          <a:xfrm flipH="1" flipV="1">
            <a:off x="2095500" y="5343525"/>
            <a:ext cx="1989138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9529" name="Line 3209"/>
          <p:cNvSpPr>
            <a:spLocks noChangeShapeType="1"/>
          </p:cNvSpPr>
          <p:nvPr/>
        </p:nvSpPr>
        <p:spPr bwMode="auto">
          <a:xfrm flipH="1">
            <a:off x="2105025" y="4892675"/>
            <a:ext cx="299878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9530" name="Line 3210"/>
          <p:cNvSpPr>
            <a:spLocks noChangeShapeType="1"/>
          </p:cNvSpPr>
          <p:nvPr/>
        </p:nvSpPr>
        <p:spPr bwMode="auto">
          <a:xfrm flipH="1">
            <a:off x="2111375" y="4432300"/>
            <a:ext cx="401478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9531" name="Line 3211"/>
          <p:cNvSpPr>
            <a:spLocks noChangeShapeType="1"/>
          </p:cNvSpPr>
          <p:nvPr/>
        </p:nvSpPr>
        <p:spPr bwMode="auto">
          <a:xfrm flipH="1">
            <a:off x="2068513" y="3978275"/>
            <a:ext cx="50990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9550" name="Line 3230"/>
          <p:cNvSpPr>
            <a:spLocks noChangeShapeType="1"/>
          </p:cNvSpPr>
          <p:nvPr/>
        </p:nvSpPr>
        <p:spPr bwMode="auto">
          <a:xfrm rot="16200000" flipH="1">
            <a:off x="4484688" y="5535613"/>
            <a:ext cx="1249362" cy="476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9551" name="Line 3231"/>
          <p:cNvSpPr>
            <a:spLocks noChangeShapeType="1"/>
          </p:cNvSpPr>
          <p:nvPr/>
        </p:nvSpPr>
        <p:spPr bwMode="auto">
          <a:xfrm rot="16200000" flipH="1">
            <a:off x="5274469" y="5306219"/>
            <a:ext cx="1711325" cy="47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9552" name="Line 3232"/>
          <p:cNvSpPr>
            <a:spLocks noChangeShapeType="1"/>
          </p:cNvSpPr>
          <p:nvPr/>
        </p:nvSpPr>
        <p:spPr bwMode="auto">
          <a:xfrm rot="5400000">
            <a:off x="6074569" y="5079207"/>
            <a:ext cx="2174875" cy="15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9553" name="Rectangle 3233"/>
          <p:cNvSpPr>
            <a:spLocks noChangeArrowheads="1"/>
          </p:cNvSpPr>
          <p:nvPr/>
        </p:nvSpPr>
        <p:spPr bwMode="auto">
          <a:xfrm>
            <a:off x="85725" y="2687638"/>
            <a:ext cx="9170459" cy="67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108000" rIns="92075" bIns="72000">
            <a:spAutoFit/>
          </a:bodyPr>
          <a:lstStyle/>
          <a:p>
            <a:r>
              <a:rPr lang="sk-SK" sz="3200" dirty="0" smtClean="0"/>
              <a:t>Grafom dráhy RP je priamka prechádzajúca počiatkom</a:t>
            </a:r>
            <a:endParaRPr lang="sk-SK" sz="3200" dirty="0"/>
          </a:p>
        </p:txBody>
      </p:sp>
      <p:grpSp>
        <p:nvGrpSpPr>
          <p:cNvPr id="3" name="Group 3234"/>
          <p:cNvGrpSpPr>
            <a:grpSpLocks/>
          </p:cNvGrpSpPr>
          <p:nvPr/>
        </p:nvGrpSpPr>
        <p:grpSpPr bwMode="auto">
          <a:xfrm>
            <a:off x="1323975" y="3178175"/>
            <a:ext cx="6894513" cy="3663950"/>
            <a:chOff x="834" y="2002"/>
            <a:chExt cx="4343" cy="2308"/>
          </a:xfrm>
        </p:grpSpPr>
        <p:sp>
          <p:nvSpPr>
            <p:cNvPr id="59555" name="Text Box 3235"/>
            <p:cNvSpPr txBox="1">
              <a:spLocks noChangeArrowheads="1"/>
            </p:cNvSpPr>
            <p:nvPr/>
          </p:nvSpPr>
          <p:spPr bwMode="auto">
            <a:xfrm>
              <a:off x="1073" y="3962"/>
              <a:ext cx="196" cy="25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0</a:t>
              </a:r>
            </a:p>
          </p:txBody>
        </p:sp>
        <p:grpSp>
          <p:nvGrpSpPr>
            <p:cNvPr id="4" name="Group 3236"/>
            <p:cNvGrpSpPr>
              <a:grpSpLocks/>
            </p:cNvGrpSpPr>
            <p:nvPr/>
          </p:nvGrpSpPr>
          <p:grpSpPr bwMode="auto">
            <a:xfrm>
              <a:off x="834" y="2002"/>
              <a:ext cx="4343" cy="2308"/>
              <a:chOff x="690" y="1642"/>
              <a:chExt cx="4343" cy="2308"/>
            </a:xfrm>
          </p:grpSpPr>
          <p:graphicFrame>
            <p:nvGraphicFramePr>
              <p:cNvPr id="59557" name="Object 3237"/>
              <p:cNvGraphicFramePr>
                <a:graphicFrameLocks noChangeAspect="1"/>
              </p:cNvGraphicFramePr>
              <p:nvPr/>
            </p:nvGraphicFramePr>
            <p:xfrm>
              <a:off x="4780" y="3483"/>
              <a:ext cx="253" cy="467"/>
            </p:xfrm>
            <a:graphic>
              <a:graphicData uri="http://schemas.openxmlformats.org/presentationml/2006/ole">
                <p:oleObj spid="_x0000_s5134" name="Rovnica" r:id="rId15" imgW="126720" imgH="368280" progId="Equation.3">
                  <p:embed/>
                </p:oleObj>
              </a:graphicData>
            </a:graphic>
          </p:graphicFrame>
          <p:graphicFrame>
            <p:nvGraphicFramePr>
              <p:cNvPr id="59558" name="Object 3238"/>
              <p:cNvGraphicFramePr>
                <a:graphicFrameLocks noChangeAspect="1"/>
              </p:cNvGraphicFramePr>
              <p:nvPr/>
            </p:nvGraphicFramePr>
            <p:xfrm>
              <a:off x="690" y="1642"/>
              <a:ext cx="255" cy="403"/>
            </p:xfrm>
            <a:graphic>
              <a:graphicData uri="http://schemas.openxmlformats.org/presentationml/2006/ole">
                <p:oleObj spid="_x0000_s5135" name="Rovnica" r:id="rId16" imgW="190440" imgH="355320" progId="Equation.3">
                  <p:embed/>
                </p:oleObj>
              </a:graphicData>
            </a:graphic>
          </p:graphicFrame>
          <p:sp>
            <p:nvSpPr>
              <p:cNvPr id="59559" name="Line 3239"/>
              <p:cNvSpPr>
                <a:spLocks noChangeShapeType="1"/>
              </p:cNvSpPr>
              <p:nvPr/>
            </p:nvSpPr>
            <p:spPr bwMode="auto">
              <a:xfrm>
                <a:off x="1124" y="1711"/>
                <a:ext cx="5" cy="1879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stealth" w="lg" len="lg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9560" name="Line 3240"/>
              <p:cNvSpPr>
                <a:spLocks noChangeShapeType="1"/>
              </p:cNvSpPr>
              <p:nvPr/>
            </p:nvSpPr>
            <p:spPr bwMode="auto">
              <a:xfrm>
                <a:off x="1131" y="3586"/>
                <a:ext cx="3615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stealth" w="lg" len="lg"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</p:grpSp>
      </p:grpSp>
      <p:grpSp>
        <p:nvGrpSpPr>
          <p:cNvPr id="5" name="Group 3241"/>
          <p:cNvGrpSpPr>
            <a:grpSpLocks/>
          </p:cNvGrpSpPr>
          <p:nvPr/>
        </p:nvGrpSpPr>
        <p:grpSpPr bwMode="auto">
          <a:xfrm>
            <a:off x="3051175" y="6196013"/>
            <a:ext cx="4114800" cy="136525"/>
            <a:chOff x="1778" y="3543"/>
            <a:chExt cx="2592" cy="86"/>
          </a:xfrm>
        </p:grpSpPr>
        <p:sp>
          <p:nvSpPr>
            <p:cNvPr id="59562" name="Line 3242"/>
            <p:cNvSpPr>
              <a:spLocks noChangeShapeType="1"/>
            </p:cNvSpPr>
            <p:nvPr/>
          </p:nvSpPr>
          <p:spPr bwMode="auto">
            <a:xfrm rot="-5400000">
              <a:off x="1735" y="3586"/>
              <a:ext cx="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563" name="Line 3243"/>
            <p:cNvSpPr>
              <a:spLocks noChangeShapeType="1"/>
            </p:cNvSpPr>
            <p:nvPr/>
          </p:nvSpPr>
          <p:spPr bwMode="auto">
            <a:xfrm rot="-5400000">
              <a:off x="2383" y="3586"/>
              <a:ext cx="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564" name="Line 3244"/>
            <p:cNvSpPr>
              <a:spLocks noChangeShapeType="1"/>
            </p:cNvSpPr>
            <p:nvPr/>
          </p:nvSpPr>
          <p:spPr bwMode="auto">
            <a:xfrm rot="-5400000">
              <a:off x="3031" y="3586"/>
              <a:ext cx="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565" name="Line 3245"/>
            <p:cNvSpPr>
              <a:spLocks noChangeShapeType="1"/>
            </p:cNvSpPr>
            <p:nvPr/>
          </p:nvSpPr>
          <p:spPr bwMode="auto">
            <a:xfrm rot="-5400000">
              <a:off x="3679" y="3586"/>
              <a:ext cx="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566" name="Line 3246"/>
            <p:cNvSpPr>
              <a:spLocks noChangeShapeType="1"/>
            </p:cNvSpPr>
            <p:nvPr/>
          </p:nvSpPr>
          <p:spPr bwMode="auto">
            <a:xfrm rot="-5400000">
              <a:off x="4327" y="3586"/>
              <a:ext cx="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</p:grpSp>
      <p:grpSp>
        <p:nvGrpSpPr>
          <p:cNvPr id="6" name="Group 3247"/>
          <p:cNvGrpSpPr>
            <a:grpSpLocks/>
          </p:cNvGrpSpPr>
          <p:nvPr/>
        </p:nvGrpSpPr>
        <p:grpSpPr bwMode="auto">
          <a:xfrm>
            <a:off x="2886075" y="6289675"/>
            <a:ext cx="4486275" cy="415925"/>
            <a:chOff x="1674" y="3602"/>
            <a:chExt cx="2826" cy="262"/>
          </a:xfrm>
        </p:grpSpPr>
        <p:sp>
          <p:nvSpPr>
            <p:cNvPr id="59568" name="Text Box 3248"/>
            <p:cNvSpPr txBox="1">
              <a:spLocks noChangeArrowheads="1"/>
            </p:cNvSpPr>
            <p:nvPr/>
          </p:nvSpPr>
          <p:spPr bwMode="auto">
            <a:xfrm>
              <a:off x="1674" y="3614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9569" name="Text Box 3249"/>
            <p:cNvSpPr txBox="1">
              <a:spLocks noChangeArrowheads="1"/>
            </p:cNvSpPr>
            <p:nvPr/>
          </p:nvSpPr>
          <p:spPr bwMode="auto">
            <a:xfrm>
              <a:off x="2316" y="3611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9570" name="Text Box 3250"/>
            <p:cNvSpPr txBox="1">
              <a:spLocks noChangeArrowheads="1"/>
            </p:cNvSpPr>
            <p:nvPr/>
          </p:nvSpPr>
          <p:spPr bwMode="auto">
            <a:xfrm>
              <a:off x="2958" y="3608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59571" name="Text Box 3251"/>
            <p:cNvSpPr txBox="1">
              <a:spLocks noChangeArrowheads="1"/>
            </p:cNvSpPr>
            <p:nvPr/>
          </p:nvSpPr>
          <p:spPr bwMode="auto">
            <a:xfrm>
              <a:off x="3582" y="3605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59572" name="Text Box 3252"/>
            <p:cNvSpPr txBox="1">
              <a:spLocks noChangeArrowheads="1"/>
            </p:cNvSpPr>
            <p:nvPr/>
          </p:nvSpPr>
          <p:spPr bwMode="auto">
            <a:xfrm>
              <a:off x="4224" y="3602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15</a:t>
              </a:r>
            </a:p>
          </p:txBody>
        </p:sp>
      </p:grpSp>
      <p:sp>
        <p:nvSpPr>
          <p:cNvPr id="59573" name="Rectangle 3253"/>
          <p:cNvSpPr>
            <a:spLocks noChangeArrowheads="1"/>
          </p:cNvSpPr>
          <p:nvPr/>
        </p:nvSpPr>
        <p:spPr bwMode="auto">
          <a:xfrm>
            <a:off x="122238" y="122238"/>
            <a:ext cx="6291262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sk-SK" sz="3300">
                <a:latin typeface="Times New Roman" pitchFamily="18" charset="0"/>
              </a:rPr>
              <a:t>Dráha rovnomerného pohybu telesa:</a:t>
            </a:r>
            <a:endParaRPr lang="sk-SK" sz="3300" b="1">
              <a:latin typeface="Times New Roman" pitchFamily="18" charset="0"/>
            </a:endParaRPr>
          </a:p>
        </p:txBody>
      </p:sp>
      <p:grpSp>
        <p:nvGrpSpPr>
          <p:cNvPr id="7" name="Group 3266"/>
          <p:cNvGrpSpPr>
            <a:grpSpLocks/>
          </p:cNvGrpSpPr>
          <p:nvPr/>
        </p:nvGrpSpPr>
        <p:grpSpPr bwMode="auto">
          <a:xfrm>
            <a:off x="1479550" y="3805238"/>
            <a:ext cx="438150" cy="2225675"/>
            <a:chOff x="950" y="2397"/>
            <a:chExt cx="276" cy="1402"/>
          </a:xfrm>
        </p:grpSpPr>
        <p:sp>
          <p:nvSpPr>
            <p:cNvPr id="59575" name="Text Box 3255"/>
            <p:cNvSpPr txBox="1">
              <a:spLocks noChangeArrowheads="1"/>
            </p:cNvSpPr>
            <p:nvPr/>
          </p:nvSpPr>
          <p:spPr bwMode="auto">
            <a:xfrm>
              <a:off x="1024" y="354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9576" name="Text Box 3256"/>
            <p:cNvSpPr txBox="1">
              <a:spLocks noChangeArrowheads="1"/>
            </p:cNvSpPr>
            <p:nvPr/>
          </p:nvSpPr>
          <p:spPr bwMode="auto">
            <a:xfrm>
              <a:off x="1024" y="3261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9577" name="Text Box 3257"/>
            <p:cNvSpPr txBox="1">
              <a:spLocks noChangeArrowheads="1"/>
            </p:cNvSpPr>
            <p:nvPr/>
          </p:nvSpPr>
          <p:spPr bwMode="auto">
            <a:xfrm>
              <a:off x="1024" y="2973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9578" name="Text Box 3258"/>
            <p:cNvSpPr txBox="1">
              <a:spLocks noChangeArrowheads="1"/>
            </p:cNvSpPr>
            <p:nvPr/>
          </p:nvSpPr>
          <p:spPr bwMode="auto">
            <a:xfrm>
              <a:off x="1024" y="2685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9579" name="Text Box 3259"/>
            <p:cNvSpPr txBox="1">
              <a:spLocks noChangeArrowheads="1"/>
            </p:cNvSpPr>
            <p:nvPr/>
          </p:nvSpPr>
          <p:spPr bwMode="auto">
            <a:xfrm>
              <a:off x="950" y="2397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10</a:t>
              </a:r>
            </a:p>
          </p:txBody>
        </p:sp>
      </p:grpSp>
      <p:grpSp>
        <p:nvGrpSpPr>
          <p:cNvPr id="8" name="Group 3260"/>
          <p:cNvGrpSpPr>
            <a:grpSpLocks/>
          </p:cNvGrpSpPr>
          <p:nvPr/>
        </p:nvGrpSpPr>
        <p:grpSpPr bwMode="auto">
          <a:xfrm>
            <a:off x="1938338" y="3976688"/>
            <a:ext cx="144462" cy="1822450"/>
            <a:chOff x="1077" y="2160"/>
            <a:chExt cx="91" cy="1148"/>
          </a:xfrm>
        </p:grpSpPr>
        <p:sp>
          <p:nvSpPr>
            <p:cNvPr id="59581" name="Line 3261"/>
            <p:cNvSpPr>
              <a:spLocks noChangeShapeType="1"/>
            </p:cNvSpPr>
            <p:nvPr/>
          </p:nvSpPr>
          <p:spPr bwMode="auto">
            <a:xfrm>
              <a:off x="1081" y="3308"/>
              <a:ext cx="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582" name="Line 3262"/>
            <p:cNvSpPr>
              <a:spLocks noChangeShapeType="1"/>
            </p:cNvSpPr>
            <p:nvPr/>
          </p:nvSpPr>
          <p:spPr bwMode="auto">
            <a:xfrm>
              <a:off x="1082" y="3024"/>
              <a:ext cx="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583" name="Line 3263"/>
            <p:cNvSpPr>
              <a:spLocks noChangeShapeType="1"/>
            </p:cNvSpPr>
            <p:nvPr/>
          </p:nvSpPr>
          <p:spPr bwMode="auto">
            <a:xfrm>
              <a:off x="1077" y="2737"/>
              <a:ext cx="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584" name="Line 3264"/>
            <p:cNvSpPr>
              <a:spLocks noChangeShapeType="1"/>
            </p:cNvSpPr>
            <p:nvPr/>
          </p:nvSpPr>
          <p:spPr bwMode="auto">
            <a:xfrm>
              <a:off x="1078" y="2447"/>
              <a:ext cx="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59585" name="Line 3265"/>
            <p:cNvSpPr>
              <a:spLocks noChangeShapeType="1"/>
            </p:cNvSpPr>
            <p:nvPr/>
          </p:nvSpPr>
          <p:spPr bwMode="auto">
            <a:xfrm>
              <a:off x="1079" y="2160"/>
              <a:ext cx="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59587" name="Line 3267"/>
          <p:cNvSpPr>
            <a:spLocks noChangeShapeType="1"/>
          </p:cNvSpPr>
          <p:nvPr/>
        </p:nvSpPr>
        <p:spPr bwMode="auto">
          <a:xfrm flipH="1" flipV="1">
            <a:off x="2106613" y="5794375"/>
            <a:ext cx="9493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9588" name="Line 3268"/>
          <p:cNvSpPr>
            <a:spLocks noChangeShapeType="1"/>
          </p:cNvSpPr>
          <p:nvPr/>
        </p:nvSpPr>
        <p:spPr bwMode="auto">
          <a:xfrm rot="5400000">
            <a:off x="2872581" y="5998369"/>
            <a:ext cx="35718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9589" name="Oval 3269"/>
          <p:cNvSpPr>
            <a:spLocks noChangeArrowheads="1"/>
          </p:cNvSpPr>
          <p:nvPr/>
        </p:nvSpPr>
        <p:spPr bwMode="auto">
          <a:xfrm>
            <a:off x="3011488" y="5762625"/>
            <a:ext cx="71437" cy="71438"/>
          </a:xfrm>
          <a:prstGeom prst="ellipse">
            <a:avLst/>
          </a:prstGeom>
          <a:solidFill>
            <a:srgbClr val="FF0033"/>
          </a:solidFill>
          <a:ln w="12700">
            <a:solidFill>
              <a:srgbClr val="FF003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59590" name="Oval 3270"/>
          <p:cNvSpPr>
            <a:spLocks noChangeArrowheads="1"/>
          </p:cNvSpPr>
          <p:nvPr/>
        </p:nvSpPr>
        <p:spPr bwMode="auto">
          <a:xfrm>
            <a:off x="4038600" y="5314950"/>
            <a:ext cx="71438" cy="71438"/>
          </a:xfrm>
          <a:prstGeom prst="ellipse">
            <a:avLst/>
          </a:prstGeom>
          <a:solidFill>
            <a:srgbClr val="FF0033"/>
          </a:solidFill>
          <a:ln w="12700">
            <a:solidFill>
              <a:srgbClr val="FF003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59591" name="Oval 3271"/>
          <p:cNvSpPr>
            <a:spLocks noChangeArrowheads="1"/>
          </p:cNvSpPr>
          <p:nvPr/>
        </p:nvSpPr>
        <p:spPr bwMode="auto">
          <a:xfrm>
            <a:off x="5068888" y="4859338"/>
            <a:ext cx="71437" cy="71437"/>
          </a:xfrm>
          <a:prstGeom prst="ellipse">
            <a:avLst/>
          </a:prstGeom>
          <a:solidFill>
            <a:srgbClr val="FF0033"/>
          </a:solidFill>
          <a:ln w="12700">
            <a:solidFill>
              <a:srgbClr val="FF003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59592" name="Oval 3272"/>
          <p:cNvSpPr>
            <a:spLocks noChangeArrowheads="1"/>
          </p:cNvSpPr>
          <p:nvPr/>
        </p:nvSpPr>
        <p:spPr bwMode="auto">
          <a:xfrm>
            <a:off x="6091238" y="4405313"/>
            <a:ext cx="71437" cy="71437"/>
          </a:xfrm>
          <a:prstGeom prst="ellipse">
            <a:avLst/>
          </a:prstGeom>
          <a:solidFill>
            <a:srgbClr val="FF0033"/>
          </a:solidFill>
          <a:ln w="12700">
            <a:solidFill>
              <a:srgbClr val="FF003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59593" name="Oval 3273"/>
          <p:cNvSpPr>
            <a:spLocks noChangeArrowheads="1"/>
          </p:cNvSpPr>
          <p:nvPr/>
        </p:nvSpPr>
        <p:spPr bwMode="auto">
          <a:xfrm>
            <a:off x="7121525" y="3952875"/>
            <a:ext cx="71438" cy="71438"/>
          </a:xfrm>
          <a:prstGeom prst="ellipse">
            <a:avLst/>
          </a:prstGeom>
          <a:solidFill>
            <a:srgbClr val="FF0033"/>
          </a:solidFill>
          <a:ln w="12700">
            <a:solidFill>
              <a:srgbClr val="FF003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59594" name="Line 3274"/>
          <p:cNvSpPr>
            <a:spLocks noChangeShapeType="1"/>
          </p:cNvSpPr>
          <p:nvPr/>
        </p:nvSpPr>
        <p:spPr bwMode="auto">
          <a:xfrm flipV="1">
            <a:off x="2035175" y="3897313"/>
            <a:ext cx="5340350" cy="2346325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9596" name="Rectangle 3276"/>
          <p:cNvSpPr>
            <a:spLocks noChangeArrowheads="1"/>
          </p:cNvSpPr>
          <p:nvPr/>
        </p:nvSpPr>
        <p:spPr bwMode="auto">
          <a:xfrm>
            <a:off x="3830638" y="3541713"/>
            <a:ext cx="1843087" cy="704850"/>
          </a:xfrm>
          <a:prstGeom prst="rect">
            <a:avLst/>
          </a:prstGeom>
          <a:solidFill>
            <a:srgbClr val="DDDDDD"/>
          </a:solidFill>
          <a:ln w="12700">
            <a:solidFill>
              <a:srgbClr val="C0C0C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59595" name="Object 3275"/>
          <p:cNvGraphicFramePr>
            <a:graphicFrameLocks noChangeAspect="1"/>
          </p:cNvGraphicFramePr>
          <p:nvPr/>
        </p:nvGraphicFramePr>
        <p:xfrm>
          <a:off x="4065588" y="3656013"/>
          <a:ext cx="1411287" cy="476250"/>
        </p:xfrm>
        <a:graphic>
          <a:graphicData uri="http://schemas.openxmlformats.org/presentationml/2006/ole">
            <p:oleObj spid="_x0000_s5133" name="Rovnica" r:id="rId17" imgW="380880" imgH="152280" progId="Equation.3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19653E-6 L 0.66129 2.19653E-6 " pathEditMode="relative" rAng="0" ptsTypes="AA">
                                      <p:cBhvr>
                                        <p:cTn id="19" dur="1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5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5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5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5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5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5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5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5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9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5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5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5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5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7" dur="500"/>
                                        <p:tgtEl>
                                          <p:spTgt spid="5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0" dur="500"/>
                                        <p:tgtEl>
                                          <p:spTgt spid="5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3" dur="500"/>
                                        <p:tgtEl>
                                          <p:spTgt spid="5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6" dur="500"/>
                                        <p:tgtEl>
                                          <p:spTgt spid="5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9" dur="500"/>
                                        <p:tgtEl>
                                          <p:spTgt spid="5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1000"/>
                                        <p:tgtEl>
                                          <p:spTgt spid="59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9" dur="2000"/>
                                        <p:tgtEl>
                                          <p:spTgt spid="59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43" grpId="0" animBg="1"/>
      <p:bldP spid="59444" grpId="0" animBg="1"/>
      <p:bldP spid="59445" grpId="0" animBg="1"/>
      <p:bldP spid="59446" grpId="0" animBg="1"/>
      <p:bldP spid="59447" grpId="0" animBg="1"/>
      <p:bldP spid="59448" grpId="0" animBg="1"/>
      <p:bldP spid="59450" grpId="0" animBg="1"/>
      <p:bldP spid="59451" grpId="0" animBg="1"/>
      <p:bldP spid="59452" grpId="0" animBg="1"/>
      <p:bldP spid="59453" grpId="0" animBg="1"/>
      <p:bldP spid="59454" grpId="0" animBg="1"/>
      <p:bldP spid="59527" grpId="0" animBg="1"/>
      <p:bldP spid="59528" grpId="0" animBg="1"/>
      <p:bldP spid="59529" grpId="0" animBg="1"/>
      <p:bldP spid="59530" grpId="0" animBg="1"/>
      <p:bldP spid="59531" grpId="0" animBg="1"/>
      <p:bldP spid="59550" grpId="0" animBg="1"/>
      <p:bldP spid="59551" grpId="0" animBg="1"/>
      <p:bldP spid="59552" grpId="0" animBg="1"/>
      <p:bldP spid="59553" grpId="0"/>
      <p:bldP spid="59573" grpId="0"/>
      <p:bldP spid="59587" grpId="0" animBg="1"/>
      <p:bldP spid="59588" grpId="0" animBg="1"/>
      <p:bldP spid="59589" grpId="0" animBg="1"/>
      <p:bldP spid="59589" grpId="1" animBg="1"/>
      <p:bldP spid="59590" grpId="0" animBg="1"/>
      <p:bldP spid="59590" grpId="1" animBg="1"/>
      <p:bldP spid="59591" grpId="0" animBg="1"/>
      <p:bldP spid="59591" grpId="1" animBg="1"/>
      <p:bldP spid="59592" grpId="0" animBg="1"/>
      <p:bldP spid="59592" grpId="1" animBg="1"/>
      <p:bldP spid="59593" grpId="0" animBg="1"/>
      <p:bldP spid="59593" grpId="1" animBg="1"/>
      <p:bldP spid="59594" grpId="0" animBg="1"/>
      <p:bldP spid="5959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122238" y="122238"/>
            <a:ext cx="8258175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sk-SK" sz="3300">
                <a:latin typeface="Times New Roman" pitchFamily="18" charset="0"/>
              </a:rPr>
              <a:t>Veľkosť rýchlosti rovnomerného pohybu telesa:</a:t>
            </a:r>
            <a:endParaRPr lang="sk-SK" sz="3300" b="1">
              <a:latin typeface="Times New Roman" pitchFamily="18" charset="0"/>
            </a:endParaRPr>
          </a:p>
        </p:txBody>
      </p:sp>
      <p:sp useBgFill="1">
        <p:nvSpPr>
          <p:cNvPr id="67587" name="Rectangle 3"/>
          <p:cNvSpPr>
            <a:spLocks noChangeArrowheads="1"/>
          </p:cNvSpPr>
          <p:nvPr/>
        </p:nvSpPr>
        <p:spPr bwMode="auto">
          <a:xfrm>
            <a:off x="85725" y="2687638"/>
            <a:ext cx="8459788" cy="5318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108000" rIns="92075" bIns="72000">
            <a:spAutoFit/>
          </a:bodyPr>
          <a:lstStyle/>
          <a:p>
            <a:pPr defTabSz="762000">
              <a:lnSpc>
                <a:spcPct val="80000"/>
              </a:lnSpc>
            </a:pPr>
            <a:r>
              <a:rPr lang="sk-SK" sz="2900">
                <a:latin typeface="Times New Roman" pitchFamily="18" charset="0"/>
              </a:rPr>
              <a:t>Graf závislosti rýchlosti rovnomerného pohybu od času:</a:t>
            </a:r>
            <a:endParaRPr lang="sk-SK" sz="2900" b="1">
              <a:latin typeface="Times New Roman" pitchFamily="18" charset="0"/>
            </a:endParaRPr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>
            <a:off x="1862138" y="1760538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>
            <a:off x="3068638" y="1757363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>
            <a:off x="4275138" y="1755775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7595" name="Line 11"/>
          <p:cNvSpPr>
            <a:spLocks noChangeShapeType="1"/>
          </p:cNvSpPr>
          <p:nvPr/>
        </p:nvSpPr>
        <p:spPr bwMode="auto">
          <a:xfrm>
            <a:off x="5481638" y="1760538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>
            <a:off x="6688138" y="1757363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7597" name="Line 13"/>
          <p:cNvSpPr>
            <a:spLocks noChangeShapeType="1"/>
          </p:cNvSpPr>
          <p:nvPr/>
        </p:nvSpPr>
        <p:spPr bwMode="auto">
          <a:xfrm>
            <a:off x="7894638" y="1757363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67603" name="Object 19"/>
          <p:cNvGraphicFramePr>
            <a:graphicFrameLocks noChangeAspect="1"/>
          </p:cNvGraphicFramePr>
          <p:nvPr/>
        </p:nvGraphicFramePr>
        <p:xfrm>
          <a:off x="1747838" y="1935163"/>
          <a:ext cx="261937" cy="471487"/>
        </p:xfrm>
        <a:graphic>
          <a:graphicData uri="http://schemas.openxmlformats.org/presentationml/2006/ole">
            <p:oleObj spid="_x0000_s6146" name="Rovnica" r:id="rId3" imgW="126720" imgH="228600" progId="Equation.3">
              <p:embed/>
            </p:oleObj>
          </a:graphicData>
        </a:graphic>
      </p:graphicFrame>
      <p:graphicFrame>
        <p:nvGraphicFramePr>
          <p:cNvPr id="67604" name="Object 20"/>
          <p:cNvGraphicFramePr>
            <a:graphicFrameLocks noChangeAspect="1"/>
          </p:cNvGraphicFramePr>
          <p:nvPr/>
        </p:nvGraphicFramePr>
        <p:xfrm>
          <a:off x="2967038" y="1947863"/>
          <a:ext cx="234950" cy="444500"/>
        </p:xfrm>
        <a:graphic>
          <a:graphicData uri="http://schemas.openxmlformats.org/presentationml/2006/ole">
            <p:oleObj spid="_x0000_s6147" name="Rovnica" r:id="rId4" imgW="114120" imgH="215640" progId="Equation.3">
              <p:embed/>
            </p:oleObj>
          </a:graphicData>
        </a:graphic>
      </p:graphicFrame>
      <p:graphicFrame>
        <p:nvGraphicFramePr>
          <p:cNvPr id="67605" name="Object 21"/>
          <p:cNvGraphicFramePr>
            <a:graphicFrameLocks noChangeAspect="1"/>
          </p:cNvGraphicFramePr>
          <p:nvPr/>
        </p:nvGraphicFramePr>
        <p:xfrm>
          <a:off x="4160838" y="1947863"/>
          <a:ext cx="261937" cy="444500"/>
        </p:xfrm>
        <a:graphic>
          <a:graphicData uri="http://schemas.openxmlformats.org/presentationml/2006/ole">
            <p:oleObj spid="_x0000_s6148" name="Rovnica" r:id="rId5" imgW="126720" imgH="215640" progId="Equation.3">
              <p:embed/>
            </p:oleObj>
          </a:graphicData>
        </a:graphic>
      </p:graphicFrame>
      <p:graphicFrame>
        <p:nvGraphicFramePr>
          <p:cNvPr id="67606" name="Object 22"/>
          <p:cNvGraphicFramePr>
            <a:graphicFrameLocks noChangeAspect="1"/>
          </p:cNvGraphicFramePr>
          <p:nvPr/>
        </p:nvGraphicFramePr>
        <p:xfrm>
          <a:off x="5367338" y="1935163"/>
          <a:ext cx="261937" cy="471487"/>
        </p:xfrm>
        <a:graphic>
          <a:graphicData uri="http://schemas.openxmlformats.org/presentationml/2006/ole">
            <p:oleObj spid="_x0000_s6149" name="Rovnica" r:id="rId6" imgW="126720" imgH="228600" progId="Equation.3">
              <p:embed/>
            </p:oleObj>
          </a:graphicData>
        </a:graphic>
      </p:graphicFrame>
      <p:graphicFrame>
        <p:nvGraphicFramePr>
          <p:cNvPr id="67607" name="Object 23"/>
          <p:cNvGraphicFramePr>
            <a:graphicFrameLocks noChangeAspect="1"/>
          </p:cNvGraphicFramePr>
          <p:nvPr/>
        </p:nvGraphicFramePr>
        <p:xfrm>
          <a:off x="6573838" y="1947863"/>
          <a:ext cx="261937" cy="444500"/>
        </p:xfrm>
        <a:graphic>
          <a:graphicData uri="http://schemas.openxmlformats.org/presentationml/2006/ole">
            <p:oleObj spid="_x0000_s6150" name="Rovnica" r:id="rId7" imgW="126720" imgH="215640" progId="Equation.3">
              <p:embed/>
            </p:oleObj>
          </a:graphicData>
        </a:graphic>
      </p:graphicFrame>
      <p:graphicFrame>
        <p:nvGraphicFramePr>
          <p:cNvPr id="67608" name="Object 24"/>
          <p:cNvGraphicFramePr>
            <a:graphicFrameLocks noChangeAspect="1"/>
          </p:cNvGraphicFramePr>
          <p:nvPr/>
        </p:nvGraphicFramePr>
        <p:xfrm>
          <a:off x="7780338" y="1935163"/>
          <a:ext cx="261937" cy="471487"/>
        </p:xfrm>
        <a:graphic>
          <a:graphicData uri="http://schemas.openxmlformats.org/presentationml/2006/ole">
            <p:oleObj spid="_x0000_s6151" name="Rovnica" r:id="rId8" imgW="126720" imgH="228600" progId="Equation.3">
              <p:embed/>
            </p:oleObj>
          </a:graphicData>
        </a:graphic>
      </p:graphicFrame>
      <p:sp>
        <p:nvSpPr>
          <p:cNvPr id="67614" name="Line 30"/>
          <p:cNvSpPr>
            <a:spLocks noChangeShapeType="1"/>
          </p:cNvSpPr>
          <p:nvPr/>
        </p:nvSpPr>
        <p:spPr bwMode="auto">
          <a:xfrm>
            <a:off x="238125" y="1758950"/>
            <a:ext cx="8688388" cy="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7644" name="Line 60"/>
          <p:cNvSpPr>
            <a:spLocks noChangeShapeType="1"/>
          </p:cNvSpPr>
          <p:nvPr/>
        </p:nvSpPr>
        <p:spPr bwMode="auto">
          <a:xfrm flipH="1">
            <a:off x="2085975" y="4913313"/>
            <a:ext cx="96361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grpSp>
        <p:nvGrpSpPr>
          <p:cNvPr id="2" name="Group 118"/>
          <p:cNvGrpSpPr>
            <a:grpSpLocks/>
          </p:cNvGrpSpPr>
          <p:nvPr/>
        </p:nvGrpSpPr>
        <p:grpSpPr bwMode="auto">
          <a:xfrm>
            <a:off x="1122363" y="3155950"/>
            <a:ext cx="7096125" cy="3686175"/>
            <a:chOff x="707" y="1988"/>
            <a:chExt cx="4470" cy="2322"/>
          </a:xfrm>
        </p:grpSpPr>
        <p:sp>
          <p:nvSpPr>
            <p:cNvPr id="67630" name="Text Box 46"/>
            <p:cNvSpPr txBox="1">
              <a:spLocks noChangeArrowheads="1"/>
            </p:cNvSpPr>
            <p:nvPr/>
          </p:nvSpPr>
          <p:spPr bwMode="auto">
            <a:xfrm>
              <a:off x="1073" y="3962"/>
              <a:ext cx="196" cy="25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0</a:t>
              </a:r>
            </a:p>
          </p:txBody>
        </p:sp>
        <p:grpSp>
          <p:nvGrpSpPr>
            <p:cNvPr id="3" name="Group 113"/>
            <p:cNvGrpSpPr>
              <a:grpSpLocks/>
            </p:cNvGrpSpPr>
            <p:nvPr/>
          </p:nvGrpSpPr>
          <p:grpSpPr bwMode="auto">
            <a:xfrm>
              <a:off x="707" y="1988"/>
              <a:ext cx="4470" cy="2322"/>
              <a:chOff x="563" y="1628"/>
              <a:chExt cx="4470" cy="2322"/>
            </a:xfrm>
          </p:grpSpPr>
          <p:graphicFrame>
            <p:nvGraphicFramePr>
              <p:cNvPr id="67626" name="Object 42"/>
              <p:cNvGraphicFramePr>
                <a:graphicFrameLocks noChangeAspect="1"/>
              </p:cNvGraphicFramePr>
              <p:nvPr/>
            </p:nvGraphicFramePr>
            <p:xfrm>
              <a:off x="4780" y="3483"/>
              <a:ext cx="253" cy="467"/>
            </p:xfrm>
            <a:graphic>
              <a:graphicData uri="http://schemas.openxmlformats.org/presentationml/2006/ole">
                <p:oleObj spid="_x0000_s6154" name="Rovnica" r:id="rId9" imgW="126720" imgH="368280" progId="Equation.3">
                  <p:embed/>
                </p:oleObj>
              </a:graphicData>
            </a:graphic>
          </p:graphicFrame>
          <p:graphicFrame>
            <p:nvGraphicFramePr>
              <p:cNvPr id="67627" name="Object 43"/>
              <p:cNvGraphicFramePr>
                <a:graphicFrameLocks noChangeAspect="1"/>
              </p:cNvGraphicFramePr>
              <p:nvPr/>
            </p:nvGraphicFramePr>
            <p:xfrm>
              <a:off x="563" y="1628"/>
              <a:ext cx="510" cy="431"/>
            </p:xfrm>
            <a:graphic>
              <a:graphicData uri="http://schemas.openxmlformats.org/presentationml/2006/ole">
                <p:oleObj spid="_x0000_s6155" name="Rovnica" r:id="rId10" imgW="380880" imgH="380880" progId="Equation.3">
                  <p:embed/>
                </p:oleObj>
              </a:graphicData>
            </a:graphic>
          </p:graphicFrame>
          <p:sp>
            <p:nvSpPr>
              <p:cNvPr id="67628" name="Line 44"/>
              <p:cNvSpPr>
                <a:spLocks noChangeShapeType="1"/>
              </p:cNvSpPr>
              <p:nvPr/>
            </p:nvSpPr>
            <p:spPr bwMode="auto">
              <a:xfrm>
                <a:off x="1124" y="1711"/>
                <a:ext cx="5" cy="1879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stealth" w="lg" len="lg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7647" name="Line 63"/>
              <p:cNvSpPr>
                <a:spLocks noChangeShapeType="1"/>
              </p:cNvSpPr>
              <p:nvPr/>
            </p:nvSpPr>
            <p:spPr bwMode="auto">
              <a:xfrm>
                <a:off x="1131" y="3586"/>
                <a:ext cx="3615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stealth" w="lg" len="lg"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</p:grpSp>
      </p:grp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301625" y="1085850"/>
            <a:ext cx="1560513" cy="646113"/>
            <a:chOff x="443" y="1220"/>
            <a:chExt cx="703" cy="291"/>
          </a:xfrm>
        </p:grpSpPr>
        <p:sp>
          <p:nvSpPr>
            <p:cNvPr id="67589" name="Rectangle 5" descr="Dub"/>
            <p:cNvSpPr>
              <a:spLocks noChangeAspect="1" noChangeArrowheads="1"/>
            </p:cNvSpPr>
            <p:nvPr/>
          </p:nvSpPr>
          <p:spPr bwMode="auto">
            <a:xfrm>
              <a:off x="443" y="1220"/>
              <a:ext cx="703" cy="205"/>
            </a:xfrm>
            <a:prstGeom prst="rect">
              <a:avLst/>
            </a:prstGeom>
            <a:blipFill dpi="0" rotWithShape="1">
              <a:blip r:embed="rId11" cstate="print"/>
              <a:srcRect/>
              <a:tile tx="0" ty="0" sx="100000" sy="100000" flip="none" algn="tl"/>
            </a:blipFill>
            <a:ln w="12700">
              <a:solidFill>
                <a:srgbClr val="333333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67590" name="Oval 6"/>
            <p:cNvSpPr>
              <a:spLocks noChangeAspect="1" noChangeArrowheads="1"/>
            </p:cNvSpPr>
            <p:nvPr/>
          </p:nvSpPr>
          <p:spPr bwMode="auto">
            <a:xfrm>
              <a:off x="526" y="1397"/>
              <a:ext cx="116" cy="114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67591" name="Oval 7"/>
            <p:cNvSpPr>
              <a:spLocks noChangeAspect="1" noChangeArrowheads="1"/>
            </p:cNvSpPr>
            <p:nvPr/>
          </p:nvSpPr>
          <p:spPr bwMode="auto">
            <a:xfrm>
              <a:off x="941" y="1397"/>
              <a:ext cx="115" cy="114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67651" name="Line 67"/>
          <p:cNvSpPr>
            <a:spLocks noChangeShapeType="1"/>
          </p:cNvSpPr>
          <p:nvPr/>
        </p:nvSpPr>
        <p:spPr bwMode="auto">
          <a:xfrm flipV="1">
            <a:off x="1860550" y="1322388"/>
            <a:ext cx="12049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67652" name="Object 68"/>
          <p:cNvGraphicFramePr>
            <a:graphicFrameLocks noChangeAspect="1"/>
          </p:cNvGraphicFramePr>
          <p:nvPr/>
        </p:nvGraphicFramePr>
        <p:xfrm>
          <a:off x="2306638" y="942975"/>
          <a:ext cx="349250" cy="322263"/>
        </p:xfrm>
        <a:graphic>
          <a:graphicData uri="http://schemas.openxmlformats.org/presentationml/2006/ole">
            <p:oleObj spid="_x0000_s6152" name="Rovnica" r:id="rId12" imgW="126720" imgH="139680" progId="Equation.3">
              <p:embed/>
            </p:oleObj>
          </a:graphicData>
        </a:graphic>
      </p:graphicFrame>
      <p:grpSp>
        <p:nvGrpSpPr>
          <p:cNvPr id="5" name="Group 117"/>
          <p:cNvGrpSpPr>
            <a:grpSpLocks/>
          </p:cNvGrpSpPr>
          <p:nvPr/>
        </p:nvGrpSpPr>
        <p:grpSpPr bwMode="auto">
          <a:xfrm>
            <a:off x="1625600" y="3805238"/>
            <a:ext cx="317500" cy="2225675"/>
            <a:chOff x="880" y="2037"/>
            <a:chExt cx="200" cy="1402"/>
          </a:xfrm>
        </p:grpSpPr>
        <p:sp>
          <p:nvSpPr>
            <p:cNvPr id="67629" name="Text Box 45"/>
            <p:cNvSpPr txBox="1">
              <a:spLocks noChangeArrowheads="1"/>
            </p:cNvSpPr>
            <p:nvPr/>
          </p:nvSpPr>
          <p:spPr bwMode="auto">
            <a:xfrm>
              <a:off x="880" y="318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7660" name="Text Box 76"/>
            <p:cNvSpPr txBox="1">
              <a:spLocks noChangeArrowheads="1"/>
            </p:cNvSpPr>
            <p:nvPr/>
          </p:nvSpPr>
          <p:spPr bwMode="auto">
            <a:xfrm>
              <a:off x="880" y="2901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7663" name="Text Box 79"/>
            <p:cNvSpPr txBox="1">
              <a:spLocks noChangeArrowheads="1"/>
            </p:cNvSpPr>
            <p:nvPr/>
          </p:nvSpPr>
          <p:spPr bwMode="auto">
            <a:xfrm>
              <a:off x="880" y="2613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7664" name="Text Box 80"/>
            <p:cNvSpPr txBox="1">
              <a:spLocks noChangeArrowheads="1"/>
            </p:cNvSpPr>
            <p:nvPr/>
          </p:nvSpPr>
          <p:spPr bwMode="auto">
            <a:xfrm>
              <a:off x="880" y="2325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7665" name="Text Box 81"/>
            <p:cNvSpPr txBox="1">
              <a:spLocks noChangeArrowheads="1"/>
            </p:cNvSpPr>
            <p:nvPr/>
          </p:nvSpPr>
          <p:spPr bwMode="auto">
            <a:xfrm>
              <a:off x="884" y="2037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6" name="Group 115"/>
          <p:cNvGrpSpPr>
            <a:grpSpLocks/>
          </p:cNvGrpSpPr>
          <p:nvPr/>
        </p:nvGrpSpPr>
        <p:grpSpPr bwMode="auto">
          <a:xfrm>
            <a:off x="3051175" y="6196013"/>
            <a:ext cx="4114800" cy="136525"/>
            <a:chOff x="1778" y="3543"/>
            <a:chExt cx="2592" cy="86"/>
          </a:xfrm>
        </p:grpSpPr>
        <p:sp>
          <p:nvSpPr>
            <p:cNvPr id="67673" name="Line 89"/>
            <p:cNvSpPr>
              <a:spLocks noChangeShapeType="1"/>
            </p:cNvSpPr>
            <p:nvPr/>
          </p:nvSpPr>
          <p:spPr bwMode="auto">
            <a:xfrm rot="-5400000">
              <a:off x="1735" y="3586"/>
              <a:ext cx="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7674" name="Line 90"/>
            <p:cNvSpPr>
              <a:spLocks noChangeShapeType="1"/>
            </p:cNvSpPr>
            <p:nvPr/>
          </p:nvSpPr>
          <p:spPr bwMode="auto">
            <a:xfrm rot="-5400000">
              <a:off x="2383" y="3586"/>
              <a:ext cx="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7675" name="Line 91"/>
            <p:cNvSpPr>
              <a:spLocks noChangeShapeType="1"/>
            </p:cNvSpPr>
            <p:nvPr/>
          </p:nvSpPr>
          <p:spPr bwMode="auto">
            <a:xfrm rot="-5400000">
              <a:off x="3031" y="3586"/>
              <a:ext cx="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7676" name="Line 92"/>
            <p:cNvSpPr>
              <a:spLocks noChangeShapeType="1"/>
            </p:cNvSpPr>
            <p:nvPr/>
          </p:nvSpPr>
          <p:spPr bwMode="auto">
            <a:xfrm rot="-5400000">
              <a:off x="3679" y="3586"/>
              <a:ext cx="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7677" name="Line 93"/>
            <p:cNvSpPr>
              <a:spLocks noChangeShapeType="1"/>
            </p:cNvSpPr>
            <p:nvPr/>
          </p:nvSpPr>
          <p:spPr bwMode="auto">
            <a:xfrm rot="-5400000">
              <a:off x="4327" y="3586"/>
              <a:ext cx="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</p:grpSp>
      <p:grpSp>
        <p:nvGrpSpPr>
          <p:cNvPr id="7" name="Group 116"/>
          <p:cNvGrpSpPr>
            <a:grpSpLocks/>
          </p:cNvGrpSpPr>
          <p:nvPr/>
        </p:nvGrpSpPr>
        <p:grpSpPr bwMode="auto">
          <a:xfrm>
            <a:off x="2886075" y="6289675"/>
            <a:ext cx="4486275" cy="415925"/>
            <a:chOff x="1674" y="3602"/>
            <a:chExt cx="2826" cy="262"/>
          </a:xfrm>
        </p:grpSpPr>
        <p:sp>
          <p:nvSpPr>
            <p:cNvPr id="67634" name="Text Box 50"/>
            <p:cNvSpPr txBox="1">
              <a:spLocks noChangeArrowheads="1"/>
            </p:cNvSpPr>
            <p:nvPr/>
          </p:nvSpPr>
          <p:spPr bwMode="auto">
            <a:xfrm>
              <a:off x="1674" y="3614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7679" name="Text Box 95"/>
            <p:cNvSpPr txBox="1">
              <a:spLocks noChangeArrowheads="1"/>
            </p:cNvSpPr>
            <p:nvPr/>
          </p:nvSpPr>
          <p:spPr bwMode="auto">
            <a:xfrm>
              <a:off x="2316" y="3611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7680" name="Text Box 96"/>
            <p:cNvSpPr txBox="1">
              <a:spLocks noChangeArrowheads="1"/>
            </p:cNvSpPr>
            <p:nvPr/>
          </p:nvSpPr>
          <p:spPr bwMode="auto">
            <a:xfrm>
              <a:off x="2958" y="3608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67681" name="Text Box 97"/>
            <p:cNvSpPr txBox="1">
              <a:spLocks noChangeArrowheads="1"/>
            </p:cNvSpPr>
            <p:nvPr/>
          </p:nvSpPr>
          <p:spPr bwMode="auto">
            <a:xfrm>
              <a:off x="3582" y="3605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67682" name="Text Box 98"/>
            <p:cNvSpPr txBox="1">
              <a:spLocks noChangeArrowheads="1"/>
            </p:cNvSpPr>
            <p:nvPr/>
          </p:nvSpPr>
          <p:spPr bwMode="auto">
            <a:xfrm>
              <a:off x="4224" y="3602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15</a:t>
              </a:r>
            </a:p>
          </p:txBody>
        </p:sp>
      </p:grpSp>
      <p:sp>
        <p:nvSpPr>
          <p:cNvPr id="67683" name="Line 99"/>
          <p:cNvSpPr>
            <a:spLocks noChangeShapeType="1"/>
          </p:cNvSpPr>
          <p:nvPr/>
        </p:nvSpPr>
        <p:spPr bwMode="auto">
          <a:xfrm rot="16200000" flipH="1">
            <a:off x="4468019" y="5542756"/>
            <a:ext cx="1273175" cy="47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 rot="16200000" flipH="1">
            <a:off x="2428876" y="5532437"/>
            <a:ext cx="1249362" cy="47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7690" name="Line 106"/>
          <p:cNvSpPr>
            <a:spLocks noChangeShapeType="1"/>
          </p:cNvSpPr>
          <p:nvPr/>
        </p:nvSpPr>
        <p:spPr bwMode="auto">
          <a:xfrm rot="16200000" flipH="1">
            <a:off x="3457576" y="5538787"/>
            <a:ext cx="1249362" cy="47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7691" name="Line 107"/>
          <p:cNvSpPr>
            <a:spLocks noChangeShapeType="1"/>
          </p:cNvSpPr>
          <p:nvPr/>
        </p:nvSpPr>
        <p:spPr bwMode="auto">
          <a:xfrm flipH="1">
            <a:off x="3038475" y="4913313"/>
            <a:ext cx="103981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7692" name="Line 108"/>
          <p:cNvSpPr>
            <a:spLocks noChangeShapeType="1"/>
          </p:cNvSpPr>
          <p:nvPr/>
        </p:nvSpPr>
        <p:spPr bwMode="auto">
          <a:xfrm flipH="1">
            <a:off x="4064000" y="4913313"/>
            <a:ext cx="103981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7693" name="Line 109"/>
          <p:cNvSpPr>
            <a:spLocks noChangeShapeType="1"/>
          </p:cNvSpPr>
          <p:nvPr/>
        </p:nvSpPr>
        <p:spPr bwMode="auto">
          <a:xfrm rot="16200000" flipH="1">
            <a:off x="5498306" y="5544345"/>
            <a:ext cx="1273175" cy="476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7694" name="Line 110"/>
          <p:cNvSpPr>
            <a:spLocks noChangeShapeType="1"/>
          </p:cNvSpPr>
          <p:nvPr/>
        </p:nvSpPr>
        <p:spPr bwMode="auto">
          <a:xfrm rot="16200000" flipH="1">
            <a:off x="6528594" y="5545931"/>
            <a:ext cx="1273175" cy="47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7695" name="Line 111"/>
          <p:cNvSpPr>
            <a:spLocks noChangeShapeType="1"/>
          </p:cNvSpPr>
          <p:nvPr/>
        </p:nvSpPr>
        <p:spPr bwMode="auto">
          <a:xfrm flipH="1">
            <a:off x="5099050" y="4911725"/>
            <a:ext cx="103981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7696" name="Line 112"/>
          <p:cNvSpPr>
            <a:spLocks noChangeShapeType="1"/>
          </p:cNvSpPr>
          <p:nvPr/>
        </p:nvSpPr>
        <p:spPr bwMode="auto">
          <a:xfrm flipH="1">
            <a:off x="6119813" y="4913313"/>
            <a:ext cx="10398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7703" name="Oval 119"/>
          <p:cNvSpPr>
            <a:spLocks noChangeArrowheads="1"/>
          </p:cNvSpPr>
          <p:nvPr/>
        </p:nvSpPr>
        <p:spPr bwMode="auto">
          <a:xfrm>
            <a:off x="3014663" y="4875213"/>
            <a:ext cx="71437" cy="71437"/>
          </a:xfrm>
          <a:prstGeom prst="ellipse">
            <a:avLst/>
          </a:prstGeom>
          <a:solidFill>
            <a:srgbClr val="FF0033"/>
          </a:solidFill>
          <a:ln w="12700">
            <a:solidFill>
              <a:srgbClr val="FF003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67704" name="Oval 120"/>
          <p:cNvSpPr>
            <a:spLocks noChangeArrowheads="1"/>
          </p:cNvSpPr>
          <p:nvPr/>
        </p:nvSpPr>
        <p:spPr bwMode="auto">
          <a:xfrm>
            <a:off x="4043363" y="4875213"/>
            <a:ext cx="71437" cy="71437"/>
          </a:xfrm>
          <a:prstGeom prst="ellipse">
            <a:avLst/>
          </a:prstGeom>
          <a:solidFill>
            <a:srgbClr val="FF0033"/>
          </a:solidFill>
          <a:ln w="12700">
            <a:solidFill>
              <a:srgbClr val="FF003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67705" name="Oval 121"/>
          <p:cNvSpPr>
            <a:spLocks noChangeArrowheads="1"/>
          </p:cNvSpPr>
          <p:nvPr/>
        </p:nvSpPr>
        <p:spPr bwMode="auto">
          <a:xfrm>
            <a:off x="5065713" y="4875213"/>
            <a:ext cx="71437" cy="71437"/>
          </a:xfrm>
          <a:prstGeom prst="ellipse">
            <a:avLst/>
          </a:prstGeom>
          <a:solidFill>
            <a:srgbClr val="FF0033"/>
          </a:solidFill>
          <a:ln w="12700">
            <a:solidFill>
              <a:srgbClr val="FF003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67706" name="Oval 122"/>
          <p:cNvSpPr>
            <a:spLocks noChangeArrowheads="1"/>
          </p:cNvSpPr>
          <p:nvPr/>
        </p:nvSpPr>
        <p:spPr bwMode="auto">
          <a:xfrm>
            <a:off x="6094413" y="4875213"/>
            <a:ext cx="71437" cy="71437"/>
          </a:xfrm>
          <a:prstGeom prst="ellipse">
            <a:avLst/>
          </a:prstGeom>
          <a:solidFill>
            <a:srgbClr val="FF0033"/>
          </a:solidFill>
          <a:ln w="12700">
            <a:solidFill>
              <a:srgbClr val="FF003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67707" name="Oval 123"/>
          <p:cNvSpPr>
            <a:spLocks noChangeArrowheads="1"/>
          </p:cNvSpPr>
          <p:nvPr/>
        </p:nvSpPr>
        <p:spPr bwMode="auto">
          <a:xfrm>
            <a:off x="7126288" y="4872038"/>
            <a:ext cx="71437" cy="71437"/>
          </a:xfrm>
          <a:prstGeom prst="ellipse">
            <a:avLst/>
          </a:prstGeom>
          <a:solidFill>
            <a:srgbClr val="FF0033"/>
          </a:solidFill>
          <a:ln w="12700">
            <a:solidFill>
              <a:srgbClr val="FF003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67708" name="Line 124"/>
          <p:cNvSpPr>
            <a:spLocks noChangeShapeType="1"/>
          </p:cNvSpPr>
          <p:nvPr/>
        </p:nvSpPr>
        <p:spPr bwMode="auto">
          <a:xfrm flipV="1">
            <a:off x="2027238" y="4913313"/>
            <a:ext cx="5140325" cy="3175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grpSp>
        <p:nvGrpSpPr>
          <p:cNvPr id="8" name="Group 114"/>
          <p:cNvGrpSpPr>
            <a:grpSpLocks/>
          </p:cNvGrpSpPr>
          <p:nvPr/>
        </p:nvGrpSpPr>
        <p:grpSpPr bwMode="auto">
          <a:xfrm>
            <a:off x="1938338" y="4000500"/>
            <a:ext cx="144462" cy="1822450"/>
            <a:chOff x="1077" y="2160"/>
            <a:chExt cx="91" cy="1148"/>
          </a:xfrm>
        </p:grpSpPr>
        <p:sp>
          <p:nvSpPr>
            <p:cNvPr id="67667" name="Line 83"/>
            <p:cNvSpPr>
              <a:spLocks noChangeShapeType="1"/>
            </p:cNvSpPr>
            <p:nvPr/>
          </p:nvSpPr>
          <p:spPr bwMode="auto">
            <a:xfrm>
              <a:off x="1081" y="3308"/>
              <a:ext cx="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7668" name="Line 84"/>
            <p:cNvSpPr>
              <a:spLocks noChangeShapeType="1"/>
            </p:cNvSpPr>
            <p:nvPr/>
          </p:nvSpPr>
          <p:spPr bwMode="auto">
            <a:xfrm>
              <a:off x="1082" y="3024"/>
              <a:ext cx="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7669" name="Line 85"/>
            <p:cNvSpPr>
              <a:spLocks noChangeShapeType="1"/>
            </p:cNvSpPr>
            <p:nvPr/>
          </p:nvSpPr>
          <p:spPr bwMode="auto">
            <a:xfrm>
              <a:off x="1077" y="2737"/>
              <a:ext cx="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7670" name="Line 86"/>
            <p:cNvSpPr>
              <a:spLocks noChangeShapeType="1"/>
            </p:cNvSpPr>
            <p:nvPr/>
          </p:nvSpPr>
          <p:spPr bwMode="auto">
            <a:xfrm>
              <a:off x="1078" y="2447"/>
              <a:ext cx="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67671" name="Line 87"/>
            <p:cNvSpPr>
              <a:spLocks noChangeShapeType="1"/>
            </p:cNvSpPr>
            <p:nvPr/>
          </p:nvSpPr>
          <p:spPr bwMode="auto">
            <a:xfrm>
              <a:off x="1079" y="2160"/>
              <a:ext cx="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</p:grpSp>
      <p:graphicFrame>
        <p:nvGraphicFramePr>
          <p:cNvPr id="67731" name="Object 147"/>
          <p:cNvGraphicFramePr>
            <a:graphicFrameLocks noChangeAspect="1"/>
          </p:cNvGraphicFramePr>
          <p:nvPr/>
        </p:nvGraphicFramePr>
        <p:xfrm>
          <a:off x="3435350" y="4000500"/>
          <a:ext cx="2722563" cy="471488"/>
        </p:xfrm>
        <a:graphic>
          <a:graphicData uri="http://schemas.openxmlformats.org/presentationml/2006/ole">
            <p:oleObj spid="_x0000_s6153" name="Rovnica" r:id="rId13" imgW="863280" imgH="177480" progId="Equation.3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2948E-6 L 0.66424 3.2948E-6 " pathEditMode="relative" rAng="0" ptsTypes="AA">
                                      <p:cBhvr>
                                        <p:cTn id="27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64162E-6 L 0.66129 -3.64162E-6 " pathEditMode="relative" rAng="0" ptsTypes="AA">
                                      <p:cBhvr>
                                        <p:cTn id="29" dur="15000" fill="hold"/>
                                        <p:tgtEl>
                                          <p:spTgt spid="676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15607E-6 L 0.66424 -1.15607E-6 " pathEditMode="relative" rAng="0" ptsTypes="AA">
                                      <p:cBhvr>
                                        <p:cTn id="31" dur="15000" fill="hold"/>
                                        <p:tgtEl>
                                          <p:spTgt spid="67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67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1000"/>
                                        <p:tgtEl>
                                          <p:spTgt spid="6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6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1000"/>
                                        <p:tgtEl>
                                          <p:spTgt spid="6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6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1000"/>
                                        <p:tgtEl>
                                          <p:spTgt spid="6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67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1000"/>
                                        <p:tgtEl>
                                          <p:spTgt spid="6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000"/>
                                        <p:tgtEl>
                                          <p:spTgt spid="67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1000"/>
                                        <p:tgtEl>
                                          <p:spTgt spid="67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6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6" dur="500"/>
                                        <p:tgtEl>
                                          <p:spTgt spid="67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9" dur="500"/>
                                        <p:tgtEl>
                                          <p:spTgt spid="67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2" dur="500"/>
                                        <p:tgtEl>
                                          <p:spTgt spid="67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5" dur="500"/>
                                        <p:tgtEl>
                                          <p:spTgt spid="67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8" dur="500"/>
                                        <p:tgtEl>
                                          <p:spTgt spid="67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1000"/>
                                        <p:tgtEl>
                                          <p:spTgt spid="6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animBg="1"/>
      <p:bldP spid="67592" grpId="0" animBg="1"/>
      <p:bldP spid="67593" grpId="0" animBg="1"/>
      <p:bldP spid="67594" grpId="0" animBg="1"/>
      <p:bldP spid="67595" grpId="0" animBg="1"/>
      <p:bldP spid="67596" grpId="0" animBg="1"/>
      <p:bldP spid="67597" grpId="0" animBg="1"/>
      <p:bldP spid="67644" grpId="0" animBg="1"/>
      <p:bldP spid="67651" grpId="0" animBg="1"/>
      <p:bldP spid="67651" grpId="1" animBg="1"/>
      <p:bldP spid="67683" grpId="0" animBg="1"/>
      <p:bldP spid="67689" grpId="0" animBg="1"/>
      <p:bldP spid="67690" grpId="0" animBg="1"/>
      <p:bldP spid="67691" grpId="0" animBg="1"/>
      <p:bldP spid="67692" grpId="0" animBg="1"/>
      <p:bldP spid="67693" grpId="0" animBg="1"/>
      <p:bldP spid="67694" grpId="0" animBg="1"/>
      <p:bldP spid="67695" grpId="0" animBg="1"/>
      <p:bldP spid="67696" grpId="0" animBg="1"/>
      <p:bldP spid="67703" grpId="0" animBg="1"/>
      <p:bldP spid="67703" grpId="1" animBg="1"/>
      <p:bldP spid="67704" grpId="0" animBg="1"/>
      <p:bldP spid="67704" grpId="1" animBg="1"/>
      <p:bldP spid="67705" grpId="0" animBg="1"/>
      <p:bldP spid="67705" grpId="1" animBg="1"/>
      <p:bldP spid="67706" grpId="0" animBg="1"/>
      <p:bldP spid="67706" grpId="1" animBg="1"/>
      <p:bldP spid="67707" grpId="0" animBg="1"/>
      <p:bldP spid="67707" grpId="1" animBg="1"/>
      <p:bldP spid="6770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1008112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Za ten istý časový interval prejde teleso rôznu dráhu</a:t>
            </a:r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/>
          <a:lstStyle/>
          <a:p>
            <a:r>
              <a:rPr lang="sk-SK" dirty="0" smtClean="0"/>
              <a:t> Nerovnomerný pohyb</a:t>
            </a:r>
            <a:endParaRPr lang="sk-SK" dirty="0"/>
          </a:p>
        </p:txBody>
      </p:sp>
      <p:sp>
        <p:nvSpPr>
          <p:cNvPr id="37" name="BlokTextu 36"/>
          <p:cNvSpPr txBox="1"/>
          <p:nvPr/>
        </p:nvSpPr>
        <p:spPr>
          <a:xfrm>
            <a:off x="467544" y="2708920"/>
            <a:ext cx="8064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err="1"/>
              <a:t>v</a:t>
            </a:r>
            <a:r>
              <a:rPr lang="sk-SK" sz="1400" dirty="0" err="1" smtClean="0"/>
              <a:t>p</a:t>
            </a:r>
            <a:r>
              <a:rPr lang="sk-SK" sz="2000" dirty="0" smtClean="0"/>
              <a:t> </a:t>
            </a:r>
            <a:r>
              <a:rPr lang="sk-SK" sz="3200" dirty="0" smtClean="0"/>
              <a:t>= celková dráha : celkový čas = s:t</a:t>
            </a:r>
          </a:p>
          <a:p>
            <a:r>
              <a:rPr lang="sk-SK" sz="3200" dirty="0" err="1"/>
              <a:t>v</a:t>
            </a:r>
            <a:r>
              <a:rPr lang="sk-SK" sz="1400" dirty="0" err="1" smtClean="0"/>
              <a:t>p</a:t>
            </a:r>
            <a:r>
              <a:rPr lang="sk-SK" sz="1400" dirty="0" smtClean="0"/>
              <a:t>   - </a:t>
            </a:r>
            <a:r>
              <a:rPr lang="sk-SK" sz="3200" dirty="0" smtClean="0"/>
              <a:t> priemerná rýchlosť  </a:t>
            </a:r>
            <a:endParaRPr lang="sk-SK" sz="3200" dirty="0"/>
          </a:p>
        </p:txBody>
      </p:sp>
      <p:sp>
        <p:nvSpPr>
          <p:cNvPr id="38" name="BlokTextu 37"/>
          <p:cNvSpPr txBox="1"/>
          <p:nvPr/>
        </p:nvSpPr>
        <p:spPr>
          <a:xfrm>
            <a:off x="467544" y="4509120"/>
            <a:ext cx="7488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k-SK" sz="2800" dirty="0" smtClean="0">
                <a:solidFill>
                  <a:srgbClr val="FF0000"/>
                </a:solidFill>
              </a:rPr>
              <a:t> rovnomerne zrýchlený pohyb</a:t>
            </a:r>
          </a:p>
          <a:p>
            <a:pPr>
              <a:buFont typeface="Arial" pitchFamily="34" charset="0"/>
              <a:buChar char="•"/>
            </a:pPr>
            <a:r>
              <a:rPr lang="sk-SK" sz="2800" dirty="0">
                <a:solidFill>
                  <a:srgbClr val="FF0000"/>
                </a:solidFill>
              </a:rPr>
              <a:t> </a:t>
            </a:r>
            <a:r>
              <a:rPr lang="sk-SK" sz="2800" dirty="0" smtClean="0">
                <a:solidFill>
                  <a:srgbClr val="FF0000"/>
                </a:solidFill>
              </a:rPr>
              <a:t>rovnomerne spomalený pohyb</a:t>
            </a:r>
          </a:p>
          <a:p>
            <a:pPr>
              <a:buFont typeface="Arial" pitchFamily="34" charset="0"/>
              <a:buChar char="•"/>
            </a:pPr>
            <a:r>
              <a:rPr lang="sk-SK" sz="2800" dirty="0" smtClean="0">
                <a:solidFill>
                  <a:srgbClr val="FF0000"/>
                </a:solidFill>
              </a:rPr>
              <a:t> nerovnomerne zrýchlený pohyb </a:t>
            </a:r>
            <a:endParaRPr lang="sk-SK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Rovnomerne zrýchlený pohyb RZP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/>
          <a:lstStyle/>
          <a:p>
            <a:r>
              <a:rPr lang="sk-SK" dirty="0" smtClean="0"/>
              <a:t>Za rovnaký čas vzrastie rýchlosť o rovnakú hodnotu </a:t>
            </a:r>
          </a:p>
          <a:p>
            <a:r>
              <a:rPr lang="sk-SK" dirty="0" smtClean="0"/>
              <a:t>Rýchlosť RZP  </a:t>
            </a:r>
            <a:r>
              <a:rPr lang="sk-SK" dirty="0" smtClean="0">
                <a:solidFill>
                  <a:srgbClr val="FF0000"/>
                </a:solidFill>
              </a:rPr>
              <a:t>v = </a:t>
            </a:r>
            <a:r>
              <a:rPr lang="sk-SK" dirty="0" err="1" smtClean="0">
                <a:solidFill>
                  <a:srgbClr val="FF0000"/>
                </a:solidFill>
              </a:rPr>
              <a:t>a.t</a:t>
            </a:r>
            <a:r>
              <a:rPr lang="sk-SK" dirty="0" smtClean="0">
                <a:solidFill>
                  <a:srgbClr val="FF0000"/>
                </a:solidFill>
              </a:rPr>
              <a:t>  (v</a:t>
            </a:r>
            <a:r>
              <a:rPr lang="sk-SK" sz="1600" dirty="0" smtClean="0">
                <a:solidFill>
                  <a:srgbClr val="FF0000"/>
                </a:solidFill>
              </a:rPr>
              <a:t>0 </a:t>
            </a:r>
            <a:r>
              <a:rPr lang="sk-SK" dirty="0" smtClean="0">
                <a:solidFill>
                  <a:srgbClr val="FF0000"/>
                </a:solidFill>
              </a:rPr>
              <a:t> + </a:t>
            </a:r>
            <a:r>
              <a:rPr lang="sk-SK" dirty="0" err="1" smtClean="0">
                <a:solidFill>
                  <a:srgbClr val="FF0000"/>
                </a:solidFill>
              </a:rPr>
              <a:t>a.t</a:t>
            </a:r>
            <a:r>
              <a:rPr lang="sk-SK" dirty="0" smtClean="0">
                <a:solidFill>
                  <a:srgbClr val="FF0000"/>
                </a:solidFill>
              </a:rPr>
              <a:t>) </a:t>
            </a:r>
          </a:p>
          <a:p>
            <a:pPr>
              <a:buNone/>
            </a:pPr>
            <a:endParaRPr lang="sk-SK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sk-SK" dirty="0" smtClean="0">
                <a:solidFill>
                  <a:srgbClr val="FF0000"/>
                </a:solidFill>
              </a:rPr>
              <a:t>a – zrýchlenie – zmena rýchlosti za časový interval (vektorová veličina )  a = </a:t>
            </a:r>
            <a:r>
              <a:rPr lang="el-GR" dirty="0" smtClean="0">
                <a:solidFill>
                  <a:srgbClr val="FF0000"/>
                </a:solidFill>
              </a:rPr>
              <a:t>Δ</a:t>
            </a:r>
            <a:r>
              <a:rPr lang="sk-SK" dirty="0" smtClean="0">
                <a:solidFill>
                  <a:srgbClr val="FF0000"/>
                </a:solidFill>
              </a:rPr>
              <a:t>v : </a:t>
            </a:r>
            <a:r>
              <a:rPr lang="el-GR" dirty="0" smtClean="0">
                <a:solidFill>
                  <a:srgbClr val="FF0000"/>
                </a:solidFill>
              </a:rPr>
              <a:t>Δ</a:t>
            </a:r>
            <a:r>
              <a:rPr lang="sk-SK" dirty="0" smtClean="0">
                <a:solidFill>
                  <a:srgbClr val="FF0000"/>
                </a:solidFill>
              </a:rPr>
              <a:t>t</a:t>
            </a:r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0"/>
          <p:cNvGrpSpPr>
            <a:grpSpLocks/>
          </p:cNvGrpSpPr>
          <p:nvPr/>
        </p:nvGrpSpPr>
        <p:grpSpPr bwMode="auto">
          <a:xfrm>
            <a:off x="3373438" y="1539875"/>
            <a:ext cx="5588000" cy="4225925"/>
            <a:chOff x="1783" y="1015"/>
            <a:chExt cx="3520" cy="2662"/>
          </a:xfrm>
        </p:grpSpPr>
        <p:sp>
          <p:nvSpPr>
            <p:cNvPr id="80946" name="Text Box 50"/>
            <p:cNvSpPr txBox="1">
              <a:spLocks noChangeArrowheads="1"/>
            </p:cNvSpPr>
            <p:nvPr/>
          </p:nvSpPr>
          <p:spPr bwMode="auto">
            <a:xfrm>
              <a:off x="2031" y="3328"/>
              <a:ext cx="196" cy="250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0</a:t>
              </a:r>
            </a:p>
          </p:txBody>
        </p:sp>
        <p:graphicFrame>
          <p:nvGraphicFramePr>
            <p:cNvPr id="80948" name="Object 52"/>
            <p:cNvGraphicFramePr>
              <a:graphicFrameLocks noChangeAspect="1"/>
            </p:cNvGraphicFramePr>
            <p:nvPr/>
          </p:nvGraphicFramePr>
          <p:xfrm>
            <a:off x="5075" y="3256"/>
            <a:ext cx="228" cy="421"/>
          </p:xfrm>
          <a:graphic>
            <a:graphicData uri="http://schemas.openxmlformats.org/presentationml/2006/ole">
              <p:oleObj spid="_x0000_s7184" name="Rovnica" r:id="rId3" imgW="126720" imgH="368280" progId="Equation.3">
                <p:embed/>
              </p:oleObj>
            </a:graphicData>
          </a:graphic>
        </p:graphicFrame>
        <p:graphicFrame>
          <p:nvGraphicFramePr>
            <p:cNvPr id="80949" name="Object 53"/>
            <p:cNvGraphicFramePr>
              <a:graphicFrameLocks noChangeAspect="1"/>
            </p:cNvGraphicFramePr>
            <p:nvPr/>
          </p:nvGraphicFramePr>
          <p:xfrm>
            <a:off x="1783" y="1015"/>
            <a:ext cx="420" cy="380"/>
          </p:xfrm>
          <a:graphic>
            <a:graphicData uri="http://schemas.openxmlformats.org/presentationml/2006/ole">
              <p:oleObj spid="_x0000_s7185" name="Rovnica" r:id="rId4" imgW="368280" imgH="393480" progId="Equation.3">
                <p:embed/>
              </p:oleObj>
            </a:graphicData>
          </a:graphic>
        </p:graphicFrame>
        <p:sp>
          <p:nvSpPr>
            <p:cNvPr id="80950" name="Line 54"/>
            <p:cNvSpPr>
              <a:spLocks noChangeShapeType="1"/>
            </p:cNvSpPr>
            <p:nvPr/>
          </p:nvSpPr>
          <p:spPr bwMode="auto">
            <a:xfrm>
              <a:off x="2226" y="1204"/>
              <a:ext cx="5" cy="2112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round/>
              <a:headEnd type="stealth" w="lg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80951" name="Line 55"/>
            <p:cNvSpPr>
              <a:spLocks noChangeShapeType="1"/>
            </p:cNvSpPr>
            <p:nvPr/>
          </p:nvSpPr>
          <p:spPr bwMode="auto">
            <a:xfrm>
              <a:off x="2230" y="3309"/>
              <a:ext cx="2852" cy="0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round/>
              <a:headEnd type="none" w="sm" len="sm"/>
              <a:tailEnd type="stealth" w="lg" len="lg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80953" name="Line 57"/>
            <p:cNvSpPr>
              <a:spLocks noChangeShapeType="1"/>
            </p:cNvSpPr>
            <p:nvPr/>
          </p:nvSpPr>
          <p:spPr bwMode="auto">
            <a:xfrm rot="-5400000">
              <a:off x="2701" y="3312"/>
              <a:ext cx="86" cy="0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80954" name="Line 58"/>
            <p:cNvSpPr>
              <a:spLocks noChangeShapeType="1"/>
            </p:cNvSpPr>
            <p:nvPr/>
          </p:nvSpPr>
          <p:spPr bwMode="auto">
            <a:xfrm rot="-5400000">
              <a:off x="3212" y="3312"/>
              <a:ext cx="86" cy="0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80955" name="Line 59"/>
            <p:cNvSpPr>
              <a:spLocks noChangeShapeType="1"/>
            </p:cNvSpPr>
            <p:nvPr/>
          </p:nvSpPr>
          <p:spPr bwMode="auto">
            <a:xfrm rot="-5400000">
              <a:off x="3725" y="3312"/>
              <a:ext cx="86" cy="0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80956" name="Line 60"/>
            <p:cNvSpPr>
              <a:spLocks noChangeShapeType="1"/>
            </p:cNvSpPr>
            <p:nvPr/>
          </p:nvSpPr>
          <p:spPr bwMode="auto">
            <a:xfrm rot="-5400000">
              <a:off x="4238" y="3315"/>
              <a:ext cx="86" cy="0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80957" name="Line 61"/>
            <p:cNvSpPr>
              <a:spLocks noChangeShapeType="1"/>
            </p:cNvSpPr>
            <p:nvPr/>
          </p:nvSpPr>
          <p:spPr bwMode="auto">
            <a:xfrm rot="-5400000">
              <a:off x="4754" y="3312"/>
              <a:ext cx="86" cy="0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80959" name="Text Box 63"/>
            <p:cNvSpPr txBox="1">
              <a:spLocks noChangeArrowheads="1"/>
            </p:cNvSpPr>
            <p:nvPr/>
          </p:nvSpPr>
          <p:spPr bwMode="auto">
            <a:xfrm>
              <a:off x="2644" y="3319"/>
              <a:ext cx="196" cy="250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0960" name="Text Box 64"/>
            <p:cNvSpPr txBox="1">
              <a:spLocks noChangeArrowheads="1"/>
            </p:cNvSpPr>
            <p:nvPr/>
          </p:nvSpPr>
          <p:spPr bwMode="auto">
            <a:xfrm>
              <a:off x="3154" y="3319"/>
              <a:ext cx="196" cy="250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80961" name="Text Box 65"/>
            <p:cNvSpPr txBox="1">
              <a:spLocks noChangeArrowheads="1"/>
            </p:cNvSpPr>
            <p:nvPr/>
          </p:nvSpPr>
          <p:spPr bwMode="auto">
            <a:xfrm>
              <a:off x="3670" y="3319"/>
              <a:ext cx="196" cy="250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80962" name="Text Box 66"/>
            <p:cNvSpPr txBox="1">
              <a:spLocks noChangeArrowheads="1"/>
            </p:cNvSpPr>
            <p:nvPr/>
          </p:nvSpPr>
          <p:spPr bwMode="auto">
            <a:xfrm>
              <a:off x="4180" y="3319"/>
              <a:ext cx="196" cy="250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80963" name="Text Box 67"/>
            <p:cNvSpPr txBox="1">
              <a:spLocks noChangeArrowheads="1"/>
            </p:cNvSpPr>
            <p:nvPr/>
          </p:nvSpPr>
          <p:spPr bwMode="auto">
            <a:xfrm>
              <a:off x="4696" y="3319"/>
              <a:ext cx="196" cy="250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80975" name="Text Box 79"/>
            <p:cNvSpPr txBox="1">
              <a:spLocks noChangeArrowheads="1"/>
            </p:cNvSpPr>
            <p:nvPr/>
          </p:nvSpPr>
          <p:spPr bwMode="auto">
            <a:xfrm>
              <a:off x="1963" y="2916"/>
              <a:ext cx="196" cy="250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80976" name="Text Box 80"/>
            <p:cNvSpPr txBox="1">
              <a:spLocks noChangeArrowheads="1"/>
            </p:cNvSpPr>
            <p:nvPr/>
          </p:nvSpPr>
          <p:spPr bwMode="auto">
            <a:xfrm>
              <a:off x="1963" y="2628"/>
              <a:ext cx="196" cy="250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80977" name="Text Box 81"/>
            <p:cNvSpPr txBox="1">
              <a:spLocks noChangeArrowheads="1"/>
            </p:cNvSpPr>
            <p:nvPr/>
          </p:nvSpPr>
          <p:spPr bwMode="auto">
            <a:xfrm>
              <a:off x="1963" y="2340"/>
              <a:ext cx="196" cy="250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80978" name="Text Box 82"/>
            <p:cNvSpPr txBox="1">
              <a:spLocks noChangeArrowheads="1"/>
            </p:cNvSpPr>
            <p:nvPr/>
          </p:nvSpPr>
          <p:spPr bwMode="auto">
            <a:xfrm>
              <a:off x="1899" y="2052"/>
              <a:ext cx="276" cy="250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80979" name="Text Box 83"/>
            <p:cNvSpPr txBox="1">
              <a:spLocks noChangeArrowheads="1"/>
            </p:cNvSpPr>
            <p:nvPr/>
          </p:nvSpPr>
          <p:spPr bwMode="auto">
            <a:xfrm>
              <a:off x="1889" y="1764"/>
              <a:ext cx="276" cy="250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80981" name="Line 85"/>
            <p:cNvSpPr>
              <a:spLocks noChangeShapeType="1"/>
            </p:cNvSpPr>
            <p:nvPr/>
          </p:nvSpPr>
          <p:spPr bwMode="auto">
            <a:xfrm>
              <a:off x="2182" y="3020"/>
              <a:ext cx="86" cy="0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80982" name="Line 86"/>
            <p:cNvSpPr>
              <a:spLocks noChangeShapeType="1"/>
            </p:cNvSpPr>
            <p:nvPr/>
          </p:nvSpPr>
          <p:spPr bwMode="auto">
            <a:xfrm>
              <a:off x="2183" y="2736"/>
              <a:ext cx="86" cy="0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80983" name="Line 87"/>
            <p:cNvSpPr>
              <a:spLocks noChangeShapeType="1"/>
            </p:cNvSpPr>
            <p:nvPr/>
          </p:nvSpPr>
          <p:spPr bwMode="auto">
            <a:xfrm>
              <a:off x="2178" y="2449"/>
              <a:ext cx="86" cy="0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80984" name="Line 88"/>
            <p:cNvSpPr>
              <a:spLocks noChangeShapeType="1"/>
            </p:cNvSpPr>
            <p:nvPr/>
          </p:nvSpPr>
          <p:spPr bwMode="auto">
            <a:xfrm>
              <a:off x="2179" y="2159"/>
              <a:ext cx="86" cy="0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80985" name="Line 89"/>
            <p:cNvSpPr>
              <a:spLocks noChangeShapeType="1"/>
            </p:cNvSpPr>
            <p:nvPr/>
          </p:nvSpPr>
          <p:spPr bwMode="auto">
            <a:xfrm>
              <a:off x="2180" y="1872"/>
              <a:ext cx="86" cy="0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80994" name="Text Box 98"/>
            <p:cNvSpPr txBox="1">
              <a:spLocks noChangeArrowheads="1"/>
            </p:cNvSpPr>
            <p:nvPr/>
          </p:nvSpPr>
          <p:spPr bwMode="auto">
            <a:xfrm>
              <a:off x="1896" y="1489"/>
              <a:ext cx="276" cy="250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80995" name="Line 99"/>
            <p:cNvSpPr>
              <a:spLocks noChangeShapeType="1"/>
            </p:cNvSpPr>
            <p:nvPr/>
          </p:nvSpPr>
          <p:spPr bwMode="auto">
            <a:xfrm>
              <a:off x="2184" y="1597"/>
              <a:ext cx="86" cy="0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80991" name="Line 95"/>
          <p:cNvSpPr>
            <a:spLocks noChangeShapeType="1"/>
          </p:cNvSpPr>
          <p:nvPr/>
        </p:nvSpPr>
        <p:spPr bwMode="auto">
          <a:xfrm rot="5400000">
            <a:off x="4704556" y="4910932"/>
            <a:ext cx="38576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0988" name="Rectangle 92"/>
          <p:cNvSpPr>
            <a:spLocks noChangeArrowheads="1"/>
          </p:cNvSpPr>
          <p:nvPr/>
        </p:nvSpPr>
        <p:spPr bwMode="auto">
          <a:xfrm>
            <a:off x="5602288" y="1909763"/>
            <a:ext cx="1460500" cy="657225"/>
          </a:xfrm>
          <a:prstGeom prst="rect">
            <a:avLst/>
          </a:prstGeom>
          <a:solidFill>
            <a:srgbClr val="EAEAEA"/>
          </a:solidFill>
          <a:ln w="12700">
            <a:solidFill>
              <a:srgbClr val="5F5F5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84139" y="122238"/>
            <a:ext cx="9059862" cy="1047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defTabSz="762000"/>
            <a:r>
              <a:rPr lang="sk-SK" sz="3100" dirty="0" smtClean="0">
                <a:latin typeface="Times New Roman" pitchFamily="18" charset="0"/>
              </a:rPr>
              <a:t>Graf  </a:t>
            </a:r>
            <a:r>
              <a:rPr lang="sk-SK" sz="3100" dirty="0">
                <a:latin typeface="Times New Roman" pitchFamily="18" charset="0"/>
              </a:rPr>
              <a:t>rýchlosti rovnomerného pohybu </a:t>
            </a:r>
            <a:r>
              <a:rPr lang="sk-SK" sz="3100" dirty="0" smtClean="0">
                <a:latin typeface="Times New Roman" pitchFamily="18" charset="0"/>
              </a:rPr>
              <a:t> v závislosti od </a:t>
            </a:r>
            <a:r>
              <a:rPr lang="sk-SK" sz="3100" dirty="0">
                <a:latin typeface="Times New Roman" pitchFamily="18" charset="0"/>
              </a:rPr>
              <a:t>času</a:t>
            </a:r>
            <a:endParaRPr lang="sk-SK" sz="3100" b="1" dirty="0">
              <a:latin typeface="Times New Roman" pitchFamily="18" charset="0"/>
            </a:endParaRPr>
          </a:p>
        </p:txBody>
      </p:sp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404813" y="1195388"/>
          <a:ext cx="1905000" cy="530225"/>
        </p:xfrm>
        <a:graphic>
          <a:graphicData uri="http://schemas.openxmlformats.org/presentationml/2006/ole">
            <p:oleObj spid="_x0000_s7170" name="Rovnica" r:id="rId5" imgW="698400" imgH="203040" progId="Equation.3">
              <p:embed/>
            </p:oleObj>
          </a:graphicData>
        </a:graphic>
      </p:graphicFrame>
      <p:graphicFrame>
        <p:nvGraphicFramePr>
          <p:cNvPr id="80901" name="Group 5"/>
          <p:cNvGraphicFramePr>
            <a:graphicFrameLocks noGrp="1"/>
          </p:cNvGraphicFramePr>
          <p:nvPr/>
        </p:nvGraphicFramePr>
        <p:xfrm>
          <a:off x="527050" y="2020888"/>
          <a:ext cx="2559050" cy="3182938"/>
        </p:xfrm>
        <a:graphic>
          <a:graphicData uri="http://schemas.openxmlformats.org/drawingml/2006/table">
            <a:tbl>
              <a:tblPr/>
              <a:tblGrid>
                <a:gridCol w="1028700"/>
                <a:gridCol w="1530350"/>
              </a:tblGrid>
              <a:tr h="530225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0924" name="Object 28"/>
          <p:cNvGraphicFramePr>
            <a:graphicFrameLocks noChangeAspect="1"/>
          </p:cNvGraphicFramePr>
          <p:nvPr/>
        </p:nvGraphicFramePr>
        <p:xfrm>
          <a:off x="592138" y="2066925"/>
          <a:ext cx="835025" cy="430213"/>
        </p:xfrm>
        <a:graphic>
          <a:graphicData uri="http://schemas.openxmlformats.org/presentationml/2006/ole">
            <p:oleObj spid="_x0000_s7171" name="Rovnica" r:id="rId6" imgW="457200" imgH="228600" progId="Equation.3">
              <p:embed/>
            </p:oleObj>
          </a:graphicData>
        </a:graphic>
      </p:graphicFrame>
      <p:graphicFrame>
        <p:nvGraphicFramePr>
          <p:cNvPr id="80925" name="Object 29"/>
          <p:cNvGraphicFramePr>
            <a:graphicFrameLocks noChangeAspect="1"/>
          </p:cNvGraphicFramePr>
          <p:nvPr/>
        </p:nvGraphicFramePr>
        <p:xfrm>
          <a:off x="641350" y="2598738"/>
          <a:ext cx="766763" cy="407987"/>
        </p:xfrm>
        <a:graphic>
          <a:graphicData uri="http://schemas.openxmlformats.org/presentationml/2006/ole">
            <p:oleObj spid="_x0000_s7172" name="Rovnica" r:id="rId7" imgW="419040" imgH="215640" progId="Equation.3">
              <p:embed/>
            </p:oleObj>
          </a:graphicData>
        </a:graphic>
      </p:graphicFrame>
      <p:graphicFrame>
        <p:nvGraphicFramePr>
          <p:cNvPr id="80926" name="Object 30"/>
          <p:cNvGraphicFramePr>
            <a:graphicFrameLocks noChangeAspect="1"/>
          </p:cNvGraphicFramePr>
          <p:nvPr/>
        </p:nvGraphicFramePr>
        <p:xfrm>
          <a:off x="593725" y="3132138"/>
          <a:ext cx="862013" cy="407987"/>
        </p:xfrm>
        <a:graphic>
          <a:graphicData uri="http://schemas.openxmlformats.org/presentationml/2006/ole">
            <p:oleObj spid="_x0000_s7173" name="Rovnica" r:id="rId8" imgW="469800" imgH="215640" progId="Equation.3">
              <p:embed/>
            </p:oleObj>
          </a:graphicData>
        </a:graphic>
      </p:graphicFrame>
      <p:graphicFrame>
        <p:nvGraphicFramePr>
          <p:cNvPr id="80927" name="Object 31"/>
          <p:cNvGraphicFramePr>
            <a:graphicFrameLocks noChangeAspect="1"/>
          </p:cNvGraphicFramePr>
          <p:nvPr/>
        </p:nvGraphicFramePr>
        <p:xfrm>
          <a:off x="625475" y="3656013"/>
          <a:ext cx="835025" cy="430212"/>
        </p:xfrm>
        <a:graphic>
          <a:graphicData uri="http://schemas.openxmlformats.org/presentationml/2006/ole">
            <p:oleObj spid="_x0000_s7174" name="Rovnica" r:id="rId9" imgW="457200" imgH="228600" progId="Equation.3">
              <p:embed/>
            </p:oleObj>
          </a:graphicData>
        </a:graphic>
      </p:graphicFrame>
      <p:graphicFrame>
        <p:nvGraphicFramePr>
          <p:cNvPr id="80928" name="Object 32"/>
          <p:cNvGraphicFramePr>
            <a:graphicFrameLocks noChangeAspect="1"/>
          </p:cNvGraphicFramePr>
          <p:nvPr/>
        </p:nvGraphicFramePr>
        <p:xfrm>
          <a:off x="611188" y="4191000"/>
          <a:ext cx="862012" cy="407988"/>
        </p:xfrm>
        <a:graphic>
          <a:graphicData uri="http://schemas.openxmlformats.org/presentationml/2006/ole">
            <p:oleObj spid="_x0000_s7175" name="Rovnica" r:id="rId10" imgW="469800" imgH="215640" progId="Equation.3">
              <p:embed/>
            </p:oleObj>
          </a:graphicData>
        </a:graphic>
      </p:graphicFrame>
      <p:graphicFrame>
        <p:nvGraphicFramePr>
          <p:cNvPr id="80929" name="Object 33"/>
          <p:cNvGraphicFramePr>
            <a:graphicFrameLocks noChangeAspect="1"/>
          </p:cNvGraphicFramePr>
          <p:nvPr/>
        </p:nvGraphicFramePr>
        <p:xfrm>
          <a:off x="642938" y="4714875"/>
          <a:ext cx="835025" cy="430213"/>
        </p:xfrm>
        <a:graphic>
          <a:graphicData uri="http://schemas.openxmlformats.org/presentationml/2006/ole">
            <p:oleObj spid="_x0000_s7176" name="Rovnica" r:id="rId11" imgW="457200" imgH="228600" progId="Equation.3">
              <p:embed/>
            </p:oleObj>
          </a:graphicData>
        </a:graphic>
      </p:graphicFrame>
      <p:graphicFrame>
        <p:nvGraphicFramePr>
          <p:cNvPr id="80930" name="Object 34"/>
          <p:cNvGraphicFramePr>
            <a:graphicFrameLocks noChangeAspect="1"/>
          </p:cNvGraphicFramePr>
          <p:nvPr/>
        </p:nvGraphicFramePr>
        <p:xfrm>
          <a:off x="1625600" y="2033588"/>
          <a:ext cx="1330325" cy="477837"/>
        </p:xfrm>
        <a:graphic>
          <a:graphicData uri="http://schemas.openxmlformats.org/presentationml/2006/ole">
            <p:oleObj spid="_x0000_s7177" name="Rovnica" r:id="rId12" imgW="736560" imgH="241200" progId="Equation.3">
              <p:embed/>
            </p:oleObj>
          </a:graphicData>
        </a:graphic>
      </p:graphicFrame>
      <p:graphicFrame>
        <p:nvGraphicFramePr>
          <p:cNvPr id="80931" name="Object 35"/>
          <p:cNvGraphicFramePr>
            <a:graphicFrameLocks noChangeAspect="1"/>
          </p:cNvGraphicFramePr>
          <p:nvPr/>
        </p:nvGraphicFramePr>
        <p:xfrm>
          <a:off x="1641475" y="2584450"/>
          <a:ext cx="1309688" cy="454025"/>
        </p:xfrm>
        <a:graphic>
          <a:graphicData uri="http://schemas.openxmlformats.org/presentationml/2006/ole">
            <p:oleObj spid="_x0000_s7178" name="Rovnica" r:id="rId13" imgW="723600" imgH="228600" progId="Equation.3">
              <p:embed/>
            </p:oleObj>
          </a:graphicData>
        </a:graphic>
      </p:graphicFrame>
      <p:graphicFrame>
        <p:nvGraphicFramePr>
          <p:cNvPr id="80932" name="Object 36"/>
          <p:cNvGraphicFramePr>
            <a:graphicFrameLocks noChangeAspect="1"/>
          </p:cNvGraphicFramePr>
          <p:nvPr/>
        </p:nvGraphicFramePr>
        <p:xfrm>
          <a:off x="1628775" y="3108325"/>
          <a:ext cx="1331913" cy="452438"/>
        </p:xfrm>
        <a:graphic>
          <a:graphicData uri="http://schemas.openxmlformats.org/presentationml/2006/ole">
            <p:oleObj spid="_x0000_s7179" name="Rovnica" r:id="rId14" imgW="736560" imgH="228600" progId="Equation.3">
              <p:embed/>
            </p:oleObj>
          </a:graphicData>
        </a:graphic>
      </p:graphicFrame>
      <p:graphicFrame>
        <p:nvGraphicFramePr>
          <p:cNvPr id="80933" name="Object 37"/>
          <p:cNvGraphicFramePr>
            <a:graphicFrameLocks noChangeAspect="1"/>
          </p:cNvGraphicFramePr>
          <p:nvPr/>
        </p:nvGraphicFramePr>
        <p:xfrm>
          <a:off x="1644650" y="3627438"/>
          <a:ext cx="1330325" cy="477837"/>
        </p:xfrm>
        <a:graphic>
          <a:graphicData uri="http://schemas.openxmlformats.org/presentationml/2006/ole">
            <p:oleObj spid="_x0000_s7180" name="Rovnica" r:id="rId15" imgW="736560" imgH="241200" progId="Equation.3">
              <p:embed/>
            </p:oleObj>
          </a:graphicData>
        </a:graphic>
      </p:graphicFrame>
      <p:graphicFrame>
        <p:nvGraphicFramePr>
          <p:cNvPr id="80934" name="Object 38"/>
          <p:cNvGraphicFramePr>
            <a:graphicFrameLocks noChangeAspect="1"/>
          </p:cNvGraphicFramePr>
          <p:nvPr/>
        </p:nvGraphicFramePr>
        <p:xfrm>
          <a:off x="1614488" y="4165600"/>
          <a:ext cx="1447800" cy="452438"/>
        </p:xfrm>
        <a:graphic>
          <a:graphicData uri="http://schemas.openxmlformats.org/presentationml/2006/ole">
            <p:oleObj spid="_x0000_s7181" name="Rovnica" r:id="rId16" imgW="799920" imgH="228600" progId="Equation.3">
              <p:embed/>
            </p:oleObj>
          </a:graphicData>
        </a:graphic>
      </p:graphicFrame>
      <p:graphicFrame>
        <p:nvGraphicFramePr>
          <p:cNvPr id="80935" name="Object 39"/>
          <p:cNvGraphicFramePr>
            <a:graphicFrameLocks noChangeAspect="1"/>
          </p:cNvGraphicFramePr>
          <p:nvPr/>
        </p:nvGraphicFramePr>
        <p:xfrm>
          <a:off x="1630363" y="4684713"/>
          <a:ext cx="1444625" cy="476250"/>
        </p:xfrm>
        <a:graphic>
          <a:graphicData uri="http://schemas.openxmlformats.org/presentationml/2006/ole">
            <p:oleObj spid="_x0000_s7182" name="Rovnica" r:id="rId17" imgW="799920" imgH="241200" progId="Equation.3">
              <p:embed/>
            </p:oleObj>
          </a:graphicData>
        </a:graphic>
      </p:graphicFrame>
      <p:graphicFrame>
        <p:nvGraphicFramePr>
          <p:cNvPr id="80936" name="Object 40"/>
          <p:cNvGraphicFramePr>
            <a:graphicFrameLocks noChangeAspect="1"/>
          </p:cNvGraphicFramePr>
          <p:nvPr/>
        </p:nvGraphicFramePr>
        <p:xfrm>
          <a:off x="5702300" y="1982788"/>
          <a:ext cx="1274763" cy="471487"/>
        </p:xfrm>
        <a:graphic>
          <a:graphicData uri="http://schemas.openxmlformats.org/presentationml/2006/ole">
            <p:oleObj spid="_x0000_s7183" name="Rovnica" r:id="rId18" imgW="393480" imgH="152280" progId="Equation.3">
              <p:embed/>
            </p:oleObj>
          </a:graphicData>
        </a:graphic>
      </p:graphicFrame>
      <p:sp>
        <p:nvSpPr>
          <p:cNvPr id="80937" name="Line 41"/>
          <p:cNvSpPr>
            <a:spLocks noChangeShapeType="1"/>
          </p:cNvSpPr>
          <p:nvPr/>
        </p:nvSpPr>
        <p:spPr bwMode="auto">
          <a:xfrm rot="16200000" flipH="1">
            <a:off x="5306218" y="4701382"/>
            <a:ext cx="81121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0938" name="Line 42"/>
          <p:cNvSpPr>
            <a:spLocks noChangeShapeType="1"/>
          </p:cNvSpPr>
          <p:nvPr/>
        </p:nvSpPr>
        <p:spPr bwMode="auto">
          <a:xfrm flipH="1" flipV="1">
            <a:off x="4159250" y="4270375"/>
            <a:ext cx="1555750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0939" name="Line 43"/>
          <p:cNvSpPr>
            <a:spLocks noChangeShapeType="1"/>
          </p:cNvSpPr>
          <p:nvPr/>
        </p:nvSpPr>
        <p:spPr bwMode="auto">
          <a:xfrm flipH="1">
            <a:off x="4168775" y="3814763"/>
            <a:ext cx="2346325" cy="15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0940" name="Line 44"/>
          <p:cNvSpPr>
            <a:spLocks noChangeShapeType="1"/>
          </p:cNvSpPr>
          <p:nvPr/>
        </p:nvSpPr>
        <p:spPr bwMode="auto">
          <a:xfrm flipH="1">
            <a:off x="4175125" y="3354388"/>
            <a:ext cx="3171825" cy="15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0941" name="Line 45"/>
          <p:cNvSpPr>
            <a:spLocks noChangeShapeType="1"/>
          </p:cNvSpPr>
          <p:nvPr/>
        </p:nvSpPr>
        <p:spPr bwMode="auto">
          <a:xfrm flipH="1">
            <a:off x="4132263" y="2900363"/>
            <a:ext cx="4027487" cy="15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0942" name="Line 46"/>
          <p:cNvSpPr>
            <a:spLocks noChangeShapeType="1"/>
          </p:cNvSpPr>
          <p:nvPr/>
        </p:nvSpPr>
        <p:spPr bwMode="auto">
          <a:xfrm rot="16200000" flipH="1">
            <a:off x="5900737" y="4457701"/>
            <a:ext cx="1249363" cy="476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0943" name="Line 47"/>
          <p:cNvSpPr>
            <a:spLocks noChangeShapeType="1"/>
          </p:cNvSpPr>
          <p:nvPr/>
        </p:nvSpPr>
        <p:spPr bwMode="auto">
          <a:xfrm rot="16200000" flipH="1">
            <a:off x="6479381" y="4228307"/>
            <a:ext cx="1711325" cy="476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0944" name="Line 48"/>
          <p:cNvSpPr>
            <a:spLocks noChangeShapeType="1"/>
          </p:cNvSpPr>
          <p:nvPr/>
        </p:nvSpPr>
        <p:spPr bwMode="auto">
          <a:xfrm rot="5400000">
            <a:off x="7068344" y="4001294"/>
            <a:ext cx="2174875" cy="15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0964" name="Line 68"/>
          <p:cNvSpPr>
            <a:spLocks noChangeShapeType="1"/>
          </p:cNvSpPr>
          <p:nvPr/>
        </p:nvSpPr>
        <p:spPr bwMode="auto">
          <a:xfrm flipH="1" flipV="1">
            <a:off x="4170363" y="4716463"/>
            <a:ext cx="720725" cy="15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0966" name="Oval 70"/>
          <p:cNvSpPr>
            <a:spLocks noChangeArrowheads="1"/>
          </p:cNvSpPr>
          <p:nvPr/>
        </p:nvSpPr>
        <p:spPr bwMode="auto">
          <a:xfrm>
            <a:off x="4856163" y="4684713"/>
            <a:ext cx="71437" cy="71437"/>
          </a:xfrm>
          <a:prstGeom prst="ellipse">
            <a:avLst/>
          </a:prstGeom>
          <a:solidFill>
            <a:srgbClr val="FF0033"/>
          </a:solidFill>
          <a:ln w="12700">
            <a:solidFill>
              <a:srgbClr val="FF003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80967" name="Oval 71"/>
          <p:cNvSpPr>
            <a:spLocks noChangeArrowheads="1"/>
          </p:cNvSpPr>
          <p:nvPr/>
        </p:nvSpPr>
        <p:spPr bwMode="auto">
          <a:xfrm>
            <a:off x="5668963" y="4237038"/>
            <a:ext cx="71437" cy="71437"/>
          </a:xfrm>
          <a:prstGeom prst="ellipse">
            <a:avLst/>
          </a:prstGeom>
          <a:solidFill>
            <a:srgbClr val="FF0033"/>
          </a:solidFill>
          <a:ln w="12700">
            <a:solidFill>
              <a:srgbClr val="FF003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80968" name="Oval 72"/>
          <p:cNvSpPr>
            <a:spLocks noChangeArrowheads="1"/>
          </p:cNvSpPr>
          <p:nvPr/>
        </p:nvSpPr>
        <p:spPr bwMode="auto">
          <a:xfrm>
            <a:off x="6484938" y="3781425"/>
            <a:ext cx="71437" cy="71438"/>
          </a:xfrm>
          <a:prstGeom prst="ellipse">
            <a:avLst/>
          </a:prstGeom>
          <a:solidFill>
            <a:srgbClr val="FF0033"/>
          </a:solidFill>
          <a:ln w="12700">
            <a:solidFill>
              <a:srgbClr val="FF003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80969" name="Oval 73"/>
          <p:cNvSpPr>
            <a:spLocks noChangeArrowheads="1"/>
          </p:cNvSpPr>
          <p:nvPr/>
        </p:nvSpPr>
        <p:spPr bwMode="auto">
          <a:xfrm>
            <a:off x="7296150" y="3327400"/>
            <a:ext cx="71438" cy="71438"/>
          </a:xfrm>
          <a:prstGeom prst="ellipse">
            <a:avLst/>
          </a:prstGeom>
          <a:solidFill>
            <a:srgbClr val="FF0033"/>
          </a:solidFill>
          <a:ln w="12700">
            <a:solidFill>
              <a:srgbClr val="FF003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80970" name="Oval 74"/>
          <p:cNvSpPr>
            <a:spLocks noChangeArrowheads="1"/>
          </p:cNvSpPr>
          <p:nvPr/>
        </p:nvSpPr>
        <p:spPr bwMode="auto">
          <a:xfrm>
            <a:off x="8115300" y="2874963"/>
            <a:ext cx="71438" cy="71437"/>
          </a:xfrm>
          <a:prstGeom prst="ellipse">
            <a:avLst/>
          </a:prstGeom>
          <a:solidFill>
            <a:srgbClr val="FF0033"/>
          </a:solidFill>
          <a:ln w="12700">
            <a:solidFill>
              <a:srgbClr val="FF003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80971" name="Line 75"/>
          <p:cNvSpPr>
            <a:spLocks noChangeShapeType="1"/>
          </p:cNvSpPr>
          <p:nvPr/>
        </p:nvSpPr>
        <p:spPr bwMode="auto">
          <a:xfrm flipV="1">
            <a:off x="4098925" y="2908300"/>
            <a:ext cx="4044950" cy="22574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0972" name="Rectangle 76"/>
          <p:cNvSpPr>
            <a:spLocks noChangeArrowheads="1"/>
          </p:cNvSpPr>
          <p:nvPr/>
        </p:nvSpPr>
        <p:spPr bwMode="auto">
          <a:xfrm>
            <a:off x="85725" y="5656263"/>
            <a:ext cx="8734747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108000" rIns="92075" bIns="72000">
            <a:spAutoFit/>
          </a:bodyPr>
          <a:lstStyle/>
          <a:p>
            <a:pPr defTabSz="762000"/>
            <a:r>
              <a:rPr lang="sk-SK" sz="3200" dirty="0" smtClean="0">
                <a:latin typeface="Times New Roman" pitchFamily="18" charset="0"/>
              </a:rPr>
              <a:t>Grafom rýchlosti RZP  je priamka prechádzajúca počiatkom </a:t>
            </a:r>
            <a:endParaRPr lang="sk-SK" sz="3200" dirty="0">
              <a:latin typeface="Times New Roman" pitchFamily="18" charset="0"/>
            </a:endParaRPr>
          </a:p>
        </p:txBody>
      </p:sp>
      <p:sp>
        <p:nvSpPr>
          <p:cNvPr id="80990" name="Oval 94"/>
          <p:cNvSpPr>
            <a:spLocks noChangeArrowheads="1"/>
          </p:cNvSpPr>
          <p:nvPr/>
        </p:nvSpPr>
        <p:spPr bwMode="auto">
          <a:xfrm>
            <a:off x="4044950" y="5145088"/>
            <a:ext cx="71438" cy="71437"/>
          </a:xfrm>
          <a:prstGeom prst="ellipse">
            <a:avLst/>
          </a:prstGeom>
          <a:solidFill>
            <a:srgbClr val="FF0033"/>
          </a:solidFill>
          <a:ln w="12700">
            <a:solidFill>
              <a:srgbClr val="FF003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0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0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0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0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0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0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809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809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809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809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809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809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80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1" grpId="0" animBg="1"/>
      <p:bldP spid="80988" grpId="0" animBg="1"/>
      <p:bldP spid="80898" grpId="0" build="p"/>
      <p:bldP spid="80937" grpId="0" animBg="1"/>
      <p:bldP spid="80938" grpId="0" animBg="1"/>
      <p:bldP spid="80939" grpId="0" animBg="1"/>
      <p:bldP spid="80940" grpId="0" animBg="1"/>
      <p:bldP spid="80941" grpId="0" animBg="1"/>
      <p:bldP spid="80942" grpId="0" animBg="1"/>
      <p:bldP spid="80943" grpId="0" animBg="1"/>
      <p:bldP spid="80944" grpId="0" animBg="1"/>
      <p:bldP spid="80964" grpId="0" animBg="1"/>
      <p:bldP spid="80966" grpId="0" animBg="1"/>
      <p:bldP spid="80966" grpId="1" animBg="1"/>
      <p:bldP spid="80967" grpId="0" animBg="1"/>
      <p:bldP spid="80967" grpId="1" animBg="1"/>
      <p:bldP spid="80968" grpId="0" animBg="1"/>
      <p:bldP spid="80968" grpId="1" animBg="1"/>
      <p:bldP spid="80969" grpId="0" animBg="1"/>
      <p:bldP spid="80969" grpId="1" animBg="1"/>
      <p:bldP spid="80970" grpId="0" animBg="1"/>
      <p:bldP spid="80970" grpId="1" animBg="1"/>
      <p:bldP spid="80971" grpId="0" animBg="1"/>
      <p:bldP spid="80972" grpId="0" build="p"/>
      <p:bldP spid="80990" grpId="0" animBg="1"/>
      <p:bldP spid="8099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7" name="Freeform 97"/>
          <p:cNvSpPr>
            <a:spLocks/>
          </p:cNvSpPr>
          <p:nvPr/>
        </p:nvSpPr>
        <p:spPr bwMode="auto">
          <a:xfrm>
            <a:off x="4068763" y="2901950"/>
            <a:ext cx="4086225" cy="2266950"/>
          </a:xfrm>
          <a:custGeom>
            <a:avLst/>
            <a:gdLst/>
            <a:ahLst/>
            <a:cxnLst>
              <a:cxn ang="0">
                <a:pos x="6" y="1425"/>
              </a:cxn>
              <a:cxn ang="0">
                <a:pos x="0" y="0"/>
              </a:cxn>
              <a:cxn ang="0">
                <a:pos x="2568" y="0"/>
              </a:cxn>
              <a:cxn ang="0">
                <a:pos x="2574" y="1428"/>
              </a:cxn>
              <a:cxn ang="0">
                <a:pos x="6" y="1425"/>
              </a:cxn>
            </a:cxnLst>
            <a:rect l="0" t="0" r="r" b="b"/>
            <a:pathLst>
              <a:path w="2574" h="1428">
                <a:moveTo>
                  <a:pt x="6" y="1425"/>
                </a:moveTo>
                <a:lnTo>
                  <a:pt x="0" y="0"/>
                </a:lnTo>
                <a:lnTo>
                  <a:pt x="2568" y="0"/>
                </a:lnTo>
                <a:lnTo>
                  <a:pt x="2574" y="1428"/>
                </a:lnTo>
                <a:lnTo>
                  <a:pt x="6" y="1425"/>
                </a:lnTo>
                <a:close/>
              </a:path>
            </a:pathLst>
          </a:custGeom>
          <a:solidFill>
            <a:schemeClr val="accent2"/>
          </a:solid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2013" name="Freeform 93"/>
          <p:cNvSpPr>
            <a:spLocks/>
          </p:cNvSpPr>
          <p:nvPr/>
        </p:nvSpPr>
        <p:spPr bwMode="auto">
          <a:xfrm>
            <a:off x="4076700" y="2901950"/>
            <a:ext cx="4084638" cy="2274888"/>
          </a:xfrm>
          <a:custGeom>
            <a:avLst/>
            <a:gdLst/>
            <a:ahLst/>
            <a:cxnLst>
              <a:cxn ang="0">
                <a:pos x="0" y="1433"/>
              </a:cxn>
              <a:cxn ang="0">
                <a:pos x="2572" y="0"/>
              </a:cxn>
              <a:cxn ang="0">
                <a:pos x="2573" y="1428"/>
              </a:cxn>
              <a:cxn ang="0">
                <a:pos x="0" y="1433"/>
              </a:cxn>
            </a:cxnLst>
            <a:rect l="0" t="0" r="r" b="b"/>
            <a:pathLst>
              <a:path w="2573" h="1433">
                <a:moveTo>
                  <a:pt x="0" y="1433"/>
                </a:moveTo>
                <a:lnTo>
                  <a:pt x="2572" y="0"/>
                </a:lnTo>
                <a:lnTo>
                  <a:pt x="2573" y="1428"/>
                </a:lnTo>
                <a:lnTo>
                  <a:pt x="0" y="1433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84138" y="122238"/>
            <a:ext cx="2191626" cy="600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sk-SK" sz="3300" dirty="0" smtClean="0">
                <a:latin typeface="Times New Roman" pitchFamily="18" charset="0"/>
              </a:rPr>
              <a:t>Dráha RZP </a:t>
            </a:r>
            <a:endParaRPr lang="sk-SK" sz="3100" b="1" dirty="0">
              <a:latin typeface="Times New Roman" pitchFamily="18" charset="0"/>
            </a:endParaRPr>
          </a:p>
        </p:txBody>
      </p:sp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404813" y="1195388"/>
          <a:ext cx="1905000" cy="530225"/>
        </p:xfrm>
        <a:graphic>
          <a:graphicData uri="http://schemas.openxmlformats.org/presentationml/2006/ole">
            <p:oleObj spid="_x0000_s8194" name="Rovnica" r:id="rId3" imgW="698400" imgH="203040" progId="Equation.3">
              <p:embed/>
            </p:oleObj>
          </a:graphicData>
        </a:graphic>
      </p:graphicFrame>
      <p:graphicFrame>
        <p:nvGraphicFramePr>
          <p:cNvPr id="82008" name="Object 88"/>
          <p:cNvGraphicFramePr>
            <a:graphicFrameLocks noChangeAspect="1"/>
          </p:cNvGraphicFramePr>
          <p:nvPr/>
        </p:nvGraphicFramePr>
        <p:xfrm>
          <a:off x="755576" y="1844824"/>
          <a:ext cx="1373187" cy="1055688"/>
        </p:xfrm>
        <a:graphic>
          <a:graphicData uri="http://schemas.openxmlformats.org/presentationml/2006/ole">
            <p:oleObj spid="_x0000_s8195" name="Rovnica" r:id="rId4" imgW="507960" imgH="393480" progId="Equation.3">
              <p:embed/>
            </p:oleObj>
          </a:graphicData>
        </a:graphic>
      </p:graphicFrame>
      <p:sp>
        <p:nvSpPr>
          <p:cNvPr id="82011" name="Rectangle 91"/>
          <p:cNvSpPr>
            <a:spLocks noChangeArrowheads="1"/>
          </p:cNvSpPr>
          <p:nvPr/>
        </p:nvSpPr>
        <p:spPr bwMode="auto">
          <a:xfrm>
            <a:off x="4427984" y="404664"/>
            <a:ext cx="3403923" cy="136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108000" rIns="92075" bIns="72000">
            <a:spAutoFit/>
          </a:bodyPr>
          <a:lstStyle/>
          <a:p>
            <a:pPr defTabSz="762000">
              <a:lnSpc>
                <a:spcPct val="80000"/>
              </a:lnSpc>
            </a:pPr>
            <a:r>
              <a:rPr lang="sk-SK" sz="3200" dirty="0">
                <a:latin typeface="Times New Roman" pitchFamily="18" charset="0"/>
              </a:rPr>
              <a:t>Obsah trojuholníka v grafe je číselne rovný dráhe.</a:t>
            </a:r>
            <a:endParaRPr lang="sk-SK" sz="3200" b="1" dirty="0">
              <a:latin typeface="Times New Roman" pitchFamily="18" charset="0"/>
            </a:endParaRPr>
          </a:p>
        </p:txBody>
      </p:sp>
      <p:grpSp>
        <p:nvGrpSpPr>
          <p:cNvPr id="2" name="Group 240"/>
          <p:cNvGrpSpPr>
            <a:grpSpLocks/>
          </p:cNvGrpSpPr>
          <p:nvPr/>
        </p:nvGrpSpPr>
        <p:grpSpPr bwMode="auto">
          <a:xfrm>
            <a:off x="3375025" y="1541463"/>
            <a:ext cx="5588000" cy="4225925"/>
            <a:chOff x="1783" y="1015"/>
            <a:chExt cx="3520" cy="2662"/>
          </a:xfrm>
        </p:grpSpPr>
        <p:sp>
          <p:nvSpPr>
            <p:cNvPr id="82161" name="Text Box 241"/>
            <p:cNvSpPr txBox="1">
              <a:spLocks noChangeArrowheads="1"/>
            </p:cNvSpPr>
            <p:nvPr/>
          </p:nvSpPr>
          <p:spPr bwMode="auto">
            <a:xfrm>
              <a:off x="2031" y="3328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0</a:t>
              </a:r>
            </a:p>
          </p:txBody>
        </p:sp>
        <p:graphicFrame>
          <p:nvGraphicFramePr>
            <p:cNvPr id="82162" name="Object 242"/>
            <p:cNvGraphicFramePr>
              <a:graphicFrameLocks noChangeAspect="1"/>
            </p:cNvGraphicFramePr>
            <p:nvPr/>
          </p:nvGraphicFramePr>
          <p:xfrm>
            <a:off x="5075" y="3256"/>
            <a:ext cx="228" cy="421"/>
          </p:xfrm>
          <a:graphic>
            <a:graphicData uri="http://schemas.openxmlformats.org/presentationml/2006/ole">
              <p:oleObj spid="_x0000_s8200" name="Rovnica" r:id="rId5" imgW="126720" imgH="368280" progId="Equation.3">
                <p:embed/>
              </p:oleObj>
            </a:graphicData>
          </a:graphic>
        </p:graphicFrame>
        <p:graphicFrame>
          <p:nvGraphicFramePr>
            <p:cNvPr id="82163" name="Object 243"/>
            <p:cNvGraphicFramePr>
              <a:graphicFrameLocks noChangeAspect="1"/>
            </p:cNvGraphicFramePr>
            <p:nvPr/>
          </p:nvGraphicFramePr>
          <p:xfrm>
            <a:off x="1783" y="1015"/>
            <a:ext cx="420" cy="380"/>
          </p:xfrm>
          <a:graphic>
            <a:graphicData uri="http://schemas.openxmlformats.org/presentationml/2006/ole">
              <p:oleObj spid="_x0000_s8201" name="Rovnica" r:id="rId6" imgW="368280" imgH="393480" progId="Equation.3">
                <p:embed/>
              </p:oleObj>
            </a:graphicData>
          </a:graphic>
        </p:graphicFrame>
        <p:sp>
          <p:nvSpPr>
            <p:cNvPr id="82164" name="Line 244"/>
            <p:cNvSpPr>
              <a:spLocks noChangeShapeType="1"/>
            </p:cNvSpPr>
            <p:nvPr/>
          </p:nvSpPr>
          <p:spPr bwMode="auto">
            <a:xfrm>
              <a:off x="2226" y="1204"/>
              <a:ext cx="5" cy="2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lg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82165" name="Line 245"/>
            <p:cNvSpPr>
              <a:spLocks noChangeShapeType="1"/>
            </p:cNvSpPr>
            <p:nvPr/>
          </p:nvSpPr>
          <p:spPr bwMode="auto">
            <a:xfrm>
              <a:off x="2230" y="3309"/>
              <a:ext cx="28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82166" name="Line 246"/>
            <p:cNvSpPr>
              <a:spLocks noChangeShapeType="1"/>
            </p:cNvSpPr>
            <p:nvPr/>
          </p:nvSpPr>
          <p:spPr bwMode="auto">
            <a:xfrm rot="-5400000">
              <a:off x="2701" y="3312"/>
              <a:ext cx="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82167" name="Line 247"/>
            <p:cNvSpPr>
              <a:spLocks noChangeShapeType="1"/>
            </p:cNvSpPr>
            <p:nvPr/>
          </p:nvSpPr>
          <p:spPr bwMode="auto">
            <a:xfrm rot="-5400000">
              <a:off x="3212" y="3312"/>
              <a:ext cx="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82168" name="Line 248"/>
            <p:cNvSpPr>
              <a:spLocks noChangeShapeType="1"/>
            </p:cNvSpPr>
            <p:nvPr/>
          </p:nvSpPr>
          <p:spPr bwMode="auto">
            <a:xfrm rot="-5400000">
              <a:off x="3725" y="3312"/>
              <a:ext cx="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82169" name="Line 249"/>
            <p:cNvSpPr>
              <a:spLocks noChangeShapeType="1"/>
            </p:cNvSpPr>
            <p:nvPr/>
          </p:nvSpPr>
          <p:spPr bwMode="auto">
            <a:xfrm rot="-5400000">
              <a:off x="4238" y="3315"/>
              <a:ext cx="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82170" name="Line 250"/>
            <p:cNvSpPr>
              <a:spLocks noChangeShapeType="1"/>
            </p:cNvSpPr>
            <p:nvPr/>
          </p:nvSpPr>
          <p:spPr bwMode="auto">
            <a:xfrm rot="-5400000">
              <a:off x="4754" y="3312"/>
              <a:ext cx="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82171" name="Text Box 251"/>
            <p:cNvSpPr txBox="1">
              <a:spLocks noChangeArrowheads="1"/>
            </p:cNvSpPr>
            <p:nvPr/>
          </p:nvSpPr>
          <p:spPr bwMode="auto">
            <a:xfrm>
              <a:off x="2644" y="331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2172" name="Text Box 252"/>
            <p:cNvSpPr txBox="1">
              <a:spLocks noChangeArrowheads="1"/>
            </p:cNvSpPr>
            <p:nvPr/>
          </p:nvSpPr>
          <p:spPr bwMode="auto">
            <a:xfrm>
              <a:off x="3154" y="331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82173" name="Text Box 253"/>
            <p:cNvSpPr txBox="1">
              <a:spLocks noChangeArrowheads="1"/>
            </p:cNvSpPr>
            <p:nvPr/>
          </p:nvSpPr>
          <p:spPr bwMode="auto">
            <a:xfrm>
              <a:off x="3670" y="331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82174" name="Text Box 254"/>
            <p:cNvSpPr txBox="1">
              <a:spLocks noChangeArrowheads="1"/>
            </p:cNvSpPr>
            <p:nvPr/>
          </p:nvSpPr>
          <p:spPr bwMode="auto">
            <a:xfrm>
              <a:off x="4180" y="331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82175" name="Text Box 255"/>
            <p:cNvSpPr txBox="1">
              <a:spLocks noChangeArrowheads="1"/>
            </p:cNvSpPr>
            <p:nvPr/>
          </p:nvSpPr>
          <p:spPr bwMode="auto">
            <a:xfrm>
              <a:off x="4696" y="331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82176" name="Text Box 256"/>
            <p:cNvSpPr txBox="1">
              <a:spLocks noChangeArrowheads="1"/>
            </p:cNvSpPr>
            <p:nvPr/>
          </p:nvSpPr>
          <p:spPr bwMode="auto">
            <a:xfrm>
              <a:off x="1963" y="2916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82177" name="Text Box 257"/>
            <p:cNvSpPr txBox="1">
              <a:spLocks noChangeArrowheads="1"/>
            </p:cNvSpPr>
            <p:nvPr/>
          </p:nvSpPr>
          <p:spPr bwMode="auto">
            <a:xfrm>
              <a:off x="1963" y="2628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82178" name="Text Box 258"/>
            <p:cNvSpPr txBox="1">
              <a:spLocks noChangeArrowheads="1"/>
            </p:cNvSpPr>
            <p:nvPr/>
          </p:nvSpPr>
          <p:spPr bwMode="auto">
            <a:xfrm>
              <a:off x="1963" y="234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82179" name="Text Box 259"/>
            <p:cNvSpPr txBox="1">
              <a:spLocks noChangeArrowheads="1"/>
            </p:cNvSpPr>
            <p:nvPr/>
          </p:nvSpPr>
          <p:spPr bwMode="auto">
            <a:xfrm>
              <a:off x="1899" y="2052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82180" name="Text Box 260"/>
            <p:cNvSpPr txBox="1">
              <a:spLocks noChangeArrowheads="1"/>
            </p:cNvSpPr>
            <p:nvPr/>
          </p:nvSpPr>
          <p:spPr bwMode="auto">
            <a:xfrm>
              <a:off x="1889" y="1764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82181" name="Line 261"/>
            <p:cNvSpPr>
              <a:spLocks noChangeShapeType="1"/>
            </p:cNvSpPr>
            <p:nvPr/>
          </p:nvSpPr>
          <p:spPr bwMode="auto">
            <a:xfrm>
              <a:off x="2182" y="3020"/>
              <a:ext cx="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82182" name="Line 262"/>
            <p:cNvSpPr>
              <a:spLocks noChangeShapeType="1"/>
            </p:cNvSpPr>
            <p:nvPr/>
          </p:nvSpPr>
          <p:spPr bwMode="auto">
            <a:xfrm>
              <a:off x="2183" y="2736"/>
              <a:ext cx="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82183" name="Line 263"/>
            <p:cNvSpPr>
              <a:spLocks noChangeShapeType="1"/>
            </p:cNvSpPr>
            <p:nvPr/>
          </p:nvSpPr>
          <p:spPr bwMode="auto">
            <a:xfrm>
              <a:off x="2178" y="2449"/>
              <a:ext cx="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82184" name="Line 264"/>
            <p:cNvSpPr>
              <a:spLocks noChangeShapeType="1"/>
            </p:cNvSpPr>
            <p:nvPr/>
          </p:nvSpPr>
          <p:spPr bwMode="auto">
            <a:xfrm>
              <a:off x="2179" y="2159"/>
              <a:ext cx="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82185" name="Line 265"/>
            <p:cNvSpPr>
              <a:spLocks noChangeShapeType="1"/>
            </p:cNvSpPr>
            <p:nvPr/>
          </p:nvSpPr>
          <p:spPr bwMode="auto">
            <a:xfrm>
              <a:off x="2180" y="1872"/>
              <a:ext cx="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82186" name="Text Box 266"/>
            <p:cNvSpPr txBox="1">
              <a:spLocks noChangeArrowheads="1"/>
            </p:cNvSpPr>
            <p:nvPr/>
          </p:nvSpPr>
          <p:spPr bwMode="auto">
            <a:xfrm>
              <a:off x="1896" y="1489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sk-SK" sz="2000">
                  <a:solidFill>
                    <a:srgbClr val="292929"/>
                  </a:solidFill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82187" name="Line 267"/>
            <p:cNvSpPr>
              <a:spLocks noChangeShapeType="1"/>
            </p:cNvSpPr>
            <p:nvPr/>
          </p:nvSpPr>
          <p:spPr bwMode="auto">
            <a:xfrm>
              <a:off x="2184" y="1597"/>
              <a:ext cx="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82195" name="Line 275"/>
          <p:cNvSpPr>
            <a:spLocks noChangeShapeType="1"/>
          </p:cNvSpPr>
          <p:nvPr/>
        </p:nvSpPr>
        <p:spPr bwMode="auto">
          <a:xfrm flipH="1">
            <a:off x="4133850" y="2901950"/>
            <a:ext cx="4027488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2198" name="Line 278"/>
          <p:cNvSpPr>
            <a:spLocks noChangeShapeType="1"/>
          </p:cNvSpPr>
          <p:nvPr/>
        </p:nvSpPr>
        <p:spPr bwMode="auto">
          <a:xfrm rot="5400000">
            <a:off x="7069931" y="4002882"/>
            <a:ext cx="2174875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2205" name="Line 285"/>
          <p:cNvSpPr>
            <a:spLocks noChangeShapeType="1"/>
          </p:cNvSpPr>
          <p:nvPr/>
        </p:nvSpPr>
        <p:spPr bwMode="auto">
          <a:xfrm flipV="1">
            <a:off x="4100513" y="2909888"/>
            <a:ext cx="4044950" cy="2257425"/>
          </a:xfrm>
          <a:prstGeom prst="line">
            <a:avLst/>
          </a:prstGeom>
          <a:noFill/>
          <a:ln w="28575">
            <a:solidFill>
              <a:schemeClr val="accent6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82207" name="Object 287"/>
          <p:cNvGraphicFramePr>
            <a:graphicFrameLocks noChangeAspect="1"/>
          </p:cNvGraphicFramePr>
          <p:nvPr/>
        </p:nvGraphicFramePr>
        <p:xfrm>
          <a:off x="6192838" y="4183063"/>
          <a:ext cx="1560512" cy="598487"/>
        </p:xfrm>
        <a:graphic>
          <a:graphicData uri="http://schemas.openxmlformats.org/presentationml/2006/ole">
            <p:oleObj spid="_x0000_s8198" name="Rovnica" r:id="rId7" imgW="558720" imgH="215640" progId="Equation.3">
              <p:embed/>
            </p:oleObj>
          </a:graphicData>
        </a:graphic>
      </p:graphicFrame>
      <p:graphicFrame>
        <p:nvGraphicFramePr>
          <p:cNvPr id="82208" name="Object 288"/>
          <p:cNvGraphicFramePr>
            <a:graphicFrameLocks noChangeAspect="1"/>
          </p:cNvGraphicFramePr>
          <p:nvPr/>
        </p:nvGraphicFramePr>
        <p:xfrm>
          <a:off x="5702300" y="1982788"/>
          <a:ext cx="1274763" cy="471487"/>
        </p:xfrm>
        <a:graphic>
          <a:graphicData uri="http://schemas.openxmlformats.org/presentationml/2006/ole">
            <p:oleObj spid="_x0000_s8199" name="Rovnica" r:id="rId8" imgW="393480" imgH="152280" progId="Equation.3">
              <p:embed/>
            </p:oleObj>
          </a:graphicData>
        </a:graphic>
      </p:graphicFrame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683568" y="2996952"/>
          <a:ext cx="1562100" cy="1092200"/>
        </p:xfrm>
        <a:graphic>
          <a:graphicData uri="http://schemas.openxmlformats.org/presentationml/2006/ole">
            <p:oleObj spid="_x0000_s8202" name="Rovnica" r:id="rId9" imgW="558720" imgH="393480" progId="Equation.3">
              <p:embed/>
            </p:oleObj>
          </a:graphicData>
        </a:graphic>
      </p:graphicFrame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755576" y="4293096"/>
          <a:ext cx="1597025" cy="1092200"/>
        </p:xfrm>
        <a:graphic>
          <a:graphicData uri="http://schemas.openxmlformats.org/presentationml/2006/ole">
            <p:oleObj spid="_x0000_s8203" name="Rovnica" r:id="rId10" imgW="571320" imgH="393480" progId="Equation.3">
              <p:embed/>
            </p:oleObj>
          </a:graphicData>
        </a:graphic>
      </p:graphicFrame>
      <p:sp>
        <p:nvSpPr>
          <p:cNvPr id="45" name="BlokTextu 44"/>
          <p:cNvSpPr txBox="1"/>
          <p:nvPr/>
        </p:nvSpPr>
        <p:spPr>
          <a:xfrm>
            <a:off x="467544" y="5877272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</a:rPr>
              <a:t>Dráha je priamoúmerná druhej mocnine času. Medzi dráhou a časom je kvadratická závislosť. </a:t>
            </a:r>
            <a:endParaRPr lang="sk-SK" sz="2400" b="1" dirty="0">
              <a:solidFill>
                <a:srgbClr val="FF0000"/>
              </a:solidFill>
            </a:endParaRPr>
          </a:p>
        </p:txBody>
      </p:sp>
      <p:sp>
        <p:nvSpPr>
          <p:cNvPr id="46" name="BlokTextu 45"/>
          <p:cNvSpPr txBox="1"/>
          <p:nvPr/>
        </p:nvSpPr>
        <p:spPr>
          <a:xfrm>
            <a:off x="467544" y="558924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S = v</a:t>
            </a:r>
            <a:r>
              <a:rPr lang="sk-SK" sz="1200" dirty="0" smtClean="0"/>
              <a:t>0 </a:t>
            </a:r>
            <a:r>
              <a:rPr lang="sk-SK" dirty="0" smtClean="0"/>
              <a:t>.t + ½ </a:t>
            </a:r>
            <a:r>
              <a:rPr lang="sk-SK" dirty="0" err="1" smtClean="0"/>
              <a:t>at</a:t>
            </a:r>
            <a:r>
              <a:rPr lang="sk-SK" baseline="30000" dirty="0" smtClean="0"/>
              <a:t> 2</a:t>
            </a:r>
            <a:endParaRPr lang="sk-SK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2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17" grpId="0" animBg="1"/>
      <p:bldP spid="82013" grpId="0" animBg="1"/>
      <p:bldP spid="82011" grpId="0"/>
      <p:bldP spid="45" grpId="0"/>
      <p:bldP spid="46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432</Words>
  <Application>Microsoft Office PowerPoint</Application>
  <PresentationFormat>Prezentácia na obrazovke (4:3)</PresentationFormat>
  <Paragraphs>120</Paragraphs>
  <Slides>14</Slides>
  <Notes>0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6" baseType="lpstr">
      <vt:lpstr>Motív Office</vt:lpstr>
      <vt:lpstr>Rovnica</vt:lpstr>
      <vt:lpstr>Rovnomerný a nerovnomerný pohyb</vt:lpstr>
      <vt:lpstr>Kinematika</vt:lpstr>
      <vt:lpstr> Rovnomerný pohyb</vt:lpstr>
      <vt:lpstr>Snímka 4</vt:lpstr>
      <vt:lpstr>Snímka 5</vt:lpstr>
      <vt:lpstr> Nerovnomerný pohyb</vt:lpstr>
      <vt:lpstr>Rovnomerne zrýchlený pohyb RZP </vt:lpstr>
      <vt:lpstr>Snímka 8</vt:lpstr>
      <vt:lpstr>Snímka 9</vt:lpstr>
      <vt:lpstr>Snímka 10</vt:lpstr>
      <vt:lpstr>Rovnomerne spomalený pohyb</vt:lpstr>
      <vt:lpstr>Brzdný čas</vt:lpstr>
      <vt:lpstr>Dráha RSP</vt:lpstr>
      <vt:lpstr>Snímka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Rovnomerný a nerovnomerný pohyb</dc:title>
  <dc:creator>Windows User</dc:creator>
  <cp:lastModifiedBy>Windows User</cp:lastModifiedBy>
  <cp:revision>14</cp:revision>
  <dcterms:created xsi:type="dcterms:W3CDTF">2014-10-21T14:14:42Z</dcterms:created>
  <dcterms:modified xsi:type="dcterms:W3CDTF">2014-10-14T19:55:07Z</dcterms:modified>
</cp:coreProperties>
</file>