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6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1BC6-7A9C-4F13-955D-C2DE261B32D1}" type="datetimeFigureOut">
              <a:rPr lang="sk-SK" smtClean="0"/>
              <a:pPr/>
              <a:t>24. 2. 2020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F42C-3688-4E78-AEF6-DD9DFBFCF78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1470025"/>
          </a:xfrm>
        </p:spPr>
        <p:txBody>
          <a:bodyPr>
            <a:noAutofit/>
          </a:bodyPr>
          <a:lstStyle/>
          <a:p>
            <a:r>
              <a:rPr lang="sk-SK" sz="4800" dirty="0" smtClean="0"/>
              <a:t>Magnetické pole v okolí vodiča s prúdom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/>
              <a:t>Mgr. Jaroslava Viťazková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49699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sk-SK" dirty="0" smtClean="0"/>
              <a:t>Magnetické pole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1844824"/>
            <a:ext cx="9144000" cy="2016224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Zdrojom magnetického poľa </a:t>
            </a:r>
            <a:r>
              <a:rPr lang="sk-SK" dirty="0" smtClean="0">
                <a:solidFill>
                  <a:schemeClr val="tx1"/>
                </a:solidFill>
              </a:rPr>
              <a:t>– </a:t>
            </a:r>
            <a:r>
              <a:rPr lang="sk-SK" dirty="0" smtClean="0">
                <a:solidFill>
                  <a:srgbClr val="7030A0"/>
                </a:solidFill>
              </a:rPr>
              <a:t>pohybujúci  sa elektrický náboj</a:t>
            </a:r>
          </a:p>
          <a:p>
            <a:pPr algn="l">
              <a:buFont typeface="Arial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Výskyt magnetického poľa </a:t>
            </a:r>
            <a:r>
              <a:rPr lang="sk-SK" dirty="0" smtClean="0">
                <a:solidFill>
                  <a:schemeClr val="tx1"/>
                </a:solidFill>
              </a:rPr>
              <a:t>– </a:t>
            </a:r>
            <a:r>
              <a:rPr lang="sk-SK" dirty="0" smtClean="0">
                <a:solidFill>
                  <a:srgbClr val="7030A0"/>
                </a:solidFill>
              </a:rPr>
              <a:t>v okolí prirodzených magnetov </a:t>
            </a:r>
          </a:p>
          <a:p>
            <a:pPr algn="l"/>
            <a:r>
              <a:rPr lang="sk-SK" dirty="0">
                <a:solidFill>
                  <a:srgbClr val="7030A0"/>
                </a:solidFill>
              </a:rPr>
              <a:t> </a:t>
            </a:r>
            <a:r>
              <a:rPr lang="sk-SK" dirty="0" smtClean="0">
                <a:solidFill>
                  <a:srgbClr val="7030A0"/>
                </a:solidFill>
              </a:rPr>
              <a:t>                                                  – v okolí vodiča, ktorým  </a:t>
            </a:r>
          </a:p>
          <a:p>
            <a:pPr algn="l"/>
            <a:r>
              <a:rPr lang="sk-SK" dirty="0" smtClean="0">
                <a:solidFill>
                  <a:srgbClr val="7030A0"/>
                </a:solidFill>
              </a:rPr>
              <a:t>                                                       prechádza elektrický prúd 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12290" name="AutoShape 2" descr="Image result for magnetovec"/>
          <p:cNvSpPr>
            <a:spLocks noChangeAspect="1" noChangeArrowheads="1"/>
          </p:cNvSpPr>
          <p:nvPr/>
        </p:nvSpPr>
        <p:spPr bwMode="auto">
          <a:xfrm>
            <a:off x="155575" y="-411163"/>
            <a:ext cx="885825" cy="866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2" name="AutoShape 4" descr="Image result for magnetovec"/>
          <p:cNvSpPr>
            <a:spLocks noChangeAspect="1" noChangeArrowheads="1"/>
          </p:cNvSpPr>
          <p:nvPr/>
        </p:nvSpPr>
        <p:spPr bwMode="auto">
          <a:xfrm>
            <a:off x="155575" y="-411163"/>
            <a:ext cx="885825" cy="866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4" name="AutoShape 6" descr="Image result for magnetovec"/>
          <p:cNvSpPr>
            <a:spLocks noChangeAspect="1" noChangeArrowheads="1"/>
          </p:cNvSpPr>
          <p:nvPr/>
        </p:nvSpPr>
        <p:spPr bwMode="auto">
          <a:xfrm>
            <a:off x="155575" y="-411163"/>
            <a:ext cx="885825" cy="866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6" name="Picture 8" descr="https://encrypted-tbn0.gstatic.com/images?q=tbn:ANd9GcQ725Kdez08YXw1QLT-Cw4hdLk-WZ_xkDMTAc62Gi1L3fL7rtGOX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3212976"/>
            <a:ext cx="2880320" cy="2591197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4499992" y="429309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Magnetovec – trvalý, permanentný magnet</a:t>
            </a:r>
            <a:endParaRPr lang="sk-SK" sz="2400" dirty="0"/>
          </a:p>
        </p:txBody>
      </p:sp>
      <p:sp>
        <p:nvSpPr>
          <p:cNvPr id="9" name="Obdĺžnik 8"/>
          <p:cNvSpPr/>
          <p:nvPr/>
        </p:nvSpPr>
        <p:spPr>
          <a:xfrm>
            <a:off x="827584" y="5877272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 smtClean="0"/>
              <a:t>http://www.bsinogl.estranky.sk/img/mid/6/magnetovec.jpg</a:t>
            </a:r>
            <a:endParaRPr lang="sk-SK" sz="1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4353347"/>
          </a:xfrm>
        </p:spPr>
        <p:txBody>
          <a:bodyPr/>
          <a:lstStyle/>
          <a:p>
            <a:r>
              <a:rPr lang="sk-SK" b="1" i="1" dirty="0" smtClean="0">
                <a:solidFill>
                  <a:srgbClr val="FF0000"/>
                </a:solidFill>
                <a:latin typeface="Arial Narrow" pitchFamily="34" charset="0"/>
              </a:rPr>
              <a:t>Stacionárne</a:t>
            </a:r>
            <a:r>
              <a:rPr lang="sk-SK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sk-SK" dirty="0" smtClean="0">
                <a:latin typeface="Arial Narrow" pitchFamily="34" charset="0"/>
              </a:rPr>
              <a:t> - stále, časovo nepremenné, veličiny, ktoré ho popisujú sú konštantné.</a:t>
            </a:r>
          </a:p>
          <a:p>
            <a:pPr>
              <a:buNone/>
            </a:pPr>
            <a:endParaRPr lang="sk-SK" dirty="0">
              <a:latin typeface="Arial Narrow" pitchFamily="34" charset="0"/>
            </a:endParaRPr>
          </a:p>
          <a:p>
            <a:pPr>
              <a:buNone/>
            </a:pPr>
            <a:r>
              <a:rPr lang="sk-SK" dirty="0" smtClean="0">
                <a:latin typeface="Arial Narrow" pitchFamily="34" charset="0"/>
              </a:rPr>
              <a:t>Vzniká   - ak je magnet v pokoji</a:t>
            </a:r>
          </a:p>
          <a:p>
            <a:pPr>
              <a:buNone/>
            </a:pPr>
            <a:r>
              <a:rPr lang="sk-SK" dirty="0">
                <a:latin typeface="Arial Narrow" pitchFamily="34" charset="0"/>
              </a:rPr>
              <a:t> </a:t>
            </a:r>
            <a:r>
              <a:rPr lang="sk-SK" dirty="0" smtClean="0">
                <a:latin typeface="Arial Narrow" pitchFamily="34" charset="0"/>
              </a:rPr>
              <a:t>             -  ak vodičom, ktorý je v pokoji prechádza   </a:t>
            </a:r>
          </a:p>
          <a:p>
            <a:pPr>
              <a:buNone/>
            </a:pPr>
            <a:r>
              <a:rPr lang="sk-SK" dirty="0" smtClean="0">
                <a:latin typeface="Arial Narrow" pitchFamily="34" charset="0"/>
              </a:rPr>
              <a:t>                 konštantný prúd</a:t>
            </a:r>
            <a:endParaRPr lang="sk-SK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Nestacionárne </a:t>
            </a:r>
            <a:r>
              <a:rPr lang="sk-SK" dirty="0" smtClean="0"/>
              <a:t>– nestále, časovo premenné, veličiny, ktoré ho popisujú nie sú konštantné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Vzniká  - ak je magnet v pohybe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- vodič je v pokoji, ale prechádza ním       </a:t>
            </a:r>
          </a:p>
          <a:p>
            <a:pPr>
              <a:buNone/>
            </a:pPr>
            <a:r>
              <a:rPr lang="sk-SK" dirty="0" smtClean="0"/>
              <a:t>                 nekonštantný prúd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- vodič je v pohybe a prechádza </a:t>
            </a:r>
          </a:p>
          <a:p>
            <a:pPr>
              <a:buNone/>
            </a:pPr>
            <a:r>
              <a:rPr lang="sk-SK" dirty="0" smtClean="0"/>
              <a:t>                 konštantný prúd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- vodič je v pohybe a prechádza ním        </a:t>
            </a:r>
          </a:p>
          <a:p>
            <a:pPr>
              <a:buNone/>
            </a:pPr>
            <a:r>
              <a:rPr lang="sk-SK" dirty="0" smtClean="0"/>
              <a:t>                 nekonštantný prúd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Magnetická sila v okolí vodiča s prúdom </a:t>
            </a:r>
            <a:endParaRPr lang="sk-SK" dirty="0"/>
          </a:p>
        </p:txBody>
      </p:sp>
      <p:grpSp>
        <p:nvGrpSpPr>
          <p:cNvPr id="51" name="Skupina 50"/>
          <p:cNvGrpSpPr/>
          <p:nvPr/>
        </p:nvGrpSpPr>
        <p:grpSpPr>
          <a:xfrm>
            <a:off x="755576" y="1484784"/>
            <a:ext cx="2664296" cy="3646538"/>
            <a:chOff x="755576" y="1484784"/>
            <a:chExt cx="2664296" cy="3646538"/>
          </a:xfrm>
        </p:grpSpPr>
        <p:pic>
          <p:nvPicPr>
            <p:cNvPr id="15362" name="Picture 2" descr="http://www.szsbajkalska.sk/data/01/projekty/2007_2008/europeans/cierne_zlato/5_soubory/image009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2492896"/>
              <a:ext cx="2400300" cy="2638426"/>
            </a:xfrm>
            <a:prstGeom prst="rect">
              <a:avLst/>
            </a:prstGeom>
            <a:noFill/>
          </p:spPr>
        </p:pic>
        <p:cxnSp>
          <p:nvCxnSpPr>
            <p:cNvPr id="6" name="Rovná spojnica 5"/>
            <p:cNvCxnSpPr/>
            <p:nvPr/>
          </p:nvCxnSpPr>
          <p:spPr>
            <a:xfrm flipV="1">
              <a:off x="1043608" y="2132856"/>
              <a:ext cx="0" cy="1679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/>
            <p:cNvCxnSpPr/>
            <p:nvPr/>
          </p:nvCxnSpPr>
          <p:spPr>
            <a:xfrm flipV="1">
              <a:off x="3131840" y="2132856"/>
              <a:ext cx="0" cy="1679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 flipH="1">
              <a:off x="755576" y="213285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nica 9"/>
            <p:cNvCxnSpPr/>
            <p:nvPr/>
          </p:nvCxnSpPr>
          <p:spPr>
            <a:xfrm flipH="1">
              <a:off x="3131840" y="213285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>
            <a:xfrm flipV="1">
              <a:off x="755576" y="184482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nica 18"/>
            <p:cNvCxnSpPr/>
            <p:nvPr/>
          </p:nvCxnSpPr>
          <p:spPr>
            <a:xfrm flipV="1">
              <a:off x="3419872" y="184482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755576" y="184482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/>
            <p:cNvCxnSpPr/>
            <p:nvPr/>
          </p:nvCxnSpPr>
          <p:spPr>
            <a:xfrm>
              <a:off x="2267744" y="1844824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nica 24"/>
            <p:cNvCxnSpPr/>
            <p:nvPr/>
          </p:nvCxnSpPr>
          <p:spPr>
            <a:xfrm flipV="1">
              <a:off x="2267744" y="170080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ovná spojnica 26"/>
            <p:cNvCxnSpPr/>
            <p:nvPr/>
          </p:nvCxnSpPr>
          <p:spPr>
            <a:xfrm>
              <a:off x="1763688" y="148478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ovacia šípka 31"/>
            <p:cNvCxnSpPr/>
            <p:nvPr/>
          </p:nvCxnSpPr>
          <p:spPr>
            <a:xfrm flipH="1">
              <a:off x="1115616" y="1844824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nica 34"/>
            <p:cNvCxnSpPr/>
            <p:nvPr/>
          </p:nvCxnSpPr>
          <p:spPr>
            <a:xfrm>
              <a:off x="1331640" y="3789040"/>
              <a:ext cx="10801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lokTextu 35"/>
            <p:cNvSpPr txBox="1"/>
            <p:nvPr/>
          </p:nvSpPr>
          <p:spPr>
            <a:xfrm>
              <a:off x="1691680" y="3861048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000" dirty="0" smtClean="0">
                  <a:solidFill>
                    <a:srgbClr val="FF0000"/>
                  </a:solidFill>
                </a:rPr>
                <a:t>l</a:t>
              </a:r>
              <a:endParaRPr lang="sk-SK" sz="4000" dirty="0">
                <a:solidFill>
                  <a:srgbClr val="FF0000"/>
                </a:solidFill>
              </a:endParaRPr>
            </a:p>
          </p:txBody>
        </p:sp>
        <p:sp>
          <p:nvSpPr>
            <p:cNvPr id="37" name="BlokTextu 36"/>
            <p:cNvSpPr txBox="1"/>
            <p:nvPr/>
          </p:nvSpPr>
          <p:spPr>
            <a:xfrm>
              <a:off x="1187624" y="4077072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600" dirty="0" smtClean="0"/>
                <a:t>N</a:t>
              </a:r>
              <a:endParaRPr lang="sk-SK" sz="3600" dirty="0"/>
            </a:p>
          </p:txBody>
        </p:sp>
        <p:sp>
          <p:nvSpPr>
            <p:cNvPr id="38" name="BlokTextu 37"/>
            <p:cNvSpPr txBox="1"/>
            <p:nvPr/>
          </p:nvSpPr>
          <p:spPr>
            <a:xfrm>
              <a:off x="1115616" y="2996952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000" dirty="0" smtClean="0"/>
                <a:t>S</a:t>
              </a:r>
              <a:endParaRPr lang="sk-SK" sz="4000" dirty="0"/>
            </a:p>
          </p:txBody>
        </p:sp>
      </p:grpSp>
      <p:sp>
        <p:nvSpPr>
          <p:cNvPr id="40" name="BlokTextu 39"/>
          <p:cNvSpPr txBox="1"/>
          <p:nvPr/>
        </p:nvSpPr>
        <p:spPr>
          <a:xfrm>
            <a:off x="4211960" y="2060848"/>
            <a:ext cx="4644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Medzi pólmi podkovitého magnetu sa nachádza homogénne magnetické pole, ktoré má </a:t>
            </a:r>
            <a:r>
              <a:rPr lang="sk-SK" sz="2800" dirty="0" smtClean="0">
                <a:solidFill>
                  <a:srgbClr val="FF0000"/>
                </a:solidFill>
              </a:rPr>
              <a:t>indukciu </a:t>
            </a:r>
            <a:r>
              <a:rPr lang="sk-SK" sz="2800" dirty="0" smtClean="0">
                <a:solidFill>
                  <a:srgbClr val="FF0000"/>
                </a:solidFill>
              </a:rPr>
              <a:t>B 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4355976" y="4180344"/>
            <a:ext cx="388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latin typeface="Constantia" pitchFamily="18" charset="0"/>
              </a:rPr>
              <a:t>B- </a:t>
            </a:r>
            <a:r>
              <a:rPr lang="sk-SK" sz="2800" dirty="0" smtClean="0">
                <a:latin typeface="Constantia" pitchFamily="18" charset="0"/>
              </a:rPr>
              <a:t>Magnetická indukcia, vektorová veličina, charakterizuje vlastnosti magnetického poľa. Jednotkou je T - </a:t>
            </a:r>
            <a:r>
              <a:rPr lang="sk-SK" sz="2800" dirty="0" err="1" smtClean="0">
                <a:latin typeface="Constantia" pitchFamily="18" charset="0"/>
              </a:rPr>
              <a:t>tesla</a:t>
            </a:r>
            <a:endParaRPr lang="sk-SK" sz="2800" dirty="0">
              <a:latin typeface="Constantia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Magnetická sila v okolí vodiča s prúdom </a:t>
            </a:r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4283968" y="1628800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Po zapnutí zdroja napätia bude vodičom prechádzať  prúd </a:t>
            </a:r>
            <a:r>
              <a:rPr lang="sk-SK" sz="2800" b="1" dirty="0" smtClean="0"/>
              <a:t>I</a:t>
            </a:r>
            <a:r>
              <a:rPr lang="sk-SK" sz="2800" dirty="0" smtClean="0"/>
              <a:t> (od kladného pólu zdroja k zápornému pólu)</a:t>
            </a:r>
            <a:endParaRPr lang="sk-SK" sz="2800" dirty="0"/>
          </a:p>
        </p:txBody>
      </p:sp>
      <p:sp>
        <p:nvSpPr>
          <p:cNvPr id="23" name="BlokTextu 22"/>
          <p:cNvSpPr txBox="1"/>
          <p:nvPr/>
        </p:nvSpPr>
        <p:spPr>
          <a:xfrm>
            <a:off x="4283968" y="400506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Vodič sa začne pohybovať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4139952" y="501317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Vznikne magnetické pole</a:t>
            </a:r>
            <a:endParaRPr lang="sk-SK" sz="2800" dirty="0">
              <a:solidFill>
                <a:srgbClr val="FF0000"/>
              </a:solidFill>
            </a:endParaRPr>
          </a:p>
        </p:txBody>
      </p:sp>
      <p:grpSp>
        <p:nvGrpSpPr>
          <p:cNvPr id="26" name="Skupina 25"/>
          <p:cNvGrpSpPr/>
          <p:nvPr/>
        </p:nvGrpSpPr>
        <p:grpSpPr>
          <a:xfrm>
            <a:off x="755576" y="1484784"/>
            <a:ext cx="2664296" cy="3646538"/>
            <a:chOff x="755576" y="1484784"/>
            <a:chExt cx="2664296" cy="3646538"/>
          </a:xfrm>
        </p:grpSpPr>
        <p:pic>
          <p:nvPicPr>
            <p:cNvPr id="27" name="Picture 2" descr="http://www.szsbajkalska.sk/data/01/projekty/2007_2008/europeans/cierne_zlato/5_soubory/image009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2492896"/>
              <a:ext cx="2400300" cy="2638426"/>
            </a:xfrm>
            <a:prstGeom prst="rect">
              <a:avLst/>
            </a:prstGeom>
            <a:noFill/>
          </p:spPr>
        </p:pic>
        <p:cxnSp>
          <p:nvCxnSpPr>
            <p:cNvPr id="28" name="Rovná spojnica 27"/>
            <p:cNvCxnSpPr/>
            <p:nvPr/>
          </p:nvCxnSpPr>
          <p:spPr>
            <a:xfrm flipV="1">
              <a:off x="1043608" y="2132856"/>
              <a:ext cx="0" cy="1679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ovná spojnica 28"/>
            <p:cNvCxnSpPr/>
            <p:nvPr/>
          </p:nvCxnSpPr>
          <p:spPr>
            <a:xfrm flipV="1">
              <a:off x="3131840" y="2132856"/>
              <a:ext cx="0" cy="1679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ovná spojnica 29"/>
            <p:cNvCxnSpPr/>
            <p:nvPr/>
          </p:nvCxnSpPr>
          <p:spPr>
            <a:xfrm flipH="1">
              <a:off x="755576" y="213285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ovná spojnica 30"/>
            <p:cNvCxnSpPr/>
            <p:nvPr/>
          </p:nvCxnSpPr>
          <p:spPr>
            <a:xfrm flipH="1">
              <a:off x="3131840" y="213285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nica 31"/>
            <p:cNvCxnSpPr/>
            <p:nvPr/>
          </p:nvCxnSpPr>
          <p:spPr>
            <a:xfrm flipV="1">
              <a:off x="755576" y="184482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ovná spojnica 32"/>
            <p:cNvCxnSpPr/>
            <p:nvPr/>
          </p:nvCxnSpPr>
          <p:spPr>
            <a:xfrm flipV="1">
              <a:off x="3419872" y="184482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ovná spojnica 33"/>
            <p:cNvCxnSpPr/>
            <p:nvPr/>
          </p:nvCxnSpPr>
          <p:spPr>
            <a:xfrm>
              <a:off x="755576" y="184482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nica 34"/>
            <p:cNvCxnSpPr/>
            <p:nvPr/>
          </p:nvCxnSpPr>
          <p:spPr>
            <a:xfrm>
              <a:off x="2267744" y="1844824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ovná spojnica 35"/>
            <p:cNvCxnSpPr/>
            <p:nvPr/>
          </p:nvCxnSpPr>
          <p:spPr>
            <a:xfrm flipV="1">
              <a:off x="2267744" y="170080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ovná spojnica 36"/>
            <p:cNvCxnSpPr/>
            <p:nvPr/>
          </p:nvCxnSpPr>
          <p:spPr>
            <a:xfrm>
              <a:off x="1763688" y="148478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ovná spojovacia šípka 37"/>
            <p:cNvCxnSpPr/>
            <p:nvPr/>
          </p:nvCxnSpPr>
          <p:spPr>
            <a:xfrm flipH="1">
              <a:off x="1115616" y="1844824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ovná spojnica 38"/>
            <p:cNvCxnSpPr/>
            <p:nvPr/>
          </p:nvCxnSpPr>
          <p:spPr>
            <a:xfrm>
              <a:off x="1331640" y="3789040"/>
              <a:ext cx="10801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lokTextu 39"/>
            <p:cNvSpPr txBox="1"/>
            <p:nvPr/>
          </p:nvSpPr>
          <p:spPr>
            <a:xfrm>
              <a:off x="1691680" y="3861048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000" dirty="0" smtClean="0">
                  <a:solidFill>
                    <a:srgbClr val="FF0000"/>
                  </a:solidFill>
                </a:rPr>
                <a:t>l</a:t>
              </a:r>
              <a:endParaRPr lang="sk-SK" sz="4000" dirty="0">
                <a:solidFill>
                  <a:srgbClr val="FF0000"/>
                </a:solidFill>
              </a:endParaRPr>
            </a:p>
          </p:txBody>
        </p:sp>
        <p:sp>
          <p:nvSpPr>
            <p:cNvPr id="41" name="BlokTextu 40"/>
            <p:cNvSpPr txBox="1"/>
            <p:nvPr/>
          </p:nvSpPr>
          <p:spPr>
            <a:xfrm>
              <a:off x="1187624" y="4077072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600" dirty="0" smtClean="0"/>
                <a:t>N</a:t>
              </a:r>
              <a:endParaRPr lang="sk-SK" sz="3600" dirty="0"/>
            </a:p>
          </p:txBody>
        </p:sp>
        <p:sp>
          <p:nvSpPr>
            <p:cNvPr id="42" name="BlokTextu 41"/>
            <p:cNvSpPr txBox="1"/>
            <p:nvPr/>
          </p:nvSpPr>
          <p:spPr>
            <a:xfrm>
              <a:off x="1115616" y="2996952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000" dirty="0" smtClean="0"/>
                <a:t>S</a:t>
              </a:r>
              <a:endParaRPr lang="sk-SK" sz="4000" dirty="0"/>
            </a:p>
          </p:txBody>
        </p:sp>
      </p:grpSp>
      <p:sp>
        <p:nvSpPr>
          <p:cNvPr id="2" name="BlokTextu 1"/>
          <p:cNvSpPr txBox="1"/>
          <p:nvPr/>
        </p:nvSpPr>
        <p:spPr>
          <a:xfrm>
            <a:off x="851620" y="5444335"/>
            <a:ext cx="5040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 err="1" smtClean="0">
                <a:latin typeface="Freestyle Script" panose="030804020302050B0404" pitchFamily="66" charset="0"/>
              </a:rPr>
              <a:t>F</a:t>
            </a:r>
            <a:r>
              <a:rPr lang="sk-SK" sz="5400" dirty="0" err="1" smtClean="0">
                <a:latin typeface="Freestyle Script" panose="030804020302050B0404" pitchFamily="66" charset="0"/>
              </a:rPr>
              <a:t>m=BIl.sin</a:t>
            </a:r>
            <a:r>
              <a:rPr lang="el-GR" sz="4400" dirty="0" smtClean="0"/>
              <a:t>α</a:t>
            </a:r>
            <a:endParaRPr lang="sk-SK" sz="440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Magnetická sila v okolí vodiča s prúdom 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23528" y="2780928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B –magnetická indukcia 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I – elektrický prúd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l</a:t>
            </a:r>
            <a:r>
              <a:rPr lang="sk-SK" sz="2800" dirty="0" smtClean="0">
                <a:solidFill>
                  <a:srgbClr val="FF0000"/>
                </a:solidFill>
              </a:rPr>
              <a:t> – aktívna dĺžka vodiča, je tá časť vodiča, ktorá pretína indukčné čiary </a:t>
            </a:r>
          </a:p>
          <a:p>
            <a:r>
              <a:rPr lang="el-GR" sz="2800" dirty="0" smtClean="0">
                <a:solidFill>
                  <a:srgbClr val="00B050"/>
                </a:solidFill>
              </a:rPr>
              <a:t>α</a:t>
            </a:r>
            <a:r>
              <a:rPr lang="sk-SK" sz="2800" dirty="0" smtClean="0">
                <a:solidFill>
                  <a:srgbClr val="00B050"/>
                </a:solidFill>
              </a:rPr>
              <a:t> – uhol, ktorý zviera vodič s indukčnými čiarami </a:t>
            </a:r>
            <a:endParaRPr lang="sk-SK" sz="2800" dirty="0">
              <a:solidFill>
                <a:srgbClr val="00B05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0" y="515719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0070C0"/>
                </a:solidFill>
              </a:rPr>
              <a:t>Magnetická sila závisí od polohy vodiča v magnetickom poli.</a:t>
            </a:r>
          </a:p>
          <a:p>
            <a:r>
              <a:rPr lang="sk-SK" sz="2800" dirty="0" smtClean="0">
                <a:solidFill>
                  <a:srgbClr val="0070C0"/>
                </a:solidFill>
              </a:rPr>
              <a:t>Ak </a:t>
            </a:r>
            <a:r>
              <a:rPr lang="el-GR" sz="2800" dirty="0" smtClean="0">
                <a:solidFill>
                  <a:srgbClr val="0070C0"/>
                </a:solidFill>
              </a:rPr>
              <a:t>α</a:t>
            </a:r>
            <a:r>
              <a:rPr lang="sk-SK" sz="2800" dirty="0" smtClean="0">
                <a:solidFill>
                  <a:srgbClr val="0070C0"/>
                </a:solidFill>
              </a:rPr>
              <a:t> = 90 °, tak sila je maximálna  (sin  90 ° = 1).</a:t>
            </a:r>
          </a:p>
          <a:p>
            <a:r>
              <a:rPr lang="sk-SK" sz="2800" dirty="0" smtClean="0">
                <a:solidFill>
                  <a:srgbClr val="0070C0"/>
                </a:solidFill>
              </a:rPr>
              <a:t>Ak </a:t>
            </a:r>
            <a:r>
              <a:rPr lang="el-GR" sz="2800" dirty="0" smtClean="0">
                <a:solidFill>
                  <a:srgbClr val="0070C0"/>
                </a:solidFill>
              </a:rPr>
              <a:t>α</a:t>
            </a:r>
            <a:r>
              <a:rPr lang="sk-SK" sz="2800" dirty="0" smtClean="0">
                <a:solidFill>
                  <a:srgbClr val="0070C0"/>
                </a:solidFill>
              </a:rPr>
              <a:t> = 0 °, tak sila je nulová (sin 0°= 0). 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67544" y="1640492"/>
            <a:ext cx="5040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 err="1" smtClean="0">
                <a:latin typeface="Freestyle Script" panose="030804020302050B0404" pitchFamily="66" charset="0"/>
              </a:rPr>
              <a:t>F</a:t>
            </a:r>
            <a:r>
              <a:rPr lang="sk-SK" sz="5400" dirty="0" err="1" smtClean="0">
                <a:latin typeface="Freestyle Script" panose="030804020302050B0404" pitchFamily="66" charset="0"/>
              </a:rPr>
              <a:t>m=BIl.sin</a:t>
            </a:r>
            <a:r>
              <a:rPr lang="el-GR" sz="4400" dirty="0" smtClean="0"/>
              <a:t>α</a:t>
            </a:r>
            <a:endParaRPr lang="sk-SK" sz="440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Magnetická sila v okolí vodiča s prúdom 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11560" y="213285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Sila je </a:t>
            </a:r>
            <a:r>
              <a:rPr lang="sk-SK" sz="2800" dirty="0" smtClean="0"/>
              <a:t>vektorová veličina. Smer určíme podľa: </a:t>
            </a:r>
            <a:r>
              <a:rPr lang="sk-SK" sz="2800" b="1" i="1" dirty="0" smtClean="0">
                <a:solidFill>
                  <a:srgbClr val="FF0000"/>
                </a:solidFill>
              </a:rPr>
              <a:t>FLEMINGOVO PRAVIDLO (ľavej ruky) </a:t>
            </a:r>
            <a:endParaRPr lang="sk-SK" sz="2800" b="1" i="1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7544" y="3861048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200" b="1" dirty="0" smtClean="0"/>
              <a:t>Ak položíme otvorenú ľavú ruku na vodič tak, že indukčné čiary vstupujú do dlane, prsty ukazujú smer prúdu I vo vodiči,  potom vyhnutý palec ukazuje smer magnetickej sily. </a:t>
            </a:r>
            <a:endParaRPr lang="sk-SK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 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380</Words>
  <Application>Microsoft Office PowerPoint</Application>
  <PresentationFormat>Prezentácia na obrazovke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Magnetické pole v okolí vodiča s prúdom</vt:lpstr>
      <vt:lpstr>Magnetické pole</vt:lpstr>
      <vt:lpstr>Magnetické pole</vt:lpstr>
      <vt:lpstr>Magnetické pole</vt:lpstr>
      <vt:lpstr>Magnetická sila v okolí vodiča s prúdom </vt:lpstr>
      <vt:lpstr>Magnetická sila v okolí vodiča s prúdom </vt:lpstr>
      <vt:lpstr>Magnetická sila v okolí vodiča s prúdom </vt:lpstr>
      <vt:lpstr>Magnetická sila v okolí vodiča s prúdom </vt:lpstr>
      <vt:lpstr>Ďakujem za pozornosť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Magnetické pole v okolí vodiča s prúdom</dc:title>
  <dc:creator>Windows User</dc:creator>
  <cp:lastModifiedBy>Guest</cp:lastModifiedBy>
  <cp:revision>13</cp:revision>
  <dcterms:created xsi:type="dcterms:W3CDTF">2014-11-08T13:56:22Z</dcterms:created>
  <dcterms:modified xsi:type="dcterms:W3CDTF">2020-02-24T11:58:07Z</dcterms:modified>
</cp:coreProperties>
</file>