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07527-AE86-4CDC-A95C-FD9CBFCA97EF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B072A1F9-359A-4926-85A6-727D32CD1043}">
      <dgm:prSet phldrT="[Text]" custT="1"/>
      <dgm:spPr/>
      <dgm:t>
        <a:bodyPr/>
        <a:lstStyle/>
        <a:p>
          <a:r>
            <a:rPr lang="sk-SK" sz="2800" b="1" dirty="0" smtClean="0"/>
            <a:t>Investícia</a:t>
          </a:r>
          <a:endParaRPr lang="sk-SK" sz="2700" b="1" dirty="0"/>
        </a:p>
      </dgm:t>
    </dgm:pt>
    <dgm:pt modelId="{17E5A2AA-CABD-4E81-940D-F5F3477C69FF}" type="parTrans" cxnId="{2B112710-5276-49AA-8EDB-3E19DAE16FD6}">
      <dgm:prSet/>
      <dgm:spPr/>
      <dgm:t>
        <a:bodyPr/>
        <a:lstStyle/>
        <a:p>
          <a:endParaRPr lang="sk-SK"/>
        </a:p>
      </dgm:t>
    </dgm:pt>
    <dgm:pt modelId="{7E0AF1C6-EACE-4E55-860E-C3C995407287}" type="sibTrans" cxnId="{2B112710-5276-49AA-8EDB-3E19DAE16FD6}">
      <dgm:prSet/>
      <dgm:spPr/>
      <dgm:t>
        <a:bodyPr/>
        <a:lstStyle/>
        <a:p>
          <a:endParaRPr lang="sk-SK"/>
        </a:p>
      </dgm:t>
    </dgm:pt>
    <dgm:pt modelId="{0CF65D63-6999-4D52-B8F9-62C350ED67F3}">
      <dgm:prSet phldrT="[Text]"/>
      <dgm:spPr/>
      <dgm:t>
        <a:bodyPr/>
        <a:lstStyle/>
        <a:p>
          <a:r>
            <a:rPr lang="sk-SK" dirty="0" smtClean="0"/>
            <a:t>Zaradenie majetku do používania</a:t>
          </a:r>
          <a:endParaRPr lang="sk-SK" dirty="0"/>
        </a:p>
      </dgm:t>
    </dgm:pt>
    <dgm:pt modelId="{17AEAEFD-CD62-4127-A68C-A9D36C4B9F90}" type="parTrans" cxnId="{A14F8714-9299-4732-90C4-2ACC5D4EBC01}">
      <dgm:prSet/>
      <dgm:spPr/>
      <dgm:t>
        <a:bodyPr/>
        <a:lstStyle/>
        <a:p>
          <a:endParaRPr lang="sk-SK"/>
        </a:p>
      </dgm:t>
    </dgm:pt>
    <dgm:pt modelId="{0580B429-1F19-40A0-A7C0-A131E12DA792}" type="sibTrans" cxnId="{A14F8714-9299-4732-90C4-2ACC5D4EBC01}">
      <dgm:prSet/>
      <dgm:spPr/>
      <dgm:t>
        <a:bodyPr/>
        <a:lstStyle/>
        <a:p>
          <a:endParaRPr lang="sk-SK"/>
        </a:p>
      </dgm:t>
    </dgm:pt>
    <dgm:pt modelId="{8D8A33EA-78E4-4E2B-818C-C519C1187B90}">
      <dgm:prSet phldrT="[Text]" custT="1"/>
      <dgm:spPr/>
      <dgm:t>
        <a:bodyPr/>
        <a:lstStyle/>
        <a:p>
          <a:r>
            <a:rPr lang="sk-SK" sz="2800" b="1" dirty="0" smtClean="0"/>
            <a:t>Majetok</a:t>
          </a:r>
          <a:endParaRPr lang="sk-SK" sz="2700" b="1" dirty="0"/>
        </a:p>
      </dgm:t>
    </dgm:pt>
    <dgm:pt modelId="{3312DB62-0263-4DBD-81C7-FC9EC4858BDE}" type="parTrans" cxnId="{7985743F-ABD8-4FD3-9D50-8DA3F85A36C6}">
      <dgm:prSet/>
      <dgm:spPr/>
      <dgm:t>
        <a:bodyPr/>
        <a:lstStyle/>
        <a:p>
          <a:endParaRPr lang="sk-SK"/>
        </a:p>
      </dgm:t>
    </dgm:pt>
    <dgm:pt modelId="{CDBEFEC1-4460-4371-A6A0-BAC39F2A10A6}" type="sibTrans" cxnId="{7985743F-ABD8-4FD3-9D50-8DA3F85A36C6}">
      <dgm:prSet/>
      <dgm:spPr/>
      <dgm:t>
        <a:bodyPr/>
        <a:lstStyle/>
        <a:p>
          <a:endParaRPr lang="sk-SK"/>
        </a:p>
      </dgm:t>
    </dgm:pt>
    <dgm:pt modelId="{3EC635AC-8F7B-471B-B0CB-12D4127574D5}" type="pres">
      <dgm:prSet presAssocID="{E1D07527-AE86-4CDC-A95C-FD9CBFCA97EF}" presName="CompostProcess" presStyleCnt="0">
        <dgm:presLayoutVars>
          <dgm:dir/>
          <dgm:resizeHandles val="exact"/>
        </dgm:presLayoutVars>
      </dgm:prSet>
      <dgm:spPr/>
    </dgm:pt>
    <dgm:pt modelId="{9CF97E67-A304-4057-A732-A6B8ADD9F0E5}" type="pres">
      <dgm:prSet presAssocID="{E1D07527-AE86-4CDC-A95C-FD9CBFCA97EF}" presName="arrow" presStyleLbl="bgShp" presStyleIdx="0" presStyleCnt="1"/>
      <dgm:spPr/>
    </dgm:pt>
    <dgm:pt modelId="{CE041D27-AA74-4EC3-9B5B-EC8CFC41A1F4}" type="pres">
      <dgm:prSet presAssocID="{E1D07527-AE86-4CDC-A95C-FD9CBFCA97EF}" presName="linearProcess" presStyleCnt="0"/>
      <dgm:spPr/>
    </dgm:pt>
    <dgm:pt modelId="{B68B5408-830F-40C9-A304-93AE1ED9E58F}" type="pres">
      <dgm:prSet presAssocID="{B072A1F9-359A-4926-85A6-727D32CD104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F06AF2B-67D8-41D3-A03B-5E3AE62C5F2F}" type="pres">
      <dgm:prSet presAssocID="{7E0AF1C6-EACE-4E55-860E-C3C995407287}" presName="sibTrans" presStyleCnt="0"/>
      <dgm:spPr/>
    </dgm:pt>
    <dgm:pt modelId="{1D192F44-A850-4391-8F5A-B9AFF652016E}" type="pres">
      <dgm:prSet presAssocID="{0CF65D63-6999-4D52-B8F9-62C350ED67F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3FA1A7F-A248-4D12-BC2B-D921B4562FD7}" type="pres">
      <dgm:prSet presAssocID="{0580B429-1F19-40A0-A7C0-A131E12DA792}" presName="sibTrans" presStyleCnt="0"/>
      <dgm:spPr/>
    </dgm:pt>
    <dgm:pt modelId="{88543F0A-9222-4BA4-A82A-1BC2EA29FBF9}" type="pres">
      <dgm:prSet presAssocID="{8D8A33EA-78E4-4E2B-818C-C519C1187B9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5699B5A-051B-4C9B-9EA1-876DCB944D6E}" type="presOf" srcId="{B072A1F9-359A-4926-85A6-727D32CD1043}" destId="{B68B5408-830F-40C9-A304-93AE1ED9E58F}" srcOrd="0" destOrd="0" presId="urn:microsoft.com/office/officeart/2005/8/layout/hProcess9"/>
    <dgm:cxn modelId="{01279D4C-3D9E-4A6B-9D33-23D59A265148}" type="presOf" srcId="{E1D07527-AE86-4CDC-A95C-FD9CBFCA97EF}" destId="{3EC635AC-8F7B-471B-B0CB-12D4127574D5}" srcOrd="0" destOrd="0" presId="urn:microsoft.com/office/officeart/2005/8/layout/hProcess9"/>
    <dgm:cxn modelId="{AB419B72-FBD6-445C-B0EE-331C09EDAACC}" type="presOf" srcId="{0CF65D63-6999-4D52-B8F9-62C350ED67F3}" destId="{1D192F44-A850-4391-8F5A-B9AFF652016E}" srcOrd="0" destOrd="0" presId="urn:microsoft.com/office/officeart/2005/8/layout/hProcess9"/>
    <dgm:cxn modelId="{A14F8714-9299-4732-90C4-2ACC5D4EBC01}" srcId="{E1D07527-AE86-4CDC-A95C-FD9CBFCA97EF}" destId="{0CF65D63-6999-4D52-B8F9-62C350ED67F3}" srcOrd="1" destOrd="0" parTransId="{17AEAEFD-CD62-4127-A68C-A9D36C4B9F90}" sibTransId="{0580B429-1F19-40A0-A7C0-A131E12DA792}"/>
    <dgm:cxn modelId="{B46C3783-0D70-4D98-B6B1-A13C4D044F71}" type="presOf" srcId="{8D8A33EA-78E4-4E2B-818C-C519C1187B90}" destId="{88543F0A-9222-4BA4-A82A-1BC2EA29FBF9}" srcOrd="0" destOrd="0" presId="urn:microsoft.com/office/officeart/2005/8/layout/hProcess9"/>
    <dgm:cxn modelId="{2B112710-5276-49AA-8EDB-3E19DAE16FD6}" srcId="{E1D07527-AE86-4CDC-A95C-FD9CBFCA97EF}" destId="{B072A1F9-359A-4926-85A6-727D32CD1043}" srcOrd="0" destOrd="0" parTransId="{17E5A2AA-CABD-4E81-940D-F5F3477C69FF}" sibTransId="{7E0AF1C6-EACE-4E55-860E-C3C995407287}"/>
    <dgm:cxn modelId="{7985743F-ABD8-4FD3-9D50-8DA3F85A36C6}" srcId="{E1D07527-AE86-4CDC-A95C-FD9CBFCA97EF}" destId="{8D8A33EA-78E4-4E2B-818C-C519C1187B90}" srcOrd="2" destOrd="0" parTransId="{3312DB62-0263-4DBD-81C7-FC9EC4858BDE}" sibTransId="{CDBEFEC1-4460-4371-A6A0-BAC39F2A10A6}"/>
    <dgm:cxn modelId="{5383237C-87BD-4A4D-8548-7BCEE3088CF9}" type="presParOf" srcId="{3EC635AC-8F7B-471B-B0CB-12D4127574D5}" destId="{9CF97E67-A304-4057-A732-A6B8ADD9F0E5}" srcOrd="0" destOrd="0" presId="urn:microsoft.com/office/officeart/2005/8/layout/hProcess9"/>
    <dgm:cxn modelId="{315594B5-1BE3-4EC8-9427-4557C0711A50}" type="presParOf" srcId="{3EC635AC-8F7B-471B-B0CB-12D4127574D5}" destId="{CE041D27-AA74-4EC3-9B5B-EC8CFC41A1F4}" srcOrd="1" destOrd="0" presId="urn:microsoft.com/office/officeart/2005/8/layout/hProcess9"/>
    <dgm:cxn modelId="{9505B444-378C-429B-80F2-D3EE4E0F6D3D}" type="presParOf" srcId="{CE041D27-AA74-4EC3-9B5B-EC8CFC41A1F4}" destId="{B68B5408-830F-40C9-A304-93AE1ED9E58F}" srcOrd="0" destOrd="0" presId="urn:microsoft.com/office/officeart/2005/8/layout/hProcess9"/>
    <dgm:cxn modelId="{EC30CF2B-DFC6-4A28-B08D-D510880957C2}" type="presParOf" srcId="{CE041D27-AA74-4EC3-9B5B-EC8CFC41A1F4}" destId="{4F06AF2B-67D8-41D3-A03B-5E3AE62C5F2F}" srcOrd="1" destOrd="0" presId="urn:microsoft.com/office/officeart/2005/8/layout/hProcess9"/>
    <dgm:cxn modelId="{A61C12E5-D75D-46A8-8954-5846F640931B}" type="presParOf" srcId="{CE041D27-AA74-4EC3-9B5B-EC8CFC41A1F4}" destId="{1D192F44-A850-4391-8F5A-B9AFF652016E}" srcOrd="2" destOrd="0" presId="urn:microsoft.com/office/officeart/2005/8/layout/hProcess9"/>
    <dgm:cxn modelId="{D13E7121-DED9-44C1-BE9C-8E5006DDD415}" type="presParOf" srcId="{CE041D27-AA74-4EC3-9B5B-EC8CFC41A1F4}" destId="{E3FA1A7F-A248-4D12-BC2B-D921B4562FD7}" srcOrd="3" destOrd="0" presId="urn:microsoft.com/office/officeart/2005/8/layout/hProcess9"/>
    <dgm:cxn modelId="{D0791C19-CB90-4205-897E-CB7B3161F1D7}" type="presParOf" srcId="{CE041D27-AA74-4EC3-9B5B-EC8CFC41A1F4}" destId="{88543F0A-9222-4BA4-A82A-1BC2EA29FBF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7E67-A304-4057-A732-A6B8ADD9F0E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B5408-830F-40C9-A304-93AE1ED9E58F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 smtClean="0"/>
            <a:t>Investícia</a:t>
          </a:r>
          <a:endParaRPr lang="sk-SK" sz="2700" b="1" kern="1200" dirty="0"/>
        </a:p>
      </dsp:txBody>
      <dsp:txXfrm>
        <a:off x="85903" y="1298554"/>
        <a:ext cx="1803440" cy="1466890"/>
      </dsp:txXfrm>
    </dsp:sp>
    <dsp:sp modelId="{1D192F44-A850-4391-8F5A-B9AFF652016E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dirty="0" smtClean="0"/>
            <a:t>Zaradenie majetku do používania</a:t>
          </a:r>
          <a:endParaRPr lang="sk-SK" sz="2700" kern="1200" dirty="0"/>
        </a:p>
      </dsp:txBody>
      <dsp:txXfrm>
        <a:off x="2146280" y="1298554"/>
        <a:ext cx="1803440" cy="1466890"/>
      </dsp:txXfrm>
    </dsp:sp>
    <dsp:sp modelId="{88543F0A-9222-4BA4-A82A-1BC2EA29FBF9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b="1" kern="1200" dirty="0" smtClean="0"/>
            <a:t>Majetok</a:t>
          </a:r>
          <a:endParaRPr lang="sk-SK" sz="2700" b="1" kern="1200" dirty="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645F2BD-FCBC-43DE-BDC7-B77FC743CF8B}" type="datetimeFigureOut">
              <a:rPr lang="sk-SK" smtClean="0"/>
              <a:pPr/>
              <a:t>3. 10. 2020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93F3C78-99AE-4CA9-9EF5-DBC2386CD65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Činnosti zamerané na zabezpečenie VF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1317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539553" y="5229200"/>
            <a:ext cx="7740848" cy="896963"/>
          </a:xfrm>
        </p:spPr>
        <p:txBody>
          <a:bodyPr/>
          <a:lstStyle/>
          <a:p>
            <a:r>
              <a:rPr lang="sk-SK" dirty="0" smtClean="0"/>
              <a:t>Činnosti, ktorými si podnik zabezpečuje jednotlivé druhy zásob.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Zásobovanie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5342"/>
            <a:ext cx="156708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96952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94348"/>
            <a:ext cx="1960240" cy="14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04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3" y="2492897"/>
            <a:ext cx="7740848" cy="1080120"/>
          </a:xfrm>
        </p:spPr>
        <p:txBody>
          <a:bodyPr/>
          <a:lstStyle/>
          <a:p>
            <a:r>
              <a:rPr lang="sk-SK" dirty="0" smtClean="0"/>
              <a:t>Hmotné statky, ktoré sa v podniku zatiaľ nepoužili na určený účel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Zásoby</a:t>
            </a:r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382852" cy="292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10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971600" y="2564904"/>
            <a:ext cx="7408333" cy="1041565"/>
          </a:xfrm>
        </p:spPr>
        <p:txBody>
          <a:bodyPr/>
          <a:lstStyle/>
          <a:p>
            <a:r>
              <a:rPr lang="sk-SK" dirty="0" smtClean="0"/>
              <a:t>Zabezpečiť zásoby na dohodnuté miesto, v požadovanom množstve, druhu, kvalite, cene a čase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Cieľ zásobovania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4499992" cy="254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04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Zásobovacie činnosti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5536" y="3789040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Nákup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3419872" y="3789040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Preprava</a:t>
            </a:r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6300192" y="3789040"/>
            <a:ext cx="249339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Skladovanie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4" idx="3"/>
          </p:cNvCxnSpPr>
          <p:nvPr/>
        </p:nvCxnSpPr>
        <p:spPr>
          <a:xfrm>
            <a:off x="2483768" y="425709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>
            <a:endCxn id="6" idx="1"/>
          </p:cNvCxnSpPr>
          <p:nvPr/>
        </p:nvCxnSpPr>
        <p:spPr>
          <a:xfrm>
            <a:off x="5508104" y="4256816"/>
            <a:ext cx="792088" cy="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48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9" y="2564904"/>
            <a:ext cx="7956872" cy="35612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200" b="1" dirty="0" smtClean="0"/>
              <a:t>Výber dodávateľa</a:t>
            </a:r>
          </a:p>
          <a:p>
            <a:pPr lvl="1"/>
            <a:r>
              <a:rPr lang="sk-SK" sz="2800" dirty="0" smtClean="0"/>
              <a:t>Spoľahlivosť</a:t>
            </a:r>
          </a:p>
          <a:p>
            <a:pPr lvl="1"/>
            <a:r>
              <a:rPr lang="sk-SK" sz="2800" dirty="0" smtClean="0"/>
              <a:t>Poskytované služby (platobné a dodacie podmienky)</a:t>
            </a:r>
          </a:p>
          <a:p>
            <a:pPr lvl="1"/>
            <a:r>
              <a:rPr lang="sk-SK" sz="2800" dirty="0" smtClean="0"/>
              <a:t>Umiestnenie dodávateľa</a:t>
            </a:r>
          </a:p>
          <a:p>
            <a:pPr lvl="1"/>
            <a:r>
              <a:rPr lang="sk-SK" sz="2800" dirty="0" smtClean="0"/>
              <a:t>Cena materiálu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Nákup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7894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9" y="2564905"/>
            <a:ext cx="7956872" cy="2592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k-SK" sz="3200" b="1" dirty="0" smtClean="0"/>
              <a:t>Určenie nakupovaného množstva a času dodania</a:t>
            </a:r>
          </a:p>
          <a:p>
            <a:pPr lvl="1"/>
            <a:r>
              <a:rPr lang="sk-SK" sz="2800" dirty="0" smtClean="0"/>
              <a:t>Zabezpečiť plynulú prevádzku</a:t>
            </a:r>
          </a:p>
          <a:p>
            <a:pPr lvl="1"/>
            <a:r>
              <a:rPr lang="sk-SK" sz="2800" dirty="0" smtClean="0"/>
              <a:t>Viazať čo najmenej finančných prostriedkov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Nákup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693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2564904"/>
            <a:ext cx="8352927" cy="3960440"/>
          </a:xfrm>
        </p:spPr>
        <p:txBody>
          <a:bodyPr>
            <a:normAutofit lnSpcReduction="10000"/>
          </a:bodyPr>
          <a:lstStyle/>
          <a:p>
            <a:r>
              <a:rPr lang="sk-SK" sz="3200" dirty="0" smtClean="0"/>
              <a:t>Kto prepraví zásielku od dodávateľa k odberateľovi?</a:t>
            </a:r>
          </a:p>
          <a:p>
            <a:pPr lvl="1"/>
            <a:r>
              <a:rPr lang="sk-SK" sz="2400" dirty="0" smtClean="0"/>
              <a:t>Dodávateľ, odberateľ, prepravca</a:t>
            </a:r>
          </a:p>
          <a:p>
            <a:r>
              <a:rPr lang="sk-SK" sz="3200" dirty="0" smtClean="0"/>
              <a:t>Aké spôsoby prepravy môžeme použiť?</a:t>
            </a:r>
          </a:p>
          <a:p>
            <a:pPr lvl="1"/>
            <a:r>
              <a:rPr lang="sk-SK" dirty="0" smtClean="0"/>
              <a:t>Cestná, železničná, lodná, letecká, potrubná, kombinovaná</a:t>
            </a:r>
          </a:p>
          <a:p>
            <a:r>
              <a:rPr lang="sk-SK" sz="2800" dirty="0" smtClean="0"/>
              <a:t>Čo zohľadňujeme pri rozhodovaní o spôsobe prepravy?</a:t>
            </a:r>
          </a:p>
          <a:p>
            <a:pPr lvl="1"/>
            <a:r>
              <a:rPr lang="sk-SK" dirty="0" smtClean="0"/>
              <a:t>Vlastnosti materiálu, cena prepravy, vzdialenosť, množstvo materiálu...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Preprava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156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2564904"/>
            <a:ext cx="8352927" cy="3816424"/>
          </a:xfrm>
        </p:spPr>
        <p:txBody>
          <a:bodyPr/>
          <a:lstStyle/>
          <a:p>
            <a:r>
              <a:rPr lang="sk-SK" sz="2800" b="1" dirty="0" smtClean="0"/>
              <a:t>Prijímanie nakúpených zásob do skladu</a:t>
            </a:r>
          </a:p>
          <a:p>
            <a:pPr lvl="1"/>
            <a:r>
              <a:rPr lang="sk-SK" sz="2400" dirty="0" smtClean="0"/>
              <a:t>Kontrola materiálu – sortiment, množstvo, kvalita</a:t>
            </a:r>
          </a:p>
          <a:p>
            <a:r>
              <a:rPr lang="sk-SK" sz="2800" b="1" dirty="0"/>
              <a:t>Uloženie zásob v sklade</a:t>
            </a:r>
          </a:p>
          <a:p>
            <a:pPr lvl="1"/>
            <a:r>
              <a:rPr lang="sk-SK" sz="2400" dirty="0"/>
              <a:t>Zásoby skladovať, tak aby sa nepoškodili</a:t>
            </a:r>
          </a:p>
          <a:p>
            <a:r>
              <a:rPr lang="sk-SK" sz="2800" b="1" dirty="0"/>
              <a:t>Výdaj zásob do </a:t>
            </a:r>
            <a:r>
              <a:rPr lang="sk-SK" sz="2800" b="1" dirty="0" smtClean="0"/>
              <a:t>spotreby</a:t>
            </a:r>
          </a:p>
          <a:p>
            <a:pPr lvl="1"/>
            <a:r>
              <a:rPr lang="sk-SK" sz="2400" dirty="0" smtClean="0"/>
              <a:t>Výdaj zásob zo skladu do výroby</a:t>
            </a:r>
            <a:endParaRPr lang="sk-SK" sz="2400" dirty="0"/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Skladovanie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471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2636912"/>
            <a:ext cx="8352927" cy="3816424"/>
          </a:xfrm>
        </p:spPr>
        <p:txBody>
          <a:bodyPr/>
          <a:lstStyle/>
          <a:p>
            <a:r>
              <a:rPr lang="sk-SK" sz="2800" b="1" dirty="0" smtClean="0"/>
              <a:t>Skladová  karta</a:t>
            </a:r>
          </a:p>
          <a:p>
            <a:pPr lvl="1"/>
            <a:r>
              <a:rPr lang="sk-SK" dirty="0" smtClean="0"/>
              <a:t>Slúži na sledovanie pohybu zásob</a:t>
            </a:r>
          </a:p>
          <a:p>
            <a:r>
              <a:rPr lang="sk-SK" sz="2800" b="1" dirty="0"/>
              <a:t>Príjemka</a:t>
            </a:r>
          </a:p>
          <a:p>
            <a:pPr lvl="1"/>
            <a:r>
              <a:rPr lang="sk-SK" dirty="0" smtClean="0"/>
              <a:t>Slúži na prijímanie materiálu</a:t>
            </a:r>
          </a:p>
          <a:p>
            <a:r>
              <a:rPr lang="sk-SK" sz="2800" b="1" dirty="0"/>
              <a:t>Výdajka</a:t>
            </a:r>
          </a:p>
          <a:p>
            <a:pPr lvl="1"/>
            <a:r>
              <a:rPr lang="sk-SK" dirty="0" smtClean="0"/>
              <a:t>Výdaj materiálu do výroby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Doklady pri skladovaní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3456384" cy="244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8666"/>
            <a:ext cx="4007165" cy="282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57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Personálna činnosť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815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 smtClean="0"/>
              <a:t>Investovanie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70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TB3\AppData\Local\Microsoft\Windows\Temporary Internet Files\Content.IE5\Q3JSX9K1\MCj0441457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980728"/>
            <a:ext cx="3014502" cy="3014502"/>
          </a:xfrm>
          <a:prstGeom prst="rect">
            <a:avLst/>
          </a:prstGeom>
          <a:noFill/>
        </p:spPr>
      </p:pic>
      <p:sp>
        <p:nvSpPr>
          <p:cNvPr id="10" name="Oválna bublina 9"/>
          <p:cNvSpPr/>
          <p:nvPr/>
        </p:nvSpPr>
        <p:spPr>
          <a:xfrm>
            <a:off x="5834433" y="1219165"/>
            <a:ext cx="2857520" cy="1571636"/>
          </a:xfrm>
          <a:prstGeom prst="wedgeEllipseCallout">
            <a:avLst>
              <a:gd name="adj1" fmla="val -90700"/>
              <a:gd name="adj2" fmla="val 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p. Rojko si zriadil fitnescentrum</a:t>
            </a:r>
            <a:endParaRPr lang="sk-SK" sz="2000" b="1" dirty="0"/>
          </a:p>
        </p:txBody>
      </p:sp>
      <p:pic>
        <p:nvPicPr>
          <p:cNvPr id="1030" name="Picture 6" descr="C:\Users\NTB3\AppData\Local\Microsoft\Windows\Temporary Internet Files\Content.IE5\JS1OB43P\MPj0438513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643182"/>
            <a:ext cx="2214578" cy="2041630"/>
          </a:xfrm>
          <a:prstGeom prst="rect">
            <a:avLst/>
          </a:prstGeom>
          <a:noFill/>
        </p:spPr>
      </p:pic>
      <p:pic>
        <p:nvPicPr>
          <p:cNvPr id="1031" name="Picture 7" descr="C:\Users\NTB3\AppData\Local\Microsoft\Windows\Temporary Internet Files\Content.IE5\U9MPWJEF\MCj032088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256"/>
            <a:ext cx="1807769" cy="1716329"/>
          </a:xfrm>
          <a:prstGeom prst="rect">
            <a:avLst/>
          </a:prstGeom>
          <a:noFill/>
        </p:spPr>
      </p:pic>
      <p:pic>
        <p:nvPicPr>
          <p:cNvPr id="1032" name="Picture 8" descr="C:\Users\NTB3\AppData\Local\Microsoft\Windows\Temporary Internet Files\Content.IE5\JS1OB43P\MCj0198868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4357694"/>
            <a:ext cx="1627680" cy="1659753"/>
          </a:xfrm>
          <a:prstGeom prst="rect">
            <a:avLst/>
          </a:prstGeom>
          <a:noFill/>
        </p:spPr>
      </p:pic>
      <p:pic>
        <p:nvPicPr>
          <p:cNvPr id="1033" name="Picture 9" descr="C:\Users\NTB3\AppData\Local\Microsoft\Windows\Temporary Internet Files\Content.IE5\O52IUSYX\MCj0397074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3357562"/>
            <a:ext cx="1576434" cy="1561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05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sk-SK" dirty="0" smtClean="0"/>
              <a:t>Personálna činnosť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94754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Jej úlohou je zabezpečenie pracovnej sily - zamestnancov</a:t>
            </a:r>
            <a:endParaRPr lang="sk-SK" sz="2800" dirty="0"/>
          </a:p>
        </p:txBody>
      </p:sp>
      <p:pic>
        <p:nvPicPr>
          <p:cNvPr id="2050" name="Picture 2" descr="C:\Users\NTB3\AppData\Local\Microsoft\Windows\Temporary Internet Files\Content.IE5\U9MPWJEF\MCj04135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45024"/>
            <a:ext cx="2706950" cy="2728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06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NTB3\AppData\Local\Microsoft\Windows\Temporary Internet Files\Content.IE5\Q3JSX9K1\MCj04414570000[1].png"/>
          <p:cNvPicPr>
            <a:picLocks noChangeAspect="1" noChangeArrowheads="1"/>
          </p:cNvPicPr>
          <p:nvPr/>
        </p:nvPicPr>
        <p:blipFill>
          <a:blip r:embed="rId2" cstate="print"/>
          <a:srcRect b="17057"/>
          <a:stretch>
            <a:fillRect/>
          </a:stretch>
        </p:blipFill>
        <p:spPr bwMode="auto">
          <a:xfrm>
            <a:off x="64353" y="679456"/>
            <a:ext cx="3014502" cy="2500306"/>
          </a:xfrm>
          <a:prstGeom prst="rect">
            <a:avLst/>
          </a:prstGeom>
          <a:noFill/>
        </p:spPr>
      </p:pic>
      <p:pic>
        <p:nvPicPr>
          <p:cNvPr id="3075" name="Picture 3" descr="C:\Users\NTB3\AppData\Local\Microsoft\Windows\Temporary Internet Files\Content.IE5\O52IUSYX\MCj043992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808704"/>
            <a:ext cx="2732763" cy="2286016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500034" y="3001179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p. Rojko</a:t>
            </a:r>
            <a:endParaRPr lang="sk-SK" sz="2800" b="1" dirty="0"/>
          </a:p>
        </p:txBody>
      </p:sp>
      <p:sp>
        <p:nvSpPr>
          <p:cNvPr id="8" name="Zaoblený obdĺžnik 7"/>
          <p:cNvSpPr/>
          <p:nvPr/>
        </p:nvSpPr>
        <p:spPr>
          <a:xfrm>
            <a:off x="6215074" y="3072617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p. </a:t>
            </a:r>
            <a:r>
              <a:rPr lang="sk-SK" sz="2800" b="1" dirty="0" err="1" smtClean="0"/>
              <a:t>Svalík</a:t>
            </a:r>
            <a:endParaRPr lang="sk-SK" sz="2800" b="1" dirty="0"/>
          </a:p>
        </p:txBody>
      </p:sp>
      <p:sp>
        <p:nvSpPr>
          <p:cNvPr id="9" name="Šípka dolu 8"/>
          <p:cNvSpPr/>
          <p:nvPr/>
        </p:nvSpPr>
        <p:spPr>
          <a:xfrm>
            <a:off x="1071538" y="3929873"/>
            <a:ext cx="128588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214282" y="4930005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zamestnávateľ</a:t>
            </a:r>
            <a:endParaRPr lang="sk-SK" sz="2800" b="1" dirty="0"/>
          </a:p>
        </p:txBody>
      </p:sp>
      <p:sp>
        <p:nvSpPr>
          <p:cNvPr id="11" name="Šípka dolu 10"/>
          <p:cNvSpPr/>
          <p:nvPr/>
        </p:nvSpPr>
        <p:spPr>
          <a:xfrm>
            <a:off x="6643702" y="4001311"/>
            <a:ext cx="128588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5786446" y="4858567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zamestnanec</a:t>
            </a:r>
            <a:endParaRPr lang="sk-SK" sz="2800" b="1" dirty="0"/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3286116" y="5287195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3214678" y="5787261"/>
            <a:ext cx="264320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Pracovný pomer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5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9640" y="2132856"/>
            <a:ext cx="8572560" cy="219057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000" b="1" dirty="0" smtClean="0">
                <a:solidFill>
                  <a:schemeClr val="bg2">
                    <a:lumMod val="50000"/>
                  </a:schemeClr>
                </a:solidFill>
              </a:rPr>
              <a:t>Zamestnávateľ</a:t>
            </a:r>
          </a:p>
          <a:p>
            <a:r>
              <a:rPr lang="sk-SK" sz="3000" dirty="0" smtClean="0"/>
              <a:t>Je osoba, ktorá zamestnáva aspoň 1 zamestnanca</a:t>
            </a:r>
          </a:p>
          <a:p>
            <a:pPr>
              <a:buNone/>
            </a:pPr>
            <a:r>
              <a:rPr lang="sk-SK" sz="3000" b="1" dirty="0" smtClean="0">
                <a:solidFill>
                  <a:schemeClr val="bg2">
                    <a:lumMod val="50000"/>
                  </a:schemeClr>
                </a:solidFill>
              </a:rPr>
              <a:t>Zamestnanec</a:t>
            </a:r>
          </a:p>
          <a:p>
            <a:r>
              <a:rPr lang="sk-SK" sz="3000" dirty="0" smtClean="0"/>
              <a:t>Je osoba, ktorá vykonáva prácu pre zamestnávateľa a za prácu dostáva mzdu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500034" y="4437112"/>
            <a:ext cx="8215370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Vzťah medzi zamestnancom a zamestnávateľom upravuje</a:t>
            </a:r>
          </a:p>
          <a:p>
            <a:pPr algn="ctr"/>
            <a:r>
              <a:rPr lang="sk-SK" sz="4400" b="1" dirty="0" smtClean="0"/>
              <a:t>ZÁKONNÍK PRÁCE</a:t>
            </a:r>
            <a:endParaRPr lang="sk-SK" sz="4400" b="1" dirty="0"/>
          </a:p>
        </p:txBody>
      </p:sp>
    </p:spTree>
    <p:extLst>
      <p:ext uri="{BB962C8B-B14F-4D97-AF65-F5344CB8AC3E}">
        <p14:creationId xmlns:p14="http://schemas.microsoft.com/office/powerpoint/2010/main" xmlns="" val="4345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251520" y="1877408"/>
            <a:ext cx="8572560" cy="498059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</a:rPr>
              <a:t>Pracovný pomer</a:t>
            </a:r>
          </a:p>
          <a:p>
            <a:r>
              <a:rPr lang="sk-SK" sz="2800" dirty="0" smtClean="0"/>
              <a:t>Pracovnoprávny vzťah medzi zamestnancom a zamestnávateľom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</a:rPr>
              <a:t>Pracovná zmluva</a:t>
            </a:r>
          </a:p>
          <a:p>
            <a:r>
              <a:rPr lang="sk-SK" sz="2800" dirty="0" smtClean="0"/>
              <a:t>Písomná dohoda medzi zamestnávateľom a zamestnancom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</a:rPr>
              <a:t>Základné náležitosti PZ</a:t>
            </a:r>
          </a:p>
          <a:p>
            <a:pPr lvl="1"/>
            <a:r>
              <a:rPr lang="sk-SK" sz="2800" dirty="0" smtClean="0"/>
              <a:t>Druh práce</a:t>
            </a:r>
          </a:p>
          <a:p>
            <a:pPr lvl="1"/>
            <a:r>
              <a:rPr lang="sk-SK" sz="2800" dirty="0" smtClean="0"/>
              <a:t>Miesto výkonu práce</a:t>
            </a:r>
          </a:p>
          <a:p>
            <a:pPr lvl="1"/>
            <a:r>
              <a:rPr lang="sk-SK" sz="2800" dirty="0" smtClean="0"/>
              <a:t>Deň nástupu do práce</a:t>
            </a:r>
          </a:p>
          <a:p>
            <a:pPr lvl="1"/>
            <a:r>
              <a:rPr lang="sk-SK" sz="2800" dirty="0" smtClean="0"/>
              <a:t>Mzdové podmienky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099" name="Picture 3" descr="C:\Users\NTB3\AppData\Local\Microsoft\Windows\Temporary Internet Files\Content.IE5\Q3JSX9K1\MCj015063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493460"/>
            <a:ext cx="2627784" cy="2213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165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symbol obsah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45104078"/>
              </p:ext>
            </p:extLst>
          </p:nvPr>
        </p:nvGraphicFramePr>
        <p:xfrm>
          <a:off x="395536" y="2780928"/>
          <a:ext cx="835824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189"/>
                <a:gridCol w="54560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sz="4000" dirty="0" smtClean="0"/>
                        <a:t>Práva </a:t>
                      </a:r>
                      <a:endParaRPr lang="sk-SK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Zamestnanca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Vykonávať prácu na</a:t>
                      </a:r>
                      <a:r>
                        <a:rPr lang="sk-SK" sz="2400" baseline="0" dirty="0" smtClean="0"/>
                        <a:t> ktorú bol   prijatý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baseline="0" dirty="0" smtClean="0"/>
                        <a:t>Dostávať mzdu prácu</a:t>
                      </a:r>
                      <a:endParaRPr lang="sk-SK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Zamestnávateľa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Požadovať od zamestnanca, aby vykonával prácu podľa pracovnej zmluvy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Požadovať od zamestnanca, aby dodržiaval dohodnuté pracovné</a:t>
                      </a:r>
                      <a:r>
                        <a:rPr lang="sk-SK" sz="2400" baseline="0" dirty="0" smtClean="0"/>
                        <a:t> podmienky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62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68854371"/>
              </p:ext>
            </p:extLst>
          </p:nvPr>
        </p:nvGraphicFramePr>
        <p:xfrm>
          <a:off x="395536" y="2060848"/>
          <a:ext cx="8358246" cy="446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189"/>
                <a:gridCol w="5456057"/>
              </a:tblGrid>
              <a:tr h="776198">
                <a:tc gridSpan="2">
                  <a:txBody>
                    <a:bodyPr/>
                    <a:lstStyle/>
                    <a:p>
                      <a:pPr algn="ctr"/>
                      <a:r>
                        <a:rPr lang="sk-SK" sz="4000" dirty="0" smtClean="0"/>
                        <a:t>Povinnosti</a:t>
                      </a:r>
                      <a:endParaRPr lang="sk-SK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126093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Zamestnanca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Vykonávať prácu na</a:t>
                      </a:r>
                      <a:r>
                        <a:rPr lang="sk-SK" sz="2400" baseline="0" dirty="0" smtClean="0"/>
                        <a:t> ktorú bol   prijatý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baseline="0" dirty="0" smtClean="0"/>
                        <a:t>Dodržiavať pracovné podmienky</a:t>
                      </a:r>
                      <a:endParaRPr lang="sk-SK" sz="2400" dirty="0"/>
                    </a:p>
                  </a:txBody>
                  <a:tcPr/>
                </a:tc>
              </a:tr>
              <a:tr h="2424866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Zamestnávateľa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Prideľovať zamestnancovi</a:t>
                      </a:r>
                      <a:r>
                        <a:rPr lang="sk-SK" sz="2400" baseline="0" dirty="0" smtClean="0"/>
                        <a:t> </a:t>
                      </a:r>
                      <a:r>
                        <a:rPr lang="sk-SK" sz="2400" dirty="0" smtClean="0"/>
                        <a:t>prácu podľa pracovnej zmluvy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Platiť zamestnancovi za prácu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2400" dirty="0" smtClean="0"/>
                        <a:t>Vytvárať vhodné pracovné podmienky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Skončenie pracovného pomeru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2132856"/>
            <a:ext cx="8229600" cy="287636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Dohodou</a:t>
            </a:r>
          </a:p>
          <a:p>
            <a:r>
              <a:rPr lang="sk-SK" sz="2800" dirty="0" smtClean="0"/>
              <a:t>Výpoveďou</a:t>
            </a:r>
          </a:p>
          <a:p>
            <a:r>
              <a:rPr lang="sk-SK" sz="2800" dirty="0" smtClean="0"/>
              <a:t>Okamžitým skončením pracovného pomeru</a:t>
            </a:r>
          </a:p>
          <a:p>
            <a:r>
              <a:rPr lang="sk-SK" sz="2800" dirty="0" smtClean="0"/>
              <a:t>Skončením pracovného pomeru v skúšobnej dobe</a:t>
            </a:r>
          </a:p>
          <a:p>
            <a:r>
              <a:rPr lang="sk-SK" sz="2800" dirty="0" smtClean="0"/>
              <a:t>Uplynutím dohodnutej doby</a:t>
            </a:r>
            <a:endParaRPr lang="sk-SK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81128"/>
            <a:ext cx="223202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779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804796"/>
          </a:xfrm>
        </p:spPr>
        <p:txBody>
          <a:bodyPr>
            <a:normAutofit/>
          </a:bodyPr>
          <a:lstStyle/>
          <a:p>
            <a:pPr lvl="1">
              <a:spcBef>
                <a:spcPts val="400"/>
              </a:spcBef>
              <a:buFont typeface="Lucida Sans Unicode" pitchFamily="34" charset="0"/>
              <a:buChar char="‣"/>
            </a:pPr>
            <a:r>
              <a:rPr lang="sk-SK" sz="2800" dirty="0" smtClean="0"/>
              <a:t>zamestnávateľa zamestnanec sa dohodnú na skončení PP</a:t>
            </a:r>
          </a:p>
          <a:p>
            <a:pPr lvl="1">
              <a:spcBef>
                <a:spcPts val="400"/>
              </a:spcBef>
              <a:buFont typeface="Lucida Sans Unicode" pitchFamily="34" charset="0"/>
              <a:buChar char="‣"/>
            </a:pPr>
            <a:r>
              <a:rPr lang="sk-SK" sz="2800" dirty="0" smtClean="0"/>
              <a:t>pracovný pomer skončí dohodnutým dňom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Dohoda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5" y="5013176"/>
            <a:ext cx="2562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488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3447870"/>
          </a:xfrm>
        </p:spPr>
        <p:txBody>
          <a:bodyPr/>
          <a:lstStyle/>
          <a:p>
            <a:pPr marL="571500" indent="-571500">
              <a:lnSpc>
                <a:spcPct val="93000"/>
              </a:lnSpc>
              <a:buFont typeface="Lucida Sans Unicode" pitchFamily="34" charset="0"/>
              <a:buChar char="▶"/>
            </a:pPr>
            <a:r>
              <a:rPr lang="sk-SK" sz="2800" dirty="0" smtClean="0"/>
              <a:t>výpoveďou môže byť zo strany:</a:t>
            </a:r>
          </a:p>
          <a:p>
            <a:pPr marL="966788" lvl="1" indent="-495300">
              <a:lnSpc>
                <a:spcPct val="93000"/>
              </a:lnSpc>
              <a:buFont typeface="Wingdings" pitchFamily="2" charset="2"/>
              <a:buChar char="§"/>
            </a:pPr>
            <a:r>
              <a:rPr lang="sk-SK" sz="2800" b="1" dirty="0" smtClean="0"/>
              <a:t>zamestnanca</a:t>
            </a:r>
          </a:p>
          <a:p>
            <a:pPr marL="966788" lvl="1" indent="-495300">
              <a:lnSpc>
                <a:spcPct val="93000"/>
              </a:lnSpc>
              <a:buFont typeface="Wingdings" pitchFamily="2" charset="2"/>
              <a:buChar char="§"/>
            </a:pPr>
            <a:r>
              <a:rPr lang="sk-SK" sz="2800" b="1" dirty="0" smtClean="0"/>
              <a:t>zamestnávateľa</a:t>
            </a:r>
          </a:p>
          <a:p>
            <a:pPr marL="571500" indent="-571500">
              <a:lnSpc>
                <a:spcPct val="93000"/>
              </a:lnSpc>
              <a:buFont typeface="Lucida Sans Unicode" pitchFamily="34" charset="0"/>
              <a:buChar char="▶"/>
            </a:pPr>
            <a:r>
              <a:rPr lang="sk-SK" sz="2800" dirty="0" smtClean="0"/>
              <a:t>musí mať písomnú formu a musí byť doručená druhej strane</a:t>
            </a:r>
          </a:p>
          <a:p>
            <a:pPr marL="571500" indent="-571500">
              <a:lnSpc>
                <a:spcPct val="93000"/>
              </a:lnSpc>
              <a:buFont typeface="Lucida Sans Unicode" pitchFamily="34" charset="0"/>
              <a:buChar char="▶"/>
            </a:pPr>
            <a:r>
              <a:rPr lang="sk-SK" sz="2800" dirty="0" smtClean="0"/>
              <a:t>pracovný pomer končí po uplynutí výpovednej doby (2 mesiace)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Výpoveď</a:t>
            </a:r>
            <a:endParaRPr lang="sk-SK" dirty="0"/>
          </a:p>
        </p:txBody>
      </p:sp>
      <p:pic>
        <p:nvPicPr>
          <p:cNvPr id="5" name="Picture 8" descr="vypov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31" y="5229200"/>
            <a:ext cx="1657360" cy="1436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5229199"/>
            <a:ext cx="7408333" cy="896963"/>
          </a:xfrm>
        </p:spPr>
        <p:txBody>
          <a:bodyPr>
            <a:noAutofit/>
          </a:bodyPr>
          <a:lstStyle/>
          <a:p>
            <a:r>
              <a:rPr lang="sk-SK" sz="3200" b="1" dirty="0" smtClean="0"/>
              <a:t>Investovanie</a:t>
            </a:r>
            <a:r>
              <a:rPr lang="sk-SK" sz="3200" dirty="0" smtClean="0"/>
              <a:t> </a:t>
            </a:r>
            <a:r>
              <a:rPr lang="sk-SK" sz="2800" dirty="0" smtClean="0"/>
              <a:t>– znamená premenu peňazí na dlhodobý majetok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sa vám spája s pojmom INVESTOVANIE???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27723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85201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9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721004"/>
            <a:ext cx="8229600" cy="209054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Zo strany zamestnanca (ak nedostal mzdu, pre zdravotné problémy)</a:t>
            </a:r>
          </a:p>
          <a:p>
            <a:r>
              <a:rPr lang="sk-SK" sz="2800" dirty="0" smtClean="0"/>
              <a:t>Zo strany zamestnávateľa (pre hrubé porušenie pracovnej disciplíny)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Okamžité skončenie pracovného pomeru</a:t>
            </a:r>
            <a:endParaRPr lang="sk-SK" dirty="0"/>
          </a:p>
        </p:txBody>
      </p:sp>
      <p:pic>
        <p:nvPicPr>
          <p:cNvPr id="5122" name="Picture 2" descr="Výpoveď z prá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5122" y="4811552"/>
            <a:ext cx="1733756" cy="1765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79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83568" y="2708920"/>
            <a:ext cx="8229600" cy="173335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môže byť zo strany zamestnanca, alebo zamestnávateľa </a:t>
            </a:r>
            <a:r>
              <a:rPr lang="sk-SK" sz="2800" b="1" dirty="0" smtClean="0"/>
              <a:t>bez udania dôvodu</a:t>
            </a:r>
            <a:endParaRPr lang="sk-SK" sz="2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Skončenie pracovného pomeru v skúšobnej dobe</a:t>
            </a:r>
            <a:endParaRPr lang="sk-SK" dirty="0"/>
          </a:p>
        </p:txBody>
      </p:sp>
      <p:pic>
        <p:nvPicPr>
          <p:cNvPr id="25602" name="Picture 2" descr="http://www.mojepoplatky.cz/Img/small/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420" y="4149080"/>
            <a:ext cx="2428892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29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42876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pracovný pomer dohodnutý na dobu určitú skončí uplynutím tejto doby</a:t>
            </a:r>
            <a:endParaRPr lang="cs-CZ" sz="2800" dirty="0" smtClean="0"/>
          </a:p>
          <a:p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Skončenie pracovného pomeru uplynutím dohodnutej doby</a:t>
            </a:r>
            <a:endParaRPr lang="sk-SK" dirty="0"/>
          </a:p>
        </p:txBody>
      </p:sp>
      <p:pic>
        <p:nvPicPr>
          <p:cNvPr id="4" name="Picture 5" descr="pora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364623"/>
            <a:ext cx="2574930" cy="229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15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Investičné plánovanie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5536" y="357301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Plánovanie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3491880" y="2276872"/>
            <a:ext cx="244827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Rozhodovanie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Aký majetok?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Kedy?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Od koho?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V akom množstve?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Akým spôsobom?</a:t>
            </a:r>
          </a:p>
          <a:p>
            <a:pPr marL="285750" indent="-285750" algn="ctr">
              <a:buFontTx/>
              <a:buChar char="-"/>
            </a:pPr>
            <a:r>
              <a:rPr lang="sk-SK" sz="2400" b="1" dirty="0" smtClean="0"/>
              <a:t>Za akú cenu?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6588224" y="3789040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Obstaranie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4" idx="3"/>
          </p:cNvCxnSpPr>
          <p:nvPr/>
        </p:nvCxnSpPr>
        <p:spPr>
          <a:xfrm>
            <a:off x="2771800" y="39690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>
            <a:off x="5940152" y="41850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86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83568" y="2420889"/>
            <a:ext cx="7812856" cy="129614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Zdroje (peniaze) vynaložené na obstaranie, modernizáciu alebo </a:t>
            </a:r>
            <a:r>
              <a:rPr lang="sk-SK" sz="2800" dirty="0" smtClean="0"/>
              <a:t>rekonštrukciu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Investícia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76116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82726"/>
            <a:ext cx="1526106" cy="10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ovná spojovacia šípka 4"/>
          <p:cNvCxnSpPr>
            <a:stCxn id="2051" idx="1"/>
          </p:cNvCxnSpPr>
          <p:nvPr/>
        </p:nvCxnSpPr>
        <p:spPr>
          <a:xfrm flipH="1">
            <a:off x="3108402" y="4090503"/>
            <a:ext cx="1031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96712"/>
            <a:ext cx="2178943" cy="163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70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3" y="2675467"/>
            <a:ext cx="7740848" cy="3057789"/>
          </a:xfrm>
        </p:spPr>
        <p:txBody>
          <a:bodyPr/>
          <a:lstStyle/>
          <a:p>
            <a:r>
              <a:rPr lang="sk-SK" sz="2800" b="1" dirty="0" smtClean="0"/>
              <a:t>Čisté</a:t>
            </a:r>
            <a:endParaRPr lang="sk-SK" b="1" dirty="0" smtClean="0"/>
          </a:p>
          <a:p>
            <a:pPr lvl="1"/>
            <a:r>
              <a:rPr lang="sk-SK" dirty="0" smtClean="0"/>
              <a:t>Slúžia na nákup ďalšieho DM (rozšírenie činnosti podniku)</a:t>
            </a:r>
          </a:p>
          <a:p>
            <a:r>
              <a:rPr lang="sk-SK" sz="2800" b="1" dirty="0" smtClean="0"/>
              <a:t>Obnovovacie</a:t>
            </a:r>
            <a:endParaRPr lang="sk-SK" b="1" dirty="0" smtClean="0"/>
          </a:p>
          <a:p>
            <a:pPr lvl="1"/>
            <a:r>
              <a:rPr lang="sk-SK" dirty="0" smtClean="0"/>
              <a:t>Zabezpečujú nahradenie opotrebovaného DM </a:t>
            </a:r>
          </a:p>
          <a:p>
            <a:r>
              <a:rPr lang="sk-SK" sz="2800" b="1" dirty="0" smtClean="0"/>
              <a:t>Hrubé</a:t>
            </a:r>
            <a:endParaRPr lang="sk-SK" b="1" dirty="0" smtClean="0"/>
          </a:p>
          <a:p>
            <a:pPr lvl="1"/>
            <a:r>
              <a:rPr lang="sk-SK" dirty="0" smtClean="0"/>
              <a:t>Súčet čistých a obnovovacích investícií</a:t>
            </a:r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Investície podľa účelu</a:t>
            </a:r>
            <a:endParaRPr lang="sk-SK" dirty="0"/>
          </a:p>
        </p:txBody>
      </p:sp>
      <p:sp>
        <p:nvSpPr>
          <p:cNvPr id="4" name="Výbuch 1 3"/>
          <p:cNvSpPr/>
          <p:nvPr/>
        </p:nvSpPr>
        <p:spPr>
          <a:xfrm>
            <a:off x="5652120" y="4581128"/>
            <a:ext cx="3024336" cy="20882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Riešte úlohu č. 3 zo strany 123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9932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3" y="2636912"/>
            <a:ext cx="7740848" cy="3489251"/>
          </a:xfrm>
        </p:spPr>
        <p:txBody>
          <a:bodyPr/>
          <a:lstStyle/>
          <a:p>
            <a:r>
              <a:rPr lang="sk-SK" sz="2800" b="1" dirty="0" smtClean="0"/>
              <a:t>Hmotné</a:t>
            </a:r>
            <a:endParaRPr lang="sk-SK" b="1" dirty="0" smtClean="0"/>
          </a:p>
          <a:p>
            <a:pPr lvl="1"/>
            <a:r>
              <a:rPr lang="sk-SK" dirty="0" smtClean="0"/>
              <a:t>Výdavky na obstaranie  DHM</a:t>
            </a:r>
          </a:p>
          <a:p>
            <a:r>
              <a:rPr lang="sk-SK" sz="2800" b="1" dirty="0"/>
              <a:t>Nehmotné</a:t>
            </a:r>
          </a:p>
          <a:p>
            <a:pPr lvl="1"/>
            <a:r>
              <a:rPr lang="sk-SK" dirty="0"/>
              <a:t>Výdavky na obstaranie </a:t>
            </a:r>
            <a:r>
              <a:rPr lang="sk-SK" dirty="0" smtClean="0"/>
              <a:t>DNM</a:t>
            </a:r>
          </a:p>
          <a:p>
            <a:r>
              <a:rPr lang="sk-SK" sz="2800" b="1" dirty="0"/>
              <a:t>Finančné investície</a:t>
            </a:r>
          </a:p>
          <a:p>
            <a:pPr lvl="1"/>
            <a:r>
              <a:rPr lang="sk-SK" dirty="0"/>
              <a:t>Výdavky na </a:t>
            </a:r>
            <a:r>
              <a:rPr lang="sk-SK" dirty="0" smtClean="0"/>
              <a:t>obstaranie DFM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Investície podľa druhu majetku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98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investície - majetok</a:t>
            </a:r>
            <a:endParaRPr lang="sk-SK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339772292"/>
              </p:ext>
            </p:extLst>
          </p:nvPr>
        </p:nvGraphicFramePr>
        <p:xfrm>
          <a:off x="1403648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03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761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Vlastná 1">
      <a:dk1>
        <a:sysClr val="windowText" lastClr="000000"/>
      </a:dk1>
      <a:lt1>
        <a:sysClr val="window" lastClr="FFFFFF"/>
      </a:lt1>
      <a:dk2>
        <a:srgbClr val="1F497D"/>
      </a:dk2>
      <a:lt2>
        <a:srgbClr val="FF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166</TotalTime>
  <Words>572</Words>
  <Application>Microsoft Office PowerPoint</Application>
  <PresentationFormat>Prezentácia na obrazovke (4:3)</PresentationFormat>
  <Paragraphs>138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Tvar vlnenia</vt:lpstr>
      <vt:lpstr>Činnosti zamerané na zabezpečenie VF</vt:lpstr>
      <vt:lpstr>Investovanie</vt:lpstr>
      <vt:lpstr>Čo sa vám spája s pojmom INVESTOVANIE???</vt:lpstr>
      <vt:lpstr>Investičné plánovanie</vt:lpstr>
      <vt:lpstr>Investícia</vt:lpstr>
      <vt:lpstr>Investície podľa účelu</vt:lpstr>
      <vt:lpstr>Investície podľa druhu majetku</vt:lpstr>
      <vt:lpstr>Vzťah investície - majetok</vt:lpstr>
      <vt:lpstr>Zásobovanie</vt:lpstr>
      <vt:lpstr>Zásobovanie</vt:lpstr>
      <vt:lpstr>Zásoby</vt:lpstr>
      <vt:lpstr>Cieľ zásobovania</vt:lpstr>
      <vt:lpstr>Zásobovacie činnosti</vt:lpstr>
      <vt:lpstr>Nákup</vt:lpstr>
      <vt:lpstr>Nákup</vt:lpstr>
      <vt:lpstr>Preprava</vt:lpstr>
      <vt:lpstr>Skladovanie</vt:lpstr>
      <vt:lpstr>Doklady pri skladovaní</vt:lpstr>
      <vt:lpstr>Personálna činnosť</vt:lpstr>
      <vt:lpstr>Snímka 20</vt:lpstr>
      <vt:lpstr>Personálna činnosť</vt:lpstr>
      <vt:lpstr>Snímka 22</vt:lpstr>
      <vt:lpstr>Snímka 23</vt:lpstr>
      <vt:lpstr>Snímka 24</vt:lpstr>
      <vt:lpstr>Snímka 25</vt:lpstr>
      <vt:lpstr>Snímka 26</vt:lpstr>
      <vt:lpstr>Skončenie pracovného pomeru</vt:lpstr>
      <vt:lpstr>Dohoda</vt:lpstr>
      <vt:lpstr>Výpoveď</vt:lpstr>
      <vt:lpstr>Okamžité skončenie pracovného pomeru</vt:lpstr>
      <vt:lpstr>Skončenie pracovného pomeru v skúšobnej dobe</vt:lpstr>
      <vt:lpstr>Skončenie pracovného pomeru uplynutím dohodnutej doby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Činnosti zamerané na zabezpečenie VF</dc:title>
  <dc:creator>lenovo_ntb</dc:creator>
  <cp:lastModifiedBy>Jarka Viťazková</cp:lastModifiedBy>
  <cp:revision>17</cp:revision>
  <dcterms:created xsi:type="dcterms:W3CDTF">2014-02-10T16:09:55Z</dcterms:created>
  <dcterms:modified xsi:type="dcterms:W3CDTF">2020-10-03T15:47:23Z</dcterms:modified>
</cp:coreProperties>
</file>