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84" r:id="rId3"/>
    <p:sldId id="258" r:id="rId4"/>
    <p:sldId id="259" r:id="rId5"/>
    <p:sldId id="275" r:id="rId6"/>
    <p:sldId id="260" r:id="rId7"/>
    <p:sldId id="261" r:id="rId8"/>
    <p:sldId id="280" r:id="rId9"/>
    <p:sldId id="262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0"/>
  </p:normalViewPr>
  <p:slideViewPr>
    <p:cSldViewPr>
      <p:cViewPr varScale="1">
        <p:scale>
          <a:sx n="68" d="100"/>
          <a:sy n="68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6C680-ED56-446C-86D5-251116CBA13C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9E476-3986-4334-9F63-9BE7C888D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682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8. 12. 2020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6" name="Picture 10" descr="http://upload.wikimedia.org/wikipedia/commons/a/a4/Pre-mRNA-1ysv-tub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690014">
            <a:off x="7315553" y="3353018"/>
            <a:ext cx="934365" cy="1723969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829761"/>
          </a:xfrm>
        </p:spPr>
        <p:txBody>
          <a:bodyPr/>
          <a:lstStyle/>
          <a:p>
            <a:r>
              <a:rPr lang="sk-SK" dirty="0" smtClean="0"/>
              <a:t>Nukleové kyseliny</a:t>
            </a:r>
            <a:endParaRPr lang="sk-SK" dirty="0"/>
          </a:p>
        </p:txBody>
      </p:sp>
      <p:pic>
        <p:nvPicPr>
          <p:cNvPr id="19458" name="Picture 2" descr="http://rack.2.mshcdn.com/media/ZgkyMDEzLzA2LzEzLzU0L2RuYS40NjE1MC5qcGcKcAl0aHVtYgk5NTB4NTM0IwplCWpwZw/3b6190d2/275/d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12395">
            <a:off x="1264640" y="3830530"/>
            <a:ext cx="4001346" cy="225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62" name="AutoShape 6" descr="data:image/jpeg;base64,/9j/4AAQSkZJRgABAQAAAQABAAD/2wCEAAkGBxISEhUUExIWFRUXFxgYGBgYGR8bGRkaHBoXFx0dGB4ZICghHx0lHxobJDEhJSwrLi4uGCAzOjMsNygtLisBCgoKDg0OGxAQGy8lHyYsLCwtLjAvLTg4LDQsLCwsMDAsNzQsLC80LC8sLy8sLSwsNDQuLCwsLCwsLCwuLCwsLP/AABEIATEApQMBIgACEQEDEQH/xAAbAAEAAwEBAQEAAAAAAAAAAAAABAUGAwcCAf/EAEQQAAIBAwMCBAQDBQUGBAcAAAECEQADIQQSMQVBBiJRYRMycYFCkaEjUmKxwQcUcoKSM0Nj0eHwJLLD8RY0c4Ois8L/xAAZAQEAAwEBAAAAAAAAAAAAAAAAAgMEAQX/xAAvEQACAgEDAQcEAQQDAAAAAAAAAQIRAxIhMUEEEyJRYXHwMoGRobEjwdHhFEJS/9oADAMBAAIRAxEAPwD3GlKUApXy8wYiYxPE+9UGo6o4Vrd5Wt7lI3cQDjcHG5e+Jioyko8kJzUeTQ0rHdM8QPalbom2BIuZ2wTCkEBgA37skA4BqXb8Wi4F+DZZyWAyQIBIXPoSSPaDM9q5GalHUQjng0aalKVMuFKUoBSlKAUpSgFKUoBSlKAUpSgFKUoBSlKAVE13T0uwSWVhMMpgif0I9mBFS6rdR1uyhYbpKYbgAH3LQPrExTTq2IzcUvFwebeLiU1BsEiEAIKjaG3CZKzE+45qN03p+/8AalyoRlUDHnLEeXzGBwDJ9q7+M7Fy9rA9tSTcVdoAMYOzDPtB7ZGMxWv8L6e2ii1dSCE2MjgYd8sHGQQwgKcggETmtL+hpmBxTlUdkdOmdeYDafNt/CwIuAcQeSR/EAZrRaHVC6gcDBn9CRj2qvteHrQBVpdPwA/Mn0cHdI4BmYwSarb6NYZwLxNsDJ4b/CxGCePMAD2zmqMcNfo/LoXap4Vc3aLXqHWQkhIJHJPyj/mf+5qlXxK5aA6sfSBHr6g/rVNe097UQ37S1awU22nYsOQZCkBfsZHpVRrLLPdt6qyUUNtdtzQNwO24PUyJ+5rRGMbpK15lEsuRu26PRel9b+LcC+WIMkTEj0Yxu+gHrnFXVeW2+pWrT7filiYZUUQQJlZZv5gdq3/QupfGQbiN4Gff3H9f+tUzx6W6s0YMzl4ZclnSlKrNQpSlAKUpQClKUApSlAKUpQCoqdPtBzcCDccyZMH+EHCz3iJ71Krle1CJG5gJ/pyfpkZ9646OOupE6x0e3qQoeQVMqyxuE4IyCII5H0PIFfPVulC6AVO26ohW5kfuv6qf05qbqNSltdzsFGMn34ivo3l27tw2xMziD70aT5OOMXaZR6PqrhTaYEXVxnJX/F6iMhvxcc81LWv7zqF04zbXz3fdQeD7sTH03HtVn1PVrDXfbapiDtE+ucmftFc/Amm/Yvfb5rzk/wCRSVUfSdzf5q1Xpha5Zhinky03aiaUCvDvF3TxY1N2yYCkkqOPI+RHsJ2/5TXtwvru2yN3Mf8Af/ea/NUhKtABaDtniYx+tUQnRsnDWjyC94Ou6zTJqLBI1Vq1b8pMLdSD5c8NIJDcGYPYiR4H6xfC7ntuuxip3CIZcMpBg+xq71vVrthLdq1bYfEMAzLEBQiqNk4JzMiex5rh1vwXfuaf4+nYjVDJtuFC3FE+UAzsf0Ykk8EgHypZZ3sqvzMqjrilHldTTjxdpzMECOdzqOwPYn1/Q+lfmn8WWnONpH7wYx+ZUD9ayngDV6e+6tdtxetbkKvI2NMHchMbgZBkSPtXpoquWOae7LsbnPrX2M9f8YaZCAzZPoyH/wDoVeaXULcUMvBn9CQePcVDPRbP94Op2n4hQIc+UgTBj1yRNWCqAIAgegpFS6stipLln7SlKkTFKUoBSlKAUpSgFVnWtC9zYUiUJOWKnI7MoP8ApIg9+BXbquu+CgMSSYzwMFiT9ADVRruoX7ilQtxMZizckzxB7fbPGR3ODlEpyTjvF39rMvrtUt1rn7YqbBNrY8C2lwkqWBWRu5HED0EmZ+i1WqvBVZbdqCFBVt4KkwPg4gQvJOcVn/7Lh5mZx/vQzSJiUcgkfUjNbm8tkX2a0qiF8xTAZmzmMEgRn+KtEoKdRaMcvDGTv0opfGWoIQW7fJhEHuYVR+cVt9BpVtWktr8qIqD6KAP6VgrC/H6jZXlUY3G/yCQf9eyvRK5ne6Rf2ONQvzKDr1xrFxbyIzzAIUE+YYEhQT5lLCY/CtU1zqmse55rLJZeRDyJO2QkEBux7ANkHtO4qL1O0jWnFw7UiS37sZDD3BAI9xVUWlWxbPFadOrPN+rozkEtnJJ/Kr7p+h6hftq41gVTMYJMAkZgjOPWqfqNwFln5ioLQPKCeT/WBMcVfdN6sbemC2jbbbuAYk7JJLCSdsDI4mre0Z8ceu5iwSUfq4KfqfgzV2nOstXlvXxBdAhU3lGCNxdgWA4kZgCR213hvrCai0rA8jE84wQZyGBwQf8AnXHo733PxLtwBVGYna2D8sgDaMHdn0mq+/bCO2qshktswN5Y+VoBF4DtggOPqezbqoZFNU/sabrxxX280a6lRtDqhcX0YYYf1HseQf8ArUmuNUaU01aFKUrh0UpSgFKUoBSlKAhdQ0AulCWgLMiJDAxI9jiJ9Cam1G6i0Wn82w7SA3oSIEAZJmMDNQPDvUxdD2yfPbI3AmSJzBPeDIkTgCij1ohaUq6srOo+Gbdpbt62xkFrkTAC5dkBERySp7QBxMwlulbZYuWkYJABj3gDP/WrPxproRLAObplvZFgn8zA9xurMdX1UJHtWvBFabfTg8/tSjrSRaf2f2N97UXz222lP187j/8AXVh13xM9pnCIoRVn4zybcxMSoiZxBPPpiqjwr4adkW4xZN3nJYeuQFUmJiJYj8+2ysdMtqQSC7D8TncR9Oy/YCsWSUpydbGrGp6VFbFP0fqOpv2ldQ2QPMQig4nGCY+1V9vonUNxLurMWDA7wyx3DFkDLjgII+lbWlQ7pNbsn3Kaptsz9zw58QEXGUblKyFLOAZHldyY5/dr96F4VtaVty3btzMxc2YMESNiKeCe9X9KkscVwiUcUI8IpfE1+6tsqiSrCGbaXjIkMFO6CJEgHk8d6ux4jCWVELuYEk/MGJJJKjGD2k44g1rqxAXEHtj8iV/pWrBBSbTM/aZSxvUnzscfD3UWU7VklJ+GD+O3ybZ7Sv4T7fWdxpdQtxA6mVIkf8j6EcEdorEHRqSCo2uD5SvIbtA4OYx34q20esOnu+cbUuNtuDtbu4AI/hbH5qceap5sfkV9mzVs+P7mmpSlZT0BSlKAUpSgFVPVOqNZcAr5NsgwWkzB+UyOV7Hn7VbVVf3Frl1jdUbAcAwQwHyiPQSSQfxH0FcIZNVVHkpes9Ya7bPwWtbwPKpuAQx/E24A4BwI5P0jj4B0I0lpzdk3rjSxHnwJgSszOST/ABe1RPHXh1CybFW2lyASAFRXVgR6AFlYj32iv3XbdNo9Q11LLMqxaJQbpY7QQGEwCwMAkCDBiK0Nx0peZlWuOR29/nqQOsa83dXdcggLFtAwIO1e8H1JJ+hFQ9PpzqtRbs9mbzf4B5m/QEfUiqbSao7RLEmIkkn+dbr+zfQT8XUEf8NPphmP3O0f5TVspaYbFcIueS2bgCv2vi7cCgsxAA5JwBVU3iC2SQokjscE+4UAt+YFYXJLk3ynGPLLilYrqHWrly/8O5auW7agNuggQRlvOFkzIE8RMHFbQGuRmpNnIZFJtLofl0mDtAJgwDgE9prNdO8S3SWTUWBbdTB80CYmBG6cZkE/arG/p9QzNLoqSSDuYQPdVC/qx+3FZ/oq3rN5wrLeBnadh3QTuJgsNonEzDQDUJzaa6FWSck1W3zyJfiTqF+5p3FlLqHEsiOTHcglVP8Apk1B6RZ040ybbl8ACCWNvP8Arxt+kfnV1rX1j22CWyrRjzIs/QhmIMcZH1HNfPhVQVO+zsuKc7lyMkACRgCMAEgjM5rsZzT8LZBxc2k/2v4P3oOkBYvuDBflhYExzO4gkD0gZ74jt4g0SsJIlXGxx2zO0/mSv+YelXVQ2uW79tlVgdy4P14YT27g+1XrI9ScnuWPDHRoRA8LdRNxGtXDN2yQrE8sp+R/uAQfdWq7rA3dYbF+zqBgMRbug8BHIBJ/wtBn2PrW+qWWGmQ7Pk1w35FKUqsvFKUoBSlKAq+rdYtWWVLqmLgOYlfce+OQMx2NeceN+pWLQIt291liB8LcQkQfOo/3ZmNsYgTEnHqur0qXUKXFDKeQRI/9/evMfHXg+6tq58M/EtkSpb50IMhWbuDwGPrkzG6zGo9eehnzRk/Yx3T7wIxMdp5j3r0zSdQuae3YsoNqC2C7HBLtLNEgmAcYGZ9q8n8KvuIVseYKwOCMwZr3ax4dRbgY7XXM70DOecFu4BPcTjnNR7RqcUolUYSt6Si6lafUbFW607g42bix5GJbjPJCgEDmrrSdO1AQICEUDux3T3LC2FBJ7+Y/WuvVup2NEg8qJuOFUAfViFzAH9BVb/8AG1kjDJPYtvH5jZ/Wqodnb3+f5JaYQfie/wB/n7IGi0F3+9PtvfF8zEDaAFYEqSdxeApEAxux6CTqNJpr+8M7gATIDM04I7hQPXjtVd0jqmnQAm4CbjEA94UxLntJO6T+/wCgqbqetp8toh2mMZAPMADLHvA98io6Fj+pnYaUtTfrRasoIgiQcEVy0ulS2IRYH6n6k5P39K/dMzFQXENGR6fqf5n71X+ItWVtMtu6EvMP2eJJiCcdhGN3aZqxtJWzQ2ktTLWlZ/p/UNUbayvxGjLKnlb3BZ1B+oxUe34hvpqHt37IFsBSGBUFZHDecrk9pmIOZqHex5Id9GrNRWa8QaQWE+JZbYSYC/hBIOU7qRHAwc4zNSL/AIr06AFiYmMFG/RWJ7VXeNOp2/i2dNJLkNdgAmAAVExxI3/6DVuJxlJURyyjKDa3KUWzd0rrc8zeYMfWSTOfrWo8I9Z+LpUa643qNrMTElSUJz3kfyPcVnumEEXIIIkcZHyrXPwZ0S3duaguzDZcEKsDDAGSYnkHitmeK0psx9mlLW0j0RWBEgyDwa/a56eyqKFUQAIGZ/U5NdKxHpilKUApSlAK+biBgQwBBBBByCDgg+1fVKA8n8X+BG0znV6fzp/vUAO4Ds4yd0DDcYG7J3E7foXiyxfCKzfDuECA2A5/gbg/Tn2rQ1juueEV8zWUBRsvZ7e5t9h/h49I4M401pZTJOHigvsRvGmmW/qIJcfDtCSi7uSWaRIiBtM+9Z7QdMXeYtPdUAQzQqz7gc/Sf51Mtaa8gP8AdrkGGVlcSYO0bTPmEbRA+3GKlaG4WZW1NsAKwGwtvDQpJKrAj2WOQBJmKZcWRbJ7fPLff3MU5qbuzhee8i/tLhtgkBAm1UyD5TtO4REznir3o3SmJe7Yhd5yS7ex8vLEd5Y5JMQKsNOvT9ZbK2vguCMhAA69wYjcpHuKuNFphaQIpJAnJickk8ADk9hWbuvFvS9tjRDs9Pd7emxB0974AIu3d7GDCqzQPzY5+wxWe8R3bGpdDtbchIEGGfMbfTaGjJyIMRmZXj3SpesvatkDUuAEIJBAVgxLRwI8s/xek1hul230oFj4q37rNJ2gsLfYqWkTuBMntFJeTe37o5mk14Ez0XRaW/dXf8QIDxm48j1+dcH6cQe9QNP4e1Vm6GW4t1PN22sC3oH3LzyQQfY00HX7jKLane6nb5AMHsCzGDjvt7VA6d1nWJqHtnKhyNjFnYZjykwTuiRmIPArjUVvT9wpY66+5oLvQmuj9q4H0G8g+oLDaPstdOmeHxau/E3hyBAJQBozjcO2ePWuesv6xkbZaO6DtjYp/wDyuHP2FfHhS+FsPuVkKks+7EcjIOQYWTM8zJmuxUdXH5LIqOpbP3dlfeIOo1BHG+PyVVP6g18eA/8A5jWfSx/61celsWRnOC5Zz9WJb+tdPBV9Vu6gtgOyKD2lQTB/1/8AcivTyr+kkZME087ZtqVU6/riI4toPiOeQDxPAwD5j6emTA5tqw3vR6Skm6QpSldOilKUApSlAKUpQEHX9Kt3ckQ/Z1ww+/cexkVT6npd1OVF5fVRDD6qefsT9K01KshllHgpyYIZOUef3+h6a8ZA2up/wup/mDXPU6TX20KW9Szofw3PMfX5/n/Mmt5q9Fbu/Ogb0PcfQjI+1V13pDr/ALK5I/duZ/JhkfcGre8hPaSMr7Plh9DtGIX4Fq7F7cIUD4jWi9uTzARgQMxlT7mp3WenpeQfAvlrYUv+zVNrP6JtGYBMgzlh3mLnU7R5b9spOJOVP0YY+3NRn6TtlrTEeR1WDhdxDSAcTIBqD7Njb1RSKO80+GUaZz6F4ccWzm3vxG5MkCCTnKjmPL79663dJpHdf/FlbqELmAjEHiCAImflIPuaq7Wue2xGrD7SSfi21VhJMkujKT91J5woFfut0KXP22lvi4N+wgIVIYAtIKATMYxknBrFkxyhyjTHTVxSf3NsOoWkTN3dtXJySYGTic1nus+IBf0xVFKm65tiYyggucexCn0L18XtHcNk/GtOoKEM3xIiRE+a9g/Uc1R+HdCC7ONxXhC2W2+9X9nUpz3WyGXPKMd0XV2Ldr7Vgei9UZeoqrMRauk2yPwywKgx6zFbPxAXcC1aXdceQqiBMAnvjgHmsx0nVat7gssgcq2za6AkMPwjiCI57RNehN70ZcUXpbrk9R6N022gFwSXZRJaJHqBAAGefp7Va1RWOmahQP2qzyQDcUScmPMe/eBV1YUhQGMkASfU1gm7l5np4rqnGvwfdKUrhaKUpQClKUApSlAKUpQClKUB+OoIIIkHkHis/wBW6QqDdauC0eytOwn+EKQyn/D+VaGsz4l6ipC/DVGZXIJuObagAkOJUgnKgdxicxUJyqO5Vm06fFRRW7l0ufjlApHlVmBPbO13Bg55J7Yrlqj+0CJdRTAMMtvaFntHf2mtJqNVorlkh1C2x5ty7TtP7wNskg+/fvWSu6wpcKWSLjFRsuAAeUhoZlid4DNA4Mg8YrmOCntab+cbmCeNLdNM+W3u7WUul1YzcxAQfuoccjmAJAArT2bS2bfpArh0TpQspJ5OSTyT6muWsf8AvDNaVgPKRzBBIMGOSAeY9a9LHBY46TNOWp+h99CsXndr6q2QVRiAAFwdwLTz7K2B71beG763HuM9oLfU7XMDdHEEjuIAnuApzUjw1qla1sEfs4XbMlQAMH6GV/y1P1Opt2ssQNxgYksYJwBk4BP0FZMk2+VR6uKCjFST2JFK/AZr9qBoFKUoBSlKAUpSgFKUoBSlKAUpSgFc006AlgqgnkgCT9TX1cuBQWYgACSSYAA7kntWJ6t4lu6pjZ0cqnDXuCfa36D+Ln0jBqUYuT2ITnGCtnHxvrRdu/3eyLbmIuHYGKmeCxBzERtIIIz2qT0DoS2FlhnmpPR+i29MskDdUfVdUF258FLm0mZbaWj6BeT+Q9+x0RUcav8AZ5eXJLLKkfPV+pgn4S3EViDBYwO2B754qp6jYS02mw299RaAMGBLLuJbiI9+SI9rDrXS0/u5HxhCHeN1m7BbjksQGMxujv6VldH1DVJqFSzdUrtXcuCm8lj9oEGRFVQzrJOqOrFo4NtpOm2ktXL5vZa7cYjarDduKhQCN27HYjk120XRxqLiXnui5bQEBQW+aZIIYnaOJAJnavbmjdwWZSrBodybLEBjAD/s3wcAcZIGK4+HOoXFvKloybkjaIgwCZzgRBzUnFvUn+y2E4Wtj0ylVvT7ep3TdYbY4kEz9kWPzNWVZ0z0Iu0KUpXTopSlAKUpQClKUApSq/q3W9PphN66qk8Ly7f4VGT+VAWFVHXfEVjSjztuuH5ba5c/bsPcwKyuv8W6nUnZpUNlD+NoNw/QZVf1P0p0voFu3L3WLMckkyxPqxNXwwt7sy5e1RjsiMNPqde5a6SlomRb3EqMyJ4mPp24rSWls6VIEA+tcLmtbYTaQi2OXg7F9yRkgd4mO8CoGqsoUbef2gBO5jCQRgQVZCpjkGec9qlknHFHj56mJ6pu389iRe1LOS1wMLYBJUbgxgkEMQp2jB9D71M6Smmv3NwTywSgJXb5dqmAvIBOJJHPGKzmu6zc05t29xDokudxEFs7ec7RA80130S7/hXrgdFO8iVUBt7MZViNgJJwrBZxFVZscpb37IsxPSlt7mzudI0twFTZtMDyNo/7H1rDeNejf3IWL1mfhK7I4OWXfBUluSoIK+Yk+Za0HQNQH1Trb3FLYKksFH1+VRncIHbyMfSrvrvTV1Onu2G4uIVB9DyrfUGD9qqx7O2qaNiiskeDG2tX8RU2n9pIKfUevosSCfQmuHRtFdXU3L2mtF4kDcAEAbgoWdScDn0NU3hO8zKbbyp+Rx3EHzLPI9DH9K9K8Nt5XX0efsVWP5EfQCtk5S0ttbdDHggu80nbo/Ufir5sMOREcGCIkwQQQRPb3qxqKmgQXTcEgnkdpgCfrAA9McTmpVZLtnowTSpilKUJClKUApSoHXOrWtJYe/dMIg+5JIAA9ySB96AlanUJbUvcdUUcsxAA+pNZXqX9oOmSRZV77fwjak+7N/MA1531Tr1/X3VLKxDH9kgB2Cf3exPq38hgfthGVipUBgYMsMH7TV8cS6mWed/9TQ6vxNr9ThWFhD2t/NHu5z9121H0nSbakvcO5jksxkk+pJyTXXT2Rsk3DO5RtVQBBYL8xM9547VcG3pmtBVtgONrPc37mQgjd6wTkBffjGLU4wpJcmablL6pHbQ6a42LVsACJdztUSAfqcEHArj05Lly66si3tmIHmtyDHdlkcjM/KcVP0BsXSXa4RLEyAkD0DblJUgY9Mc5iufU74sMXtXWIAjMSzCAFQqMrPO4MAT9QMvaMuX2XoIQioqX99/xRpemvdIPxECxG2IH6Bm/nWd8VBdGi3VVjbZ1VkHCljyCOFJABT5TI4POg6LqXu2UdwAxnjgiSAfuIP3qL1+0bqmybPxLbAEyCZIaQMMpUghTM9/aoQnpSZtkk8e+55zb6S9+6192W5bJ34OXz8oB7jusgxxmvQrXX7PwSXXAG0qqkg9oyIX0IaI74zVDd0Z0934j6dltxwnkQGAszbZowMl+Z5wBVlcu6O7bk232nMl4I+5uYNVzzylzS9zPBuHWvc+uldRS2pKadbSMZkbgpHaG2bfsDA/Wu1vxXadmS2pZl5EiD/h27ifsKrOgdNul7gS8RZHyyd0ye/w2Vd3r9V5rQ6DpK233zLEEGFCzMc9zx3NRi8ki2DyNbcfY811NhrPULzbClu44cE4EuiXXB9wzHFbvw5qBvYZG9V2ziSu6Yn2P6e1VPXLKjW3Wkki1ZubTkAsblosJ4MW1FfAu/in3ma9PHFzxUzJOfd5r8jdUrNaXxdbJCOjBuJEAGJyAxB7cCfvWlrG9m0elGalwKUpQkKUpQCvPuveJrepa7btMCLJUCch2J2l1/eCHj6znFaLrgvbXZoFtYicrBIEsBkgTndgRwYmvPdP034AK2l27jcN+/cZf2NsE+VY7kHGBIBNTxSWqq3+bmTPkdaSxs660txdwVYBt2rhALWywAlm9yMxiWzMCJJ6TbQKHtIwclW3KBDLnBSWDZJkkkgSAQBWJtJcvn4a3UKuCUdvlYDKwY7xx9q1PSddc+FZtXirOU3NMkKonbImGPMFuKszaZRavjczfSSX6XaYXAibWtrccMHwdmcwdpHEQokc1B13UiDs2RBkjiWOSx9/5VqdZ0tkUOzJcLKR8xUgEfKu0FWHOSAPXFZ7U6O0zlit2W5LkEHadpZCOcAc9jNZcPaHjdT6nckeNRSDqN9bg+HAJ4InHrOYj61f9N6izNBeCARc+XEYhDDHbBDDtyYiu1nTJbO+2Bu7KDgr3FwkwAR2+hqy8OapV1Lwu4MQhcjzewk5JU4PsAe1S7RljNJdAoq0n+Tv0nqbIwUOjWyQJVlKgd5EyhAnjBg4FapnlSUhjB25wT2zUD+7WbrvCgMpA3KYJnmY5ggjM8VS6lgJ+G7lGU+ZQynOOYCnBkGowioqmzZH+mqbsn6q1qr1tkK7dykEEqoMjglS5rn4etXbZ+HcsBYk74EnkyWBIOcRg8YxVT4e6ndtShffb5SVJaMZhflHtwYkAZqy13iRltkhe4UtsbyyYk7hA9pMSRzVSa+q2VxlD6rd/PQ01fLuACSQABJJwAB3NV3QE/Zb95ffnkmPrP4p544iMVYXbYZSrCQQQR6g4NXp2rNMXas8+8VXympuakEENp0srbOHaHZi4B4A3d4mPpMTw4rakiSFBcKZwVxzBHB4HMmouksLf1+pcSLYuFBn8KRbME9jtJn+Ka3lroCC2u0bLnJJzIPKN/DHEcEA+s6dThjTMOh5JvrXyi7tWwoCqIAAAHoBX1XxZUhQCZIABPqfWvus56ApSlAKUpQH4ygiCJB5FVNnw5pwGVk+KjSNlwBlAOIgiDjEmTA55m3pXU2jjinuzF6Xw9pNO1+3btbLUXPIGMCVstCAk7fO0iOCBFLPR/h29wDsG8rbZksh3K3l48wdcfvLWrfQWyWJXLRuMntHGcHAyP3R6Vy191rSKttCZ8ogEhceg/rA9/WLnKmmUSxLdy9TM9N0U6q5aZhCltpgbiBsIj8O7zGTHarPr/T9OlsMQfiA+Q7jJb1aTBWCZnEEjE12t9C3Al3cFskSGH3DgrJ7wAPT1NBp7YS6VKqAGdQVVVJ2s6iJBgYEwOTWatK+nkqa0L6VuQ7TmTNq0sTBFtgOWAIK9iFma66d3HnAgqMgGAvdirCGURLbhMiQRirl9Jd3LcSyTEYPODP42DHP04EDmeOq66XfYUVCRtOYdvMVKgkDAI+WQT61HQlvIh3ajvJnSxqntqjWvMNoLyuJEyJAwFz6eveoXUQDPl27pEIdg4JPBA4BMnP8AKtBodXp0twrFgeYRuYCxAGOIj2rN9KN1xtuqd84WMxCn7wZz7Vpi4tadrLpNNKNnPoWkdYXNzMgbQV9TyyyYAkgQYqb1O89tWUoQrgKSyGIMgpLSBOMtMzGKu+kaJ1YsyxiBMd49Pp+tSeuj/wANf/8ApXP/ACmix1tqZJYmo8sz2msoiLsM/wD24H53GVj9c/0qRquuf3bSXXJBuKp+HkkMzEKoE5+YiRmAZ444agAM3YSf51XdXu2/guXXeFG8ACSCuQR9O/tNbV2SEVaMMO0NS2R08B9G2W1B5PmYn09/qf61u6rPD7q1kMAVJiQYlcAgYwYBHHrVnVGSak9uDf2eGmF9XuKUpUC8UpSgFKUoBSlKAVx1d/4aM5BMCYHNdqUBRWPE1tiQEPEgAgsccgTBH+En7VWtrwt439qqpHJMZjbMRLHJ7DnmpnUuiz/eLhVWLqwUAboJAXdtj5lA7STn1iotq9bGle1tljuBZciSSQWK5Xbj5hiOKzycrpsyzc7qTokHxT5TtVS0SBu2njB2sAcn0n61Q6lVOGuGSHMi0RPDNBc7TBBMetTL7MbItjyqXV5aFAh1buoYnaIx+lSfD9+2DtvAllVduNwIAiREyBiDxn1moW5unIqtzaTl/BC6UqWwUdPiAiQvfMbTAzEclS3Ffer08qzWhtYCRbCMFYjjBWAZ/FIJ9RXLxA1sM3wgdojttKMcnZuEgfKeOTj0rn0VxdfayqR5ZlZY7mCcsSOT6Vd/xcmhVTRC68DosOi2798EF8rhviFieSBgtE49K6dW0+rNt7W5lsop3OCNzJ+IgmSTEwojiCTxVtp+grbdWS44C9jB7zCnBAPBHEdhUzqGtFsRG52nanr6z6KO57e5IB7ig4v1/k1Rx1F6tvWzEa2+ulS2L13fJZQZJuGPxMO4iPMDJ3DFX3h3pwaLzfLgpIInuGg5j0nvnsDTpHRw4m4EdYUTtw4WSoySSonnvA7c6Stcs0tOllWDAr1tfPM+baBRAAA9AIFfVKVQbRSlKAUpSgFKUoBSlKA439UiFQxgtx+npwMjJ9RTWWS6MoYqSIDDkVE69bX4LOxA+GC8niAPMp9iJH5HkCofhfq4vWiWYiGIG8jcV7E55mR9VNKdWQ1eLSyAvUdRp7nwbjqeNrHIJadqkkhhMHB4MZIIr56xor9+0bqgMQJAwHxMqIU9xBUt696p/Fmv+G14Sjm5IBGQB5T9mUKo7j0MzFV4Gu3r1q47XGbdcKQQWzs3F+CZGPrH3Fax3Bt2ZG92ndeRr9BqytrYltd0EG6rBjE4wvmJjHIiqhNPd3TbQuhJIUoW2sGKklQPKCQcbswZkzVh0bU2UUo1sXOPMyjAgRvDCRJ3EHIM818dGYXNQtuCpthdw4EiWJA7ZIgxMOeORVjcdtW/kvL3I7y07/6KnXXtqOjIQwncIjPzHHaefvXDonUFtsXIbaVIBjEgqwyccitx4p6dbuWmYj9oqnYRyxgkJ7ye3vish0W2bG3dua6QRbsL5nExJ/gPqwiATkV6am5R2XuRyYtEqs1FnxStydlsqACS7kbV+u0n8v5c110Oia8S9ydh/ew1z03D8Nv0Tv377v3pvR2JFzUQWBlbQ+RDzJ/efvPAPHE1eVTKSW0TVGEpb5Px/kAUpSqzQKUpQClKUApSlAKUpQCqXX37j3xbtmNozkgbiNxmPQbfb9pV1WS8RvpdPdDPdNq5cDFdys9onygkxkHjg0trhWV5brYjdU19ydtx5t2y1xxKlWW2OP8AZqf9pt552nmvzw3YT4aC420lfiEgCJY4yVIAhfbms2Ou23Rle3YIbyMolCyc4cE8HtVt03ruisqymGg+/wAT08jJhh/p960tOvCYlvLx/vc4+NOlG66ixdDBVk7ioAJ58wAnhcZifeuXhewNPpha+Lach3Nza/l8+2BMZwpxiYjiamp4v0tpSFtm6YjdchRB5x5jnkzyT9Iy2h6nbSbVi3vkkrbRN7AegMFjHE/+9VwjOUXrE1/5/CPSrHUtLCk2ydudx2MZMSfKxOSBiOwxgVD6t4jsW2N0AK0RvY5MSPlBiYJyc+1UXT/DnUL+WC6VPVvNcI7QoP8A5iCPStZ0bwjptOQ8G7dGfiXfMQf4R8q/UCfc0axR4Vl0Y5ZKnS+xTaSzrNYdwBs2z/vbg87D/hpiAfUwMyJrUdI6NZ0wPwwSx+Z2y7f4j/QQB2FWFKjKbkXwxRhuufMUpSoFgpSlAKUpQClKUApSlAKUpQCq3r/RLOstG1eWRyGGGU+qnsf0PeasqUB5DqP7JdSHPw9VbKdi24N9wAR+tTdH/ZM/+91mPRE/qW/pXqNKlrZDu4mO6f8A2baG3lxcvH/iPj8k2g/ea1Gh0Fqyu21aS2voihR+lSaVxtskklwKUpXDo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028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9464" name="AutoShape 8" descr="data:image/jpeg;base64,/9j/4AAQSkZJRgABAQAAAQABAAD/2wCEAAkGBxISEhUUExIWFRUXFxgYGBgYGR8bGRkaHBoXFx0dGB4ZICghHx0lHxobJDEhJSwrLi4uGCAzOjMsNygtLisBCgoKDg0OGxAQGy8lHyYsLCwtLjAvLTg4LDQsLCwsMDAsNzQsLC80LC8sLy8sLSwsNDQuLCwsLCwsLCwuLCwsLP/AABEIATEApQMBIgACEQEDEQH/xAAbAAEAAwEBAQEAAAAAAAAAAAAABAUGAwcCAf/EAEQQAAIBAwMCBAQDBQUGBAcAAAECEQADIQQSMQVBBiJRYRMycYFCkaEjUmKxwQcUcoKSM0Nj0eHwJLLD8RY0c4Ois8L/xAAZAQEAAwEBAAAAAAAAAAAAAAAAAgMEAQX/xAAvEQACAgEDAQcEAQQDAAAAAAAAAQIRAxIhMUEEEyJRYXHwMoGRobEjwdHhFEJS/9oADAMBAAIRAxEAPwD3GlKUApXy8wYiYxPE+9UGo6o4Vrd5Wt7lI3cQDjcHG5e+Jioyko8kJzUeTQ0rHdM8QPalbom2BIuZ2wTCkEBgA37skA4BqXb8Wi4F+DZZyWAyQIBIXPoSSPaDM9q5GalHUQjng0aalKVMuFKUoBSlKAUpSgFKUoBSlKAUpSgFKUoBSlKAVE13T0uwSWVhMMpgif0I9mBFS6rdR1uyhYbpKYbgAH3LQPrExTTq2IzcUvFwebeLiU1BsEiEAIKjaG3CZKzE+45qN03p+/8AalyoRlUDHnLEeXzGBwDJ9q7+M7Fy9rA9tSTcVdoAMYOzDPtB7ZGMxWv8L6e2ii1dSCE2MjgYd8sHGQQwgKcggETmtL+hpmBxTlUdkdOmdeYDafNt/CwIuAcQeSR/EAZrRaHVC6gcDBn9CRj2qvteHrQBVpdPwA/Mn0cHdI4BmYwSarb6NYZwLxNsDJ4b/CxGCePMAD2zmqMcNfo/LoXap4Vc3aLXqHWQkhIJHJPyj/mf+5qlXxK5aA6sfSBHr6g/rVNe097UQ37S1awU22nYsOQZCkBfsZHpVRrLLPdt6qyUUNtdtzQNwO24PUyJ+5rRGMbpK15lEsuRu26PRel9b+LcC+WIMkTEj0Yxu+gHrnFXVeW2+pWrT7filiYZUUQQJlZZv5gdq3/QupfGQbiN4Gff3H9f+tUzx6W6s0YMzl4ZclnSlKrNQpSlAKUpQClKUApSlAKUpQCoqdPtBzcCDccyZMH+EHCz3iJ71Krle1CJG5gJ/pyfpkZ9646OOupE6x0e3qQoeQVMqyxuE4IyCII5H0PIFfPVulC6AVO26ohW5kfuv6qf05qbqNSltdzsFGMn34ivo3l27tw2xMziD70aT5OOMXaZR6PqrhTaYEXVxnJX/F6iMhvxcc81LWv7zqF04zbXz3fdQeD7sTH03HtVn1PVrDXfbapiDtE+ucmftFc/Amm/Yvfb5rzk/wCRSVUfSdzf5q1Xpha5Zhinky03aiaUCvDvF3TxY1N2yYCkkqOPI+RHsJ2/5TXtwvru2yN3Mf8Af/ea/NUhKtABaDtniYx+tUQnRsnDWjyC94Ou6zTJqLBI1Vq1b8pMLdSD5c8NIJDcGYPYiR4H6xfC7ntuuxip3CIZcMpBg+xq71vVrthLdq1bYfEMAzLEBQiqNk4JzMiex5rh1vwXfuaf4+nYjVDJtuFC3FE+UAzsf0Ykk8EgHypZZ3sqvzMqjrilHldTTjxdpzMECOdzqOwPYn1/Q+lfmn8WWnONpH7wYx+ZUD9ayngDV6e+6tdtxetbkKvI2NMHchMbgZBkSPtXpoquWOae7LsbnPrX2M9f8YaZCAzZPoyH/wDoVeaXULcUMvBn9CQePcVDPRbP94Op2n4hQIc+UgTBj1yRNWCqAIAgegpFS6stipLln7SlKkTFKUoBSlKAUpSgFVnWtC9zYUiUJOWKnI7MoP8ApIg9+BXbquu+CgMSSYzwMFiT9ADVRruoX7ilQtxMZizckzxB7fbPGR3ODlEpyTjvF39rMvrtUt1rn7YqbBNrY8C2lwkqWBWRu5HED0EmZ+i1WqvBVZbdqCFBVt4KkwPg4gQvJOcVn/7Lh5mZx/vQzSJiUcgkfUjNbm8tkX2a0qiF8xTAZmzmMEgRn+KtEoKdRaMcvDGTv0opfGWoIQW7fJhEHuYVR+cVt9BpVtWktr8qIqD6KAP6VgrC/H6jZXlUY3G/yCQf9eyvRK5ne6Rf2ONQvzKDr1xrFxbyIzzAIUE+YYEhQT5lLCY/CtU1zqmse55rLJZeRDyJO2QkEBux7ANkHtO4qL1O0jWnFw7UiS37sZDD3BAI9xVUWlWxbPFadOrPN+rozkEtnJJ/Kr7p+h6hftq41gVTMYJMAkZgjOPWqfqNwFln5ioLQPKCeT/WBMcVfdN6sbemC2jbbbuAYk7JJLCSdsDI4mre0Z8ceu5iwSUfq4KfqfgzV2nOstXlvXxBdAhU3lGCNxdgWA4kZgCR213hvrCai0rA8jE84wQZyGBwQf8AnXHo733PxLtwBVGYna2D8sgDaMHdn0mq+/bCO2qshktswN5Y+VoBF4DtggOPqezbqoZFNU/sabrxxX280a6lRtDqhcX0YYYf1HseQf8ArUmuNUaU01aFKUrh0UpSgFKUoBSlKAhdQ0AulCWgLMiJDAxI9jiJ9Cam1G6i0Wn82w7SA3oSIEAZJmMDNQPDvUxdD2yfPbI3AmSJzBPeDIkTgCij1ohaUq6srOo+Gbdpbt62xkFrkTAC5dkBERySp7QBxMwlulbZYuWkYJABj3gDP/WrPxproRLAObplvZFgn8zA9xurMdX1UJHtWvBFabfTg8/tSjrSRaf2f2N97UXz222lP187j/8AXVh13xM9pnCIoRVn4zybcxMSoiZxBPPpiqjwr4adkW4xZN3nJYeuQFUmJiJYj8+2ysdMtqQSC7D8TncR9Oy/YCsWSUpydbGrGp6VFbFP0fqOpv2ldQ2QPMQig4nGCY+1V9vonUNxLurMWDA7wyx3DFkDLjgII+lbWlQ7pNbsn3Kaptsz9zw58QEXGUblKyFLOAZHldyY5/dr96F4VtaVty3btzMxc2YMESNiKeCe9X9KkscVwiUcUI8IpfE1+6tsqiSrCGbaXjIkMFO6CJEgHk8d6ux4jCWVELuYEk/MGJJJKjGD2k44g1rqxAXEHtj8iV/pWrBBSbTM/aZSxvUnzscfD3UWU7VklJ+GD+O3ybZ7Sv4T7fWdxpdQtxA6mVIkf8j6EcEdorEHRqSCo2uD5SvIbtA4OYx34q20esOnu+cbUuNtuDtbu4AI/hbH5qceap5sfkV9mzVs+P7mmpSlZT0BSlKAUpSgFVPVOqNZcAr5NsgwWkzB+UyOV7Hn7VbVVf3Frl1jdUbAcAwQwHyiPQSSQfxH0FcIZNVVHkpes9Ya7bPwWtbwPKpuAQx/E24A4BwI5P0jj4B0I0lpzdk3rjSxHnwJgSszOST/ABe1RPHXh1CybFW2lyASAFRXVgR6AFlYj32iv3XbdNo9Q11LLMqxaJQbpY7QQGEwCwMAkCDBiK0Nx0peZlWuOR29/nqQOsa83dXdcggLFtAwIO1e8H1JJ+hFQ9PpzqtRbs9mbzf4B5m/QEfUiqbSao7RLEmIkkn+dbr+zfQT8XUEf8NPphmP3O0f5TVspaYbFcIueS2bgCv2vi7cCgsxAA5JwBVU3iC2SQokjscE+4UAt+YFYXJLk3ynGPLLilYrqHWrly/8O5auW7agNuggQRlvOFkzIE8RMHFbQGuRmpNnIZFJtLofl0mDtAJgwDgE9prNdO8S3SWTUWBbdTB80CYmBG6cZkE/arG/p9QzNLoqSSDuYQPdVC/qx+3FZ/oq3rN5wrLeBnadh3QTuJgsNonEzDQDUJzaa6FWSck1W3zyJfiTqF+5p3FlLqHEsiOTHcglVP8Apk1B6RZ040ybbl8ACCWNvP8Arxt+kfnV1rX1j22CWyrRjzIs/QhmIMcZH1HNfPhVQVO+zsuKc7lyMkACRgCMAEgjM5rsZzT8LZBxc2k/2v4P3oOkBYvuDBflhYExzO4gkD0gZ74jt4g0SsJIlXGxx2zO0/mSv+YelXVQ2uW79tlVgdy4P14YT27g+1XrI9ScnuWPDHRoRA8LdRNxGtXDN2yQrE8sp+R/uAQfdWq7rA3dYbF+zqBgMRbug8BHIBJ/wtBn2PrW+qWWGmQ7Pk1w35FKUqsvFKUoBSlKAq+rdYtWWVLqmLgOYlfce+OQMx2NeceN+pWLQIt291liB8LcQkQfOo/3ZmNsYgTEnHqur0qXUKXFDKeQRI/9/evMfHXg+6tq58M/EtkSpb50IMhWbuDwGPrkzG6zGo9eehnzRk/Yx3T7wIxMdp5j3r0zSdQuae3YsoNqC2C7HBLtLNEgmAcYGZ9q8n8KvuIVseYKwOCMwZr3ax4dRbgY7XXM70DOecFu4BPcTjnNR7RqcUolUYSt6Si6lafUbFW607g42bix5GJbjPJCgEDmrrSdO1AQICEUDux3T3LC2FBJ7+Y/WuvVup2NEg8qJuOFUAfViFzAH9BVb/8AG1kjDJPYtvH5jZ/Wqodnb3+f5JaYQfie/wB/n7IGi0F3+9PtvfF8zEDaAFYEqSdxeApEAxux6CTqNJpr+8M7gATIDM04I7hQPXjtVd0jqmnQAm4CbjEA94UxLntJO6T+/wCgqbqetp8toh2mMZAPMADLHvA98io6Fj+pnYaUtTfrRasoIgiQcEVy0ulS2IRYH6n6k5P39K/dMzFQXENGR6fqf5n71X+ItWVtMtu6EvMP2eJJiCcdhGN3aZqxtJWzQ2ktTLWlZ/p/UNUbayvxGjLKnlb3BZ1B+oxUe34hvpqHt37IFsBSGBUFZHDecrk9pmIOZqHex5Id9GrNRWa8QaQWE+JZbYSYC/hBIOU7qRHAwc4zNSL/AIr06AFiYmMFG/RWJ7VXeNOp2/i2dNJLkNdgAmAAVExxI3/6DVuJxlJURyyjKDa3KUWzd0rrc8zeYMfWSTOfrWo8I9Z+LpUa643qNrMTElSUJz3kfyPcVnumEEXIIIkcZHyrXPwZ0S3duaguzDZcEKsDDAGSYnkHitmeK0psx9mlLW0j0RWBEgyDwa/a56eyqKFUQAIGZ/U5NdKxHpilKUApSlAK+biBgQwBBBBByCDgg+1fVKA8n8X+BG0znV6fzp/vUAO4Ds4yd0DDcYG7J3E7foXiyxfCKzfDuECA2A5/gbg/Tn2rQ1juueEV8zWUBRsvZ7e5t9h/h49I4M401pZTJOHigvsRvGmmW/qIJcfDtCSi7uSWaRIiBtM+9Z7QdMXeYtPdUAQzQqz7gc/Sf51Mtaa8gP8AdrkGGVlcSYO0bTPmEbRA+3GKlaG4WZW1NsAKwGwtvDQpJKrAj2WOQBJmKZcWRbJ7fPLff3MU5qbuzhee8i/tLhtgkBAm1UyD5TtO4REznir3o3SmJe7Yhd5yS7ex8vLEd5Y5JMQKsNOvT9ZbK2vguCMhAA69wYjcpHuKuNFphaQIpJAnJickk8ADk9hWbuvFvS9tjRDs9Pd7emxB0974AIu3d7GDCqzQPzY5+wxWe8R3bGpdDtbchIEGGfMbfTaGjJyIMRmZXj3SpesvatkDUuAEIJBAVgxLRwI8s/xek1hul230oFj4q37rNJ2gsLfYqWkTuBMntFJeTe37o5mk14Ez0XRaW/dXf8QIDxm48j1+dcH6cQe9QNP4e1Vm6GW4t1PN22sC3oH3LzyQQfY00HX7jKLane6nb5AMHsCzGDjvt7VA6d1nWJqHtnKhyNjFnYZjykwTuiRmIPArjUVvT9wpY66+5oLvQmuj9q4H0G8g+oLDaPstdOmeHxau/E3hyBAJQBozjcO2ePWuesv6xkbZaO6DtjYp/wDyuHP2FfHhS+FsPuVkKks+7EcjIOQYWTM8zJmuxUdXH5LIqOpbP3dlfeIOo1BHG+PyVVP6g18eA/8A5jWfSx/61celsWRnOC5Zz9WJb+tdPBV9Vu6gtgOyKD2lQTB/1/8AcivTyr+kkZME087ZtqVU6/riI4toPiOeQDxPAwD5j6emTA5tqw3vR6Skm6QpSldOilKUApSlAKUpQEHX9Kt3ckQ/Z1ww+/cexkVT6npd1OVF5fVRDD6qefsT9K01KshllHgpyYIZOUef3+h6a8ZA2up/wup/mDXPU6TX20KW9Szofw3PMfX5/n/Mmt5q9Fbu/Ogb0PcfQjI+1V13pDr/ALK5I/duZ/JhkfcGre8hPaSMr7Plh9DtGIX4Fq7F7cIUD4jWi9uTzARgQMxlT7mp3WenpeQfAvlrYUv+zVNrP6JtGYBMgzlh3mLnU7R5b9spOJOVP0YY+3NRn6TtlrTEeR1WDhdxDSAcTIBqD7Njb1RSKO80+GUaZz6F4ccWzm3vxG5MkCCTnKjmPL79663dJpHdf/FlbqELmAjEHiCAImflIPuaq7Wue2xGrD7SSfi21VhJMkujKT91J5woFfut0KXP22lvi4N+wgIVIYAtIKATMYxknBrFkxyhyjTHTVxSf3NsOoWkTN3dtXJySYGTic1nus+IBf0xVFKm65tiYyggucexCn0L18XtHcNk/GtOoKEM3xIiRE+a9g/Uc1R+HdCC7ONxXhC2W2+9X9nUpz3WyGXPKMd0XV2Ldr7Vgei9UZeoqrMRauk2yPwywKgx6zFbPxAXcC1aXdceQqiBMAnvjgHmsx0nVat7gssgcq2za6AkMPwjiCI57RNehN70ZcUXpbrk9R6N022gFwSXZRJaJHqBAAGefp7Va1RWOmahQP2qzyQDcUScmPMe/eBV1YUhQGMkASfU1gm7l5np4rqnGvwfdKUrhaKUpQClKUApSlAKUpQClKUB+OoIIIkHkHis/wBW6QqDdauC0eytOwn+EKQyn/D+VaGsz4l6ipC/DVGZXIJuObagAkOJUgnKgdxicxUJyqO5Vm06fFRRW7l0ufjlApHlVmBPbO13Bg55J7Yrlqj+0CJdRTAMMtvaFntHf2mtJqNVorlkh1C2x5ty7TtP7wNskg+/fvWSu6wpcKWSLjFRsuAAeUhoZlid4DNA4Mg8YrmOCntab+cbmCeNLdNM+W3u7WUul1YzcxAQfuoccjmAJAArT2bS2bfpArh0TpQspJ5OSTyT6muWsf8AvDNaVgPKRzBBIMGOSAeY9a9LHBY46TNOWp+h99CsXndr6q2QVRiAAFwdwLTz7K2B71beG763HuM9oLfU7XMDdHEEjuIAnuApzUjw1qla1sEfs4XbMlQAMH6GV/y1P1Opt2ssQNxgYksYJwBk4BP0FZMk2+VR6uKCjFST2JFK/AZr9qBoFKUoBSlKAUpSgFKUoBSlKAUpSgFc006AlgqgnkgCT9TX1cuBQWYgACSSYAA7kntWJ6t4lu6pjZ0cqnDXuCfa36D+Ln0jBqUYuT2ITnGCtnHxvrRdu/3eyLbmIuHYGKmeCxBzERtIIIz2qT0DoS2FlhnmpPR+i29MskDdUfVdUF258FLm0mZbaWj6BeT+Q9+x0RUcav8AZ5eXJLLKkfPV+pgn4S3EViDBYwO2B754qp6jYS02mw299RaAMGBLLuJbiI9+SI9rDrXS0/u5HxhCHeN1m7BbjksQGMxujv6VldH1DVJqFSzdUrtXcuCm8lj9oEGRFVQzrJOqOrFo4NtpOm2ktXL5vZa7cYjarDduKhQCN27HYjk120XRxqLiXnui5bQEBQW+aZIIYnaOJAJnavbmjdwWZSrBodybLEBjAD/s3wcAcZIGK4+HOoXFvKloybkjaIgwCZzgRBzUnFvUn+y2E4Wtj0ylVvT7ep3TdYbY4kEz9kWPzNWVZ0z0Iu0KUpXTopSlAKUpQClKUApSq/q3W9PphN66qk8Ly7f4VGT+VAWFVHXfEVjSjztuuH5ba5c/bsPcwKyuv8W6nUnZpUNlD+NoNw/QZVf1P0p0voFu3L3WLMckkyxPqxNXwwt7sy5e1RjsiMNPqde5a6SlomRb3EqMyJ4mPp24rSWls6VIEA+tcLmtbYTaQi2OXg7F9yRkgd4mO8CoGqsoUbef2gBO5jCQRgQVZCpjkGec9qlknHFHj56mJ6pu389iRe1LOS1wMLYBJUbgxgkEMQp2jB9D71M6Smmv3NwTywSgJXb5dqmAvIBOJJHPGKzmu6zc05t29xDokudxEFs7ec7RA80130S7/hXrgdFO8iVUBt7MZViNgJJwrBZxFVZscpb37IsxPSlt7mzudI0twFTZtMDyNo/7H1rDeNejf3IWL1mfhK7I4OWXfBUluSoIK+Yk+Za0HQNQH1Trb3FLYKksFH1+VRncIHbyMfSrvrvTV1Onu2G4uIVB9DyrfUGD9qqx7O2qaNiiskeDG2tX8RU2n9pIKfUevosSCfQmuHRtFdXU3L2mtF4kDcAEAbgoWdScDn0NU3hO8zKbbyp+Rx3EHzLPI9DH9K9K8Nt5XX0efsVWP5EfQCtk5S0ttbdDHggu80nbo/Ufir5sMOREcGCIkwQQQRPb3qxqKmgQXTcEgnkdpgCfrAA9McTmpVZLtnowTSpilKUJClKUApSoHXOrWtJYe/dMIg+5JIAA9ySB96AlanUJbUvcdUUcsxAA+pNZXqX9oOmSRZV77fwjak+7N/MA1531Tr1/X3VLKxDH9kgB2Cf3exPq38hgfthGVipUBgYMsMH7TV8cS6mWed/9TQ6vxNr9ThWFhD2t/NHu5z9121H0nSbakvcO5jksxkk+pJyTXXT2Rsk3DO5RtVQBBYL8xM9547VcG3pmtBVtgONrPc37mQgjd6wTkBffjGLU4wpJcmablL6pHbQ6a42LVsACJdztUSAfqcEHArj05Lly66si3tmIHmtyDHdlkcjM/KcVP0BsXSXa4RLEyAkD0DblJUgY9Mc5iufU74sMXtXWIAjMSzCAFQqMrPO4MAT9QMvaMuX2XoIQioqX99/xRpemvdIPxECxG2IH6Bm/nWd8VBdGi3VVjbZ1VkHCljyCOFJABT5TI4POg6LqXu2UdwAxnjgiSAfuIP3qL1+0bqmybPxLbAEyCZIaQMMpUghTM9/aoQnpSZtkk8e+55zb6S9+6192W5bJ34OXz8oB7jusgxxmvQrXX7PwSXXAG0qqkg9oyIX0IaI74zVDd0Z0934j6dltxwnkQGAszbZowMl+Z5wBVlcu6O7bk232nMl4I+5uYNVzzylzS9zPBuHWvc+uldRS2pKadbSMZkbgpHaG2bfsDA/Wu1vxXadmS2pZl5EiD/h27ifsKrOgdNul7gS8RZHyyd0ye/w2Vd3r9V5rQ6DpK233zLEEGFCzMc9zx3NRi8ki2DyNbcfY811NhrPULzbClu44cE4EuiXXB9wzHFbvw5qBvYZG9V2ziSu6Yn2P6e1VPXLKjW3Wkki1ZubTkAsblosJ4MW1FfAu/in3ma9PHFzxUzJOfd5r8jdUrNaXxdbJCOjBuJEAGJyAxB7cCfvWlrG9m0elGalwKUpQkKUpQCvPuveJrepa7btMCLJUCch2J2l1/eCHj6znFaLrgvbXZoFtYicrBIEsBkgTndgRwYmvPdP034AK2l27jcN+/cZf2NsE+VY7kHGBIBNTxSWqq3+bmTPkdaSxs660txdwVYBt2rhALWywAlm9yMxiWzMCJJ6TbQKHtIwclW3KBDLnBSWDZJkkkgSAQBWJtJcvn4a3UKuCUdvlYDKwY7xx9q1PSddc+FZtXirOU3NMkKonbImGPMFuKszaZRavjczfSSX6XaYXAibWtrccMHwdmcwdpHEQokc1B13UiDs2RBkjiWOSx9/5VqdZ0tkUOzJcLKR8xUgEfKu0FWHOSAPXFZ7U6O0zlit2W5LkEHadpZCOcAc9jNZcPaHjdT6nckeNRSDqN9bg+HAJ4InHrOYj61f9N6izNBeCARc+XEYhDDHbBDDtyYiu1nTJbO+2Bu7KDgr3FwkwAR2+hqy8OapV1Lwu4MQhcjzewk5JU4PsAe1S7RljNJdAoq0n+Tv0nqbIwUOjWyQJVlKgd5EyhAnjBg4FapnlSUhjB25wT2zUD+7WbrvCgMpA3KYJnmY5ggjM8VS6lgJ+G7lGU+ZQynOOYCnBkGowioqmzZH+mqbsn6q1qr1tkK7dykEEqoMjglS5rn4etXbZ+HcsBYk74EnkyWBIOcRg8YxVT4e6ndtShffb5SVJaMZhflHtwYkAZqy13iRltkhe4UtsbyyYk7hA9pMSRzVSa+q2VxlD6rd/PQ01fLuACSQABJJwAB3NV3QE/Zb95ffnkmPrP4p544iMVYXbYZSrCQQQR6g4NXp2rNMXas8+8VXympuakEENp0srbOHaHZi4B4A3d4mPpMTw4rakiSFBcKZwVxzBHB4HMmouksLf1+pcSLYuFBn8KRbME9jtJn+Ka3lroCC2u0bLnJJzIPKN/DHEcEA+s6dThjTMOh5JvrXyi7tWwoCqIAAAHoBX1XxZUhQCZIABPqfWvus56ApSlAKUpQH4ygiCJB5FVNnw5pwGVk+KjSNlwBlAOIgiDjEmTA55m3pXU2jjinuzF6Xw9pNO1+3btbLUXPIGMCVstCAk7fO0iOCBFLPR/h29wDsG8rbZksh3K3l48wdcfvLWrfQWyWJXLRuMntHGcHAyP3R6Vy191rSKttCZ8ogEhceg/rA9/WLnKmmUSxLdy9TM9N0U6q5aZhCltpgbiBsIj8O7zGTHarPr/T9OlsMQfiA+Q7jJb1aTBWCZnEEjE12t9C3Al3cFskSGH3DgrJ7wAPT1NBp7YS6VKqAGdQVVVJ2s6iJBgYEwOTWatK+nkqa0L6VuQ7TmTNq0sTBFtgOWAIK9iFma66d3HnAgqMgGAvdirCGURLbhMiQRirl9Jd3LcSyTEYPODP42DHP04EDmeOq66XfYUVCRtOYdvMVKgkDAI+WQT61HQlvIh3ajvJnSxqntqjWvMNoLyuJEyJAwFz6eveoXUQDPl27pEIdg4JPBA4BMnP8AKtBodXp0twrFgeYRuYCxAGOIj2rN9KN1xtuqd84WMxCn7wZz7Vpi4tadrLpNNKNnPoWkdYXNzMgbQV9TyyyYAkgQYqb1O89tWUoQrgKSyGIMgpLSBOMtMzGKu+kaJ1YsyxiBMd49Pp+tSeuj/wANf/8ApXP/ACmix1tqZJYmo8sz2msoiLsM/wD24H53GVj9c/0qRquuf3bSXXJBuKp+HkkMzEKoE5+YiRmAZ444agAM3YSf51XdXu2/guXXeFG8ACSCuQR9O/tNbV2SEVaMMO0NS2R08B9G2W1B5PmYn09/qf61u6rPD7q1kMAVJiQYlcAgYwYBHHrVnVGSak9uDf2eGmF9XuKUpUC8UpSgFKUoBSlKAVx1d/4aM5BMCYHNdqUBRWPE1tiQEPEgAgsccgTBH+En7VWtrwt439qqpHJMZjbMRLHJ7DnmpnUuiz/eLhVWLqwUAboJAXdtj5lA7STn1iotq9bGle1tljuBZciSSQWK5Xbj5hiOKzycrpsyzc7qTokHxT5TtVS0SBu2njB2sAcn0n61Q6lVOGuGSHMi0RPDNBc7TBBMetTL7MbItjyqXV5aFAh1buoYnaIx+lSfD9+2DtvAllVduNwIAiREyBiDxn1moW5unIqtzaTl/BC6UqWwUdPiAiQvfMbTAzEclS3Ffer08qzWhtYCRbCMFYjjBWAZ/FIJ9RXLxA1sM3wgdojttKMcnZuEgfKeOTj0rn0VxdfayqR5ZlZY7mCcsSOT6Vd/xcmhVTRC68DosOi2798EF8rhviFieSBgtE49K6dW0+rNt7W5lsop3OCNzJ+IgmSTEwojiCTxVtp+grbdWS44C9jB7zCnBAPBHEdhUzqGtFsRG52nanr6z6KO57e5IB7ig4v1/k1Rx1F6tvWzEa2+ulS2L13fJZQZJuGPxMO4iPMDJ3DFX3h3pwaLzfLgpIInuGg5j0nvnsDTpHRw4m4EdYUTtw4WSoySSonnvA7c6Stcs0tOllWDAr1tfPM+baBRAAA9AIFfVKVQbRSlKAUpSgFKUoBSlKA439UiFQxgtx+npwMjJ9RTWWS6MoYqSIDDkVE69bX4LOxA+GC8niAPMp9iJH5HkCofhfq4vWiWYiGIG8jcV7E55mR9VNKdWQ1eLSyAvUdRp7nwbjqeNrHIJadqkkhhMHB4MZIIr56xor9+0bqgMQJAwHxMqIU9xBUt696p/Fmv+G14Sjm5IBGQB5T9mUKo7j0MzFV4Gu3r1q47XGbdcKQQWzs3F+CZGPrH3Fax3Bt2ZG92ndeRr9BqytrYltd0EG6rBjE4wvmJjHIiqhNPd3TbQuhJIUoW2sGKklQPKCQcbswZkzVh0bU2UUo1sXOPMyjAgRvDCRJ3EHIM818dGYXNQtuCpthdw4EiWJA7ZIgxMOeORVjcdtW/kvL3I7y07/6KnXXtqOjIQwncIjPzHHaefvXDonUFtsXIbaVIBjEgqwyccitx4p6dbuWmYj9oqnYRyxgkJ7ye3vish0W2bG3dua6QRbsL5nExJ/gPqwiATkV6am5R2XuRyYtEqs1FnxStydlsqACS7kbV+u0n8v5c110Oia8S9ydh/ew1z03D8Nv0Tv377v3pvR2JFzUQWBlbQ+RDzJ/efvPAPHE1eVTKSW0TVGEpb5Px/kAUpSqzQKUpQClKUApSlAKUpQCqXX37j3xbtmNozkgbiNxmPQbfb9pV1WS8RvpdPdDPdNq5cDFdys9onygkxkHjg0trhWV5brYjdU19ydtx5t2y1xxKlWW2OP8AZqf9pt552nmvzw3YT4aC420lfiEgCJY4yVIAhfbms2Ou23Rle3YIbyMolCyc4cE8HtVt03ruisqymGg+/wAT08jJhh/p960tOvCYlvLx/vc4+NOlG66ixdDBVk7ioAJ58wAnhcZifeuXhewNPpha+Lach3Nza/l8+2BMZwpxiYjiamp4v0tpSFtm6YjdchRB5x5jnkzyT9Iy2h6nbSbVi3vkkrbRN7AegMFjHE/+9VwjOUXrE1/5/CPSrHUtLCk2ydudx2MZMSfKxOSBiOwxgVD6t4jsW2N0AK0RvY5MSPlBiYJyc+1UXT/DnUL+WC6VPVvNcI7QoP8A5iCPStZ0bwjptOQ8G7dGfiXfMQf4R8q/UCfc0axR4Vl0Y5ZKnS+xTaSzrNYdwBs2z/vbg87D/hpiAfUwMyJrUdI6NZ0wPwwSx+Z2y7f4j/QQB2FWFKjKbkXwxRhuufMUpSoFgpSlAKUpQClKUApSlAKUpQCq3r/RLOstG1eWRyGGGU+qnsf0PeasqUB5DqP7JdSHPw9VbKdi24N9wAR+tTdH/ZM/+91mPRE/qW/pXqNKlrZDu4mO6f8A2baG3lxcvH/iPj8k2g/ea1Gh0Fqyu21aS2voihR+lSaVxtskklwKUpXDo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028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169987" y="5229200"/>
            <a:ext cx="7772400" cy="1199704"/>
          </a:xfrm>
        </p:spPr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RNDr. Lenka </a:t>
            </a:r>
            <a:r>
              <a:rPr lang="sk-SK" b="1" dirty="0" err="1" smtClean="0">
                <a:solidFill>
                  <a:schemeClr val="bg1"/>
                </a:solidFill>
              </a:rPr>
              <a:t>Škarbeková</a:t>
            </a:r>
            <a:endParaRPr lang="sk-SK" b="1" dirty="0" smtClean="0">
              <a:solidFill>
                <a:schemeClr val="bg1"/>
              </a:solidFill>
            </a:endParaRPr>
          </a:p>
          <a:p>
            <a:r>
              <a:rPr lang="sk-SK" b="1" dirty="0" smtClean="0">
                <a:solidFill>
                  <a:schemeClr val="bg1"/>
                </a:solidFill>
              </a:rPr>
              <a:t>GEL-ŠKA-CHE-IIIA-49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4" cstate="print"/>
          <a:srcRect l="24715" t="31250" r="25505" b="46371"/>
          <a:stretch>
            <a:fillRect/>
          </a:stretch>
        </p:blipFill>
        <p:spPr>
          <a:xfrm>
            <a:off x="0" y="0"/>
            <a:ext cx="9144000" cy="2608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2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zenskyweb.sk/sites/default/files/articles/4331/origi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4499606" cy="3149725"/>
          </a:xfrm>
          <a:prstGeom prst="rect">
            <a:avLst/>
          </a:prstGeom>
          <a:noFill/>
        </p:spPr>
      </p:pic>
      <p:pic>
        <p:nvPicPr>
          <p:cNvPr id="1028" name="Picture 4" descr="https://encrypted-tbn1.gstatic.com/images?q=tbn:ANd9GcSqjQxDkYS_PzwEiWI6BammeNtG7tY0kOuRuvBtfD0JCycmTk7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548680"/>
            <a:ext cx="4183159" cy="3363094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427984" y="4581128"/>
            <a:ext cx="4480714" cy="20621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Ako je možné, </a:t>
            </a:r>
          </a:p>
          <a:p>
            <a:pPr algn="ctr"/>
            <a:r>
              <a:rPr lang="sk-SK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že sa potomkovia </a:t>
            </a:r>
          </a:p>
          <a:p>
            <a:pPr algn="ctr"/>
            <a:r>
              <a:rPr lang="sk-SK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podobajú na </a:t>
            </a:r>
          </a:p>
          <a:p>
            <a:pPr algn="ctr"/>
            <a:r>
              <a:rPr lang="sk-SK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svojich rodičov?</a:t>
            </a:r>
            <a:endParaRPr lang="sk-SK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rna.jpg"/>
          <p:cNvPicPr>
            <a:picLocks noChangeAspect="1"/>
          </p:cNvPicPr>
          <p:nvPr/>
        </p:nvPicPr>
        <p:blipFill rotWithShape="1">
          <a:blip r:embed="rId2" cstate="print"/>
          <a:srcRect l="35174" r="29929"/>
          <a:stretch/>
        </p:blipFill>
        <p:spPr>
          <a:xfrm rot="158411">
            <a:off x="6767488" y="1625822"/>
            <a:ext cx="1711680" cy="4904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err="1" smtClean="0"/>
              <a:t>biomakromolekulové</a:t>
            </a:r>
            <a:r>
              <a:rPr lang="sk-SK" dirty="0" smtClean="0"/>
              <a:t> látky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základná zložka živej hmoty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sk-SK" dirty="0" smtClean="0"/>
              <a:t> spolu s  ________________________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Nukleové kyseliny </a:t>
            </a:r>
            <a:endParaRPr lang="sk-SK" dirty="0"/>
          </a:p>
        </p:txBody>
      </p:sp>
      <p:sp>
        <p:nvSpPr>
          <p:cNvPr id="2050" name="AutoShape 2" descr="http://www.keycompounding.com/wp-content/uploads/2014/07/DNA.jpg"/>
          <p:cNvSpPr>
            <a:spLocks noChangeAspect="1" noChangeArrowheads="1"/>
          </p:cNvSpPr>
          <p:nvPr/>
        </p:nvSpPr>
        <p:spPr bwMode="auto">
          <a:xfrm>
            <a:off x="155575" y="-1287463"/>
            <a:ext cx="1933575" cy="2686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2" name="AutoShape 4" descr="http://www.keycompounding.com/wp-content/uploads/2014/07/DNA.jpg"/>
          <p:cNvSpPr>
            <a:spLocks noChangeAspect="1" noChangeArrowheads="1"/>
          </p:cNvSpPr>
          <p:nvPr/>
        </p:nvSpPr>
        <p:spPr bwMode="auto">
          <a:xfrm>
            <a:off x="155575" y="-1287463"/>
            <a:ext cx="1933575" cy="2686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 descr="D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77379">
            <a:off x="2732101" y="3194763"/>
            <a:ext cx="3016641" cy="4190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4" descr="http://www.eclectics.com/denise/images/red-pencil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84368" y="332656"/>
            <a:ext cx="765179" cy="1341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8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sk-SK" sz="3200" dirty="0" smtClean="0"/>
              <a:t>1.krát ich identifikoval </a:t>
            </a:r>
            <a:r>
              <a:rPr lang="sk-SK" sz="3200" dirty="0" err="1" smtClean="0"/>
              <a:t>Friedrich</a:t>
            </a:r>
            <a:r>
              <a:rPr lang="sk-SK" sz="3200" dirty="0" smtClean="0"/>
              <a:t> </a:t>
            </a:r>
            <a:r>
              <a:rPr lang="sk-SK" sz="3200" dirty="0" err="1" smtClean="0"/>
              <a:t>Miescher</a:t>
            </a:r>
            <a:r>
              <a:rPr lang="sk-SK" sz="3200" dirty="0" smtClean="0"/>
              <a:t> (1869) v jadrách bielych krviniek hnisu </a:t>
            </a:r>
          </a:p>
          <a:p>
            <a:pPr algn="just"/>
            <a:r>
              <a:rPr lang="sk-SK" sz="3200" dirty="0" smtClean="0"/>
              <a:t>názov - od </a:t>
            </a:r>
            <a:r>
              <a:rPr lang="sk-SK" sz="3200" dirty="0" err="1" smtClean="0"/>
              <a:t>jadra=nukleus</a:t>
            </a:r>
            <a:r>
              <a:rPr lang="sk-SK" sz="3200" dirty="0" smtClean="0"/>
              <a:t> </a:t>
            </a:r>
          </a:p>
          <a:p>
            <a:pPr algn="just"/>
            <a:r>
              <a:rPr lang="sk-SK" sz="3200" dirty="0" smtClean="0"/>
              <a:t>pojem nukleové kyseliny zaviedol Richard </a:t>
            </a:r>
            <a:r>
              <a:rPr lang="sk-SK" sz="3200" dirty="0" err="1" smtClean="0"/>
              <a:t>Altmann</a:t>
            </a:r>
            <a:endParaRPr lang="sk-SK" sz="3200" dirty="0" smtClean="0"/>
          </a:p>
          <a:p>
            <a:pPr algn="just"/>
            <a:r>
              <a:rPr lang="sk-SK" sz="3200" dirty="0" smtClean="0"/>
              <a:t>1953 - </a:t>
            </a:r>
            <a:r>
              <a:rPr lang="sk-SK" sz="3200" b="1" dirty="0" err="1" smtClean="0"/>
              <a:t>Watson</a:t>
            </a:r>
            <a:r>
              <a:rPr lang="sk-SK" sz="3200" dirty="0" smtClean="0"/>
              <a:t> a </a:t>
            </a:r>
            <a:r>
              <a:rPr lang="sk-SK" sz="3200" b="1" dirty="0" err="1" smtClean="0"/>
              <a:t>Crick</a:t>
            </a:r>
            <a:r>
              <a:rPr lang="sk-SK" sz="3200" dirty="0" smtClean="0"/>
              <a:t> objavili priestorovú štruktúru DNA</a:t>
            </a:r>
          </a:p>
          <a:p>
            <a:pPr algn="just"/>
            <a:r>
              <a:rPr lang="sk-SK" sz="3200" dirty="0" smtClean="0"/>
              <a:t>1962-objav NK- objav 20. storočia</a:t>
            </a:r>
            <a:endParaRPr lang="sk-SK" sz="32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9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data:image/jpeg;base64,/9j/4AAQSkZJRgABAQAAAQABAAD/2wCEAAkGBxQTEhQUExQWFhUXGB8YGBgYFxgaHRgYHR4aGhwZHh4bHCggHRwlHSAYITEiJSksLi4uHR8zODMsNygtLisBCgoKDAwNDw0NFCwZFBkrLDc3LCwsNzcrNywrNzcsKywsNyssKyssNysrKyssKysrLCsrKywrKysrKysrKysrK//AABEIAMsA+QMBIgACEQEDEQH/xAAcAAAABwEBAAAAAAAAAAAAAAAAAwQFBgcIAgH/xABKEAABAgQDAwQLDQgCAwEAAAABAhEAAwQhBRIxBkFREyJhcQcycnOBkaGxstHwFBYjJDRCUlOSk7PB0iUzVGJ0guHxFTUXY6Jk/8QAFgEBAQEAAAAAAAAAAAAAAAAAAAEC/8QAFhEBAQEAAAAAAAAAAAAAAAAAAAER/9oADAMBAAIRAxEAPwCabRbTVEqfNQhYASWHNSdwO8Q0+/Kr+sH2EeqE+2Pyuf3Q9FMMQVFRJjthV/Wj7CPVHI2zq/rR9hHqiPqMcyA99HtbjYN1u3s0BJpe19UTecEgAknk0NbwdUI5nZAqAf3qDzXAyoJP2R5B/uP4hKzoIl6JPPUb5lD5qQLbg9vDuiO19Iy+USpR1uxFxxfgX6rcTAWMOyDOLfDBJNuclAv4o7O29SScs1JbflRv8Hrit6mVMVLSrKmYp2bMzBizBgp9bk/4RGsmZueFJOuYJv072I6bQFoL22rPrAP7EeqCjtzWP+9H2EeqITS484ShakK1vzQessWBtq7Q9ypIUl0qdQFwxGjuR823X54B/RttWfWj7CP0x2dtKz60fYR6ojSBHazASFW2lZ9aPsI/THCtt6z60fYR6ojuaOFqgL2wicVyJK1F1KlpUTo5KQT5YVw37P8AyWn7yj0RDhEUIpaq2+rgSBNFiR+7l8e5i6YzfWHnK7o+eAlCNva5v3o+7l/pj07e131o+7R+mIqhUerMVEkX2Qa760fdy/0wQvsi1/1yfu5f6YjUyCCICTq7I+IfXJ+6l/pjz/yRiP1w+6l/piNpkk2Yv1av5vDC2nwRRUxsNT0gbwNerwdQB2/8kYj9cn7qX+mPU9kjEPrh91L/AEw1zMMCSwIUToHBtdnbQsBv0a8FigOhtxAfXq04DwCAf19kLEN04dfJS/0wB2Q6/wCuT93L/TEYmJ7YEgsdbtw6rcY8Esix11t7dUBKx2Qq/wCuH3cv9MAdkKv+uT93L/TEYAgENATPBduq6ZUSEKmgpXNQlQ5NAdKlJBGnAxccZ42c+V0vf5XppjQ8RVQbZzPjlR3Q9FMR9K4edtj8dqO6HophhSvSKg2qq0oZy3gfycdfF1ObjNYUolpEvJygJA0JQAHUovbWw0DvxiMzK0LmFZPMQpgDoVaC28WEPWG0cyqnqK3UonMVHRF+1G6zC3EaQBdJTqVLRdKUhTC92bMWSPBc3u8dz6VSW5JABIdXPdQ3gKcgMB5fLNU7LLDEqAyhg4Fw++2tw13hBK2VVywUW3qADuTuc8LD8tICFKpZpWADnXqRzQhGivCdNGEOFJIcBNQlgo5ArJmObcLqbQu2+1gWMKtq8OXTgEpIu5UHuOvR7GyjDjs3RmpymahJSkixckK4ProXfQl9XcBH6vZgrJTLSrtSoPlAKUkFm6jwHkg7DqYysiy5yEpKTdg7ZS/ABgeGXgBFrSsHlpKFJBGXQAsL6uN8Q/si4KsIVUSAXF5iQ/OA+cw6HB4i50MBEqXFEmaUAM5JT0b8vENwML1GI3NtORNJI5ycxIIsebwufX0RI1BoDkmPI8WY8CoIvPZ/5LT95l+iIcIb9n/ktP3mX6IhwiNBGa6085XdHzxpSM0Vp5yu6PniweoXHrxwnQR6swQJiegnogyRRTEkzCHSOq2Z3JSS54uD0wRSoVMNu1G9ndXDqduuLFwzZOUsSgUqATdZUTmJ3JF2TxIAcbySbAwbPUM2cwlywA5Gf6PE5jfgyRrZ9IlUrZgggr576tzQzWFr+XhwESqmp0oAShIAG4BhCzJaAiicClgXkpdtwd2BZz+XsGivwuW+TIUqOhBAANudoWBb/V4nq4bcQw4Lvd+hnI1Z2gK2qsDKFMWIzagKGYsdC7i/j13Q2VtGyixd7q17bpe9rX0/O05tGFoMtYdJsfbqiutoMPXIVlKi/wAwl8pTwZItwe+7R2gGYJ8UeKg4qzbudvcNrodXPXBaoBbs4PjdL3+V6aY0JGetnz8cpf6iV6aY0LEVSu3B+O1HdD0UwwIUwfhD/tsPj1R3Q9FMR1BioieEUpmZSgOoqGRIIcknq8ZtoIvfZXBU00tCbFWqjbtjq1tB+UVL2OVNVEE2Q+9g4sPIIt2VWXBffvgHxTH29hHoAD2hOmdHvLjiIArEUCYgoIF+I08msIMOowhbhP566kdLgHq4wtmzY5lzGgFzwRNPGCVVgA/zCSqqzkJgIL2ScGSmShclIHJndo24N42hBKnhaUrGigFDqIeH3a2pzU8xL3Z/EHiHbPr+AQ+5x4MxYeKAc1R4I9JjwwRe2z3yWn7zL9BMOEN+z3yWn7zL9AQ4RGgjM1cecruj540zGZK485XdHzmLAEboNSRvLDjfycYJRoIPlDOQk87foHLMAHI0fd4dAYIkGxWEGcoLLiWksjVyfnKIcswt1kcHNnybWFh+XriM7LgBKmIcWszdVvP0RIpS7X4wDhKVHS5ohCZvB4JXNI1hgWmbHqS8N0qZCuSvfDAZMk74YdpMHFRLKWGcXST6J6Dp5Yep9Y4t1QnqpjAAcXN4CjaibyTJ1FykkMRdspfgbePphTKqs4f/AD5dYkHZQwYCWqalrqCrcVc1QPXbf0WiGYJMzS8292PggJDs8PjlL3+V+ImNDxnnZz5XS9/lemmNDRFUltur49U90PRTEcEP+3J+P1PdD0Ewz4bNAVmypVlBOVV0kgWccHiojWz8zk6xf8qlN42EWnJqHCen/cQXaDCVJnColS8suYxI1ZVt3DfpxiVYbMzISofRtfe8BKJM4lIO+FVPLKhd/HDSnGqeUgcosZuHT54bKrshyJdihfgBv4SADAS7kSNCfJHqZWrmI5RbZSpvaKv9E6gxxWbUpQnMTbcw1gJOqQnXWElZTqKTl3C0VlinZCnzFZZKMqd5Nz7NHNHtLNWQPdCkk/SQQDrvUp9x6LHSAc9oVfAzOo+PTd1wTgEuTJoEmZJMyYsklRJTkQTYj+YBzpc2JaDa9K5khWay1MCdz5hztekHfBq5iiqbTLSkJluhJT9FgEkublj5IBCZbEg6hx4rQWTHS1uSeJeCzBF87O/JKbvMv0Ew4Q3bO/JKbvMv0Ew4xGgjL9YrnK7o+eNQRlyu7ZXdHzxQYlUOWEoGYqNwkEm7Fm1H+Ya5ekOFHMZKgXax8vB77h4YIm+yCvgn+kTYdbeYARK5cu14iuATEyqYE7gTq+pN+t4S++WatTJKfCT+UBNGI18jQVNqAzeOIjU11YACMpG8JU9rcbwnp9oVKsbKdiOnqgJnILwsEyzRC04upIIO7QwqkbXoYZkk9Lf49ngJGm5gmomFyYRSdp5ag4Dd0G64OVVomB0kGAhe2eIlaJ0gi3JuNbtfq1iF4NLaW9+cX/KJFt1MUKhSU6qlhPUbf4vCSuwuZTFMuYkJUEghiCCNHca6GAU7OfK6Xv8AK9NMaHjPGzfyul7/ACvTTGh4Kozbs/H6nuh6KYYaE87VncPwcM/gd4fNvD+0Knuh6CYjshVzBEsp6pS56ZZVllpQCEsGUuw4PYZoUYfSckZiBcZ1EDRgpju4EnSC8FyTUZlduhtCx6FAjiA19/XBpqFZzmDEsQ2hawPi80BHaiimiaEIUBd5kwEZgDqBqx/y2l087ZdHuhXKznk3I+FUpfzmHONiHQC9uaS+6J2mlRPQxJB1dJYvx9hDJN2bLspa1J4HLfpLAPAR2ThaJXwkqZYKy5VaqvY2JA8Z08UhxagQuQ6QHVbi3+QHMcYjh6ZaEhO8sOviOEPdfS5KeSwZmfptvgIrhtRJpisCUFJUkochnTob5rHR9I9o6OROCkS5b5lBRIOYgh2VmskM6m3332iVyKaWtipIza6QvkUyUJYf764CPzacpABLlwLDxbhCfEqIIEydfPMsX3PYCzjS79EKsYqClYUGOW7dLjWGXEcQXN1YDVhx6264BEYBEBoDQRfGzvySm7zL9BMOMN+z3yWn7zL9BMOERoIy5XjnK7o+eNRxl7Ee2V3R85ij2VDzgMjMpad/JLI7pIzi50uAYZ5IiQbHAmqQkaqSsCz35NbeDSCJBgFFy9LKT2rotruJsbiGXFdnEomfCFTdY5vicDr6YkGy0w8kkMxBU4/uV7NEkqJAmpuASNDAVXIwCShaliYVAvlSnUE5mOYMqz8dw1aHXZmgM2tl5lZwl3LagOx63aJNUUaUAuAehh5YVbMULK5Rrq6rJGg9uiAbttcOSDLYsCS/SzH1xHRKqwCadUvOO1QGysQdSQ7u3XfSJxj0kTJiQp8rbtxfzxwcDRZswI3gt5oCLIRiBQDNlyyRqEqy+kRfTdD5hEpWUkyyOkgJ8hPrh6kYcE3dRPSonzNHlbN5vr8sBEZ2FIn1oTM6Aw3jKCeOumm+GTaSgEmYJSVLUkAqTmUVFIKiMt9zpNokuBkzK2asPll81RswBG9+lKrRG9pZ2eeu75WQ/SO2/wDvPAJtnT8bpe/yvxExoeM9bPj43S9/lfiJjQsRVEbdn9oVPdj0ExHpOsP+3h/aNT3Y9BMRySq5iodqOoUgukt+fQ0L5dYpcxJWX3MAAGPsIapRhQkt1wRKqKYEP49YKrcfCATq3sAOmGyYc4BBbq46xHqpTLUJjjKbP2uj5jxPDqgqWYfUiay5y05gXKFE2Frgde/piSTa+UpBK1JyEbyOqK6pKVM0PyqOg5wPPAqMMXkY1UkJHSDv4vaAcMcqQB8DMzlN3SGKRfmvvULW8l2gqi2lUlkzS76KGit/gPR4nhOmup5KCp1TQgOShBYAObE2O+E+F0yqiYJhlmVLLKCCxJAL5iNz8PDvgHifWcqFHcwbwkCG2YYW1cxIJSkMHbwD/MIpt4I4ePTHgjvdAXvs78kpu8y/QTDhDfs98lp+8y/QEOERoIy/iKecruj541BGXsQ7ZXdHzxR7KhyoKtclaZksspOh67HyEw2STB5METTB6o8kZqmdS1KU1g+a8OqMeG7dEYwqa9KRvSo+Vj+cJ02Tmv7WgHfGceUtXJyhrqWv1Q+0m0tMhQQlTOG0NiLEHgdIiezksLWo7+oevy9ccY5s/OM4qSEjMxd7+TfATbEMQlKyjOLXJHmhrwvaMpWZc24dkneG3HpaGvA8FmZkrmqSSmyczW6W3Ft8d7QUeUuPnXB4KH5H84CYoxVKtD/qE1bP5pa5iJUs5YD3Znh2pZikyuUWbkEtw3jogBh0xNPh6pxIMyYszEgt2yjlQT3L5m6+mISY5THRgFez4+N0vf5XppjQkZ92e+V0vf5XppjQURVC7ej9o1Pdj0ExG5IuYk23v/YVPdj0ExGpA5xioXyoVJhKmFcpQAc2HE288EHIm5X4ebphRTzEzU3uR7eKGStx2WlUuWgha1rSm2iQVAEndv0h3r0CnrJwAZHKG25KTzgOpiluFhBRNBhMtK1KRKll9UqAyFVjm4pNtBbo4SJAkgIPuVlBRJCTLIAu1woAjtfzgiooipGaWdetrwxzxUaJJHU/5wC7FZIX26UplgpIlpLlZSVEZ1CzXByjekOWhQ+WUVHU6HiT7GEFBh0xSnmqsNb3O8h+ELZyuVmBCA6U81IG9Wnk8564Bsx+mMmilVeW6Z2RY+nKXlAPWlQYdauMFJUlaQpJdJDgxKOyVLTKwmag/wDrSOlXKIL+RRioMDxZUlxqk6p49XA9MBNMsdZYbpOPSlds6eu/mhfInoWHQoKHQfPAXvs98lp+8y/QEOEN+z3yWn7zL9AQ4RFCMv4j2yu6PnjUEZdxHtld0fOYo6li0HboKkmzQeBBCvCqnKSncqH0SQXSOHGIwzQ6YXW5lBJLPbwjSAba7Z4pmZxNXcklLnKodQNjB1FSAA5kGZzdUTik5r7lHdzR/q8uOElSQrUQmOHk6JL9UA0qoEKW6ZJSkuGXNJI5rAjn3vdo5wjZibKUZkyapQJ5qApRQB/dviT0mGqHzSP7YdJxyouzAafn+bwDaJAdCT0E9WsN20VY6FJTpZP5n8xBlTiOVJV85dg24QzbQVgkUqSoOuZMDJ/kAJPUzp8KoBuMciOKWqRNTmQesbx0Eewg0WgFuzvyul7/AC/TTGg4z9s8PjdN3+X6aY0DEWKC7IVWhOIVIKg+cWFz2iYh/wDyYBJAJ8kOPZOW2K1vfE/hy4iu6KHSfjkzQMnqDnxn1Q3VdYT2yio9JgkzWhIpTl4Bbg8xqmQpW6dLJ+2mLy20wx8s9I/lX5kk+j9npjP5U1xqLjrjUVDOE2XcAhSXIIcFKg7HoYwFb09bMkaAqlv2u8escGuIVzMfkKHOUEkbiwh5xLAOSLJJVLUeaNVJPBtVAfSDnjxJNPgi1slCd9ySQE9Z/IOeiCI5OxgzCEygpiQMzFupO9R3Wic7MYEZKQuYPhGsnXIDq/8AMfJ4YX4Rs/Kkc4DNM+mRp0JHzR5emF8+YEgqJAABJPADWArDs3YqBLkUwN1K5VQ/lS6U+NRUf7YqinLGHTavGTWVU2ee1UWQPoyxZA62uekmGg2gpeSLN5Y6kVSkl0liOD+uEMlR14QbMN4DWuyayqhpCbk08onrKEw6wz7G/wDX0X9NK/DTDxEAjLmJHnK7o+cxqOMs4n2x7o+cxQZKhSkwmlDSFSBBBiN5gikSJiFzEGyZgl+HKVP4ob8drcqSkFtxPTwix9jtiFSKMy6ksuoPKFIH7lQHMHSpicw6SOmATbO7ThDS53j49PXEiq8TkrZSTffbUdMQfFMKVKWUTEsfGFDiDvHtqGhMoqZkqI6NYCw14igJfNbymI7imMmaWTp523dUR+RImrPOJI6mh/w3ClKYAasGgOMKw1U6YCQ5JYD28J9jDH2WShNTJp0XMmUSs8VzSFEeBKUH+6LjwbCEyE8VkXPAcB0dO+M6Y5Xmoqp88n95MUoH+R2SPshI8EAglOCCCx3EaiF4xyYlnCVjxHxi3khElPVHKkghvLBUv2Vx2WqspEkKSo1EoaOHK0tceqNJxkrZQfH6L+qkfiojWsQZg7Jx/a1b3xP4cuIvMESjsnH9rVvfE/hy4iyooTT1XaCo6VrHkQeL0PVGmsGVkp5BUWAkoKuhkBz5IzKvQ9UaRxGWVUYloOVU2WmUkjdmSylf2ozq8EWClcZx+ZW1C569Cfg0n5iAeakcC1zxJJiUdjPaWo93CSuYuZKmIKSFrUrIUgqSpOYlt4PQRwEM23mEopqiWJaQmWZQYDV0FSST1jLffeJt2KcMkmmTUBI5Z5ksqvcZnZuphAWMVRGeyLXCRh9Qp7qTyae6WyR4nJ8ESGSpw/jisezhiDIppAPbKVNPUkZR5VHxQRUxgtRjp44iKWSGbrEcTNIJCibDTeYO3NFGs9jP+vov6aT+GmHmGbYz/r6L+mk/hph5iARljEzz1d0fPGp4yvig5yu6PngDZRsIOnVSZaSo8LDifbfDb7oNstuJP5D1whq1uW6eu8VDtgMjla2jQq+aoQVdICs6vMY0HW3Kegh/D/qKK2TR8folDdNA8fNPkJi+FJd4BJWYZLny8kxLjcbOk8Qdx8+94hmJ7LLkOoc+X9Ibh/MN3XcdI0ifSt/XDNtDi8yWpEqQnNMVzibWSLsHOp8g6SCAiskIT84Di5ETvBcNEtIKhzm0+j/n19cN+ztYlScqEcmUllIbK3gEIKXE5smvny1kmRMZUsHRJATmynddyU6b2DvAPW1+IchRVEzemWpu6IyjykRm2WmwEXL2YsTAo0ygf3q0v1A5tP7SIpsG19/t7dUFDNHCw5tf8oCvN7e3ggld7ceEA57LEf8AIUTX+NSH+9RpGtYyVskPj9F/VSfxURrWIMu9lE/tat74n8OXETnKjU2N4PhZqJYqaeQqfUqIQVSQpUxSEuXVlLMkbyIO94mG/wADTfco9UBkyPI1p7xMN/gab7lHqge8TDf4Gm+5R6oDJUzQ9UahoVAypay3aBiGYWDt7bodPeJhv8DTfco9UI6rajCqdZpVzJcsysqCnklhEuwypKsmRIZmvAVH2ZUATpChqqUoHwKcekY87E+OcnUTKZR5s0cpL6JiRzgOtF/7YurH8Kw9Uo1FVIkzJUpBXnVLEzKjUkMCSGvaGyjpMFRPlJlSaZM5Un3TLyyQDyN/hAoJYWezv0QHVJPd20dj0GKL7KeIGbiM0PaUEyx0MMx8OZRjSOC+5Z8lE6nSkypgzJOQpzA72UAb9IhvGymFzVzPitJMmJV8LzJalJWedz94UQXve8UZRjyNZe8TDf4Gm+5R6oHvEw3+BpvuUeqIMqpNuEePGq/eJhv8DTfco9UD3iYb/A033KPVAKdjP+vov6aT+GmHmC6aQmWhKEJCUISEpSAwSkBgANwAtBkAIyhUh5iySTzlX4XOg3CNXxAZczAlVJphJpzP5Qyin3Mr94CXSVcnl13u0BRMxbDcISKufDGoV7FYedaKnPXKR6o4Gw2G/wADTfco9UBS2wkrNXU3Qp/spUoeaLtCYOpdmKOWpK5dNJSpPaqTLSCN1iB1wdQVcmaqahALyV8mt0KTzmBsSAFBjqHgECgxiPS8PUlapy+3UW1LNq7dNh4BE1rlyZUtUyaUIloDqUpgAOJJhtwDHKKtzGmUJnJ5SSZUxHbPlIzpGYHKbh9IoZeQKJkuZoSciraggkbxoRbrMLK2jQWVMKcoOYFmZTZdX3+qHhE6nmT5kjI8yUErU8tQDKfKQojKTY6GCMXqKTlZFHPSlSqnOZaCjMFckM6nLMGF7xBSXZSrM02RK+ilUwjuzlTffZCvHEIULxqat2Uopqs82kkLUzZlS0ktwcjSE/vGw3+BpvuUeqKMuKU5tu6tY5aNSnYXDf4Gm+5R6oHvFw3+BpvuUeqIM4bLhq6iH/6pH4qPbwxrCGGn2Mw9C0rRRU6VpIUlQlIBSoFwQQLEGH6AgW0c2ZPxWhEmROUKQzpk1ZlqTL50pkJTMUMqipRAs+/gYhWEpriKpSZdXLE3D55MsorGRUgjIkKnzFqXNY9snKDoBYxeUCApar2eqcs9lV5/Zsuen4WovXB333X/AOvQP2tg3ePU2IzKx1TJ8p5dOaaYmTVTAlWUGaGkKEtKjMzBYnJVzSGZouaBAV1s2icnGah0z50uYZh5WYipliQApITJAWeQmILcxSBmZy7QgqahcmoxqWaOpnmqUlMlKZCzLmPJCHMwjIlIJuSdx1i1IEBDtlqQ+4/+LnypryqVEuZMKfgl8oghSELfnZe1MVYcHrhSCpFLP90yiMPSgIXm5AUsyVygt2nKLfNpYcI0JAgKX2jo6qTUIlU0qoQKT3KiSuWmrWJ0sZRMLpmcghA0UkoUVXfeymdg5lzcZQPdtPMmqSqXPly6qakylGSVZchZRKnBbnJTnawIi34EBTyUz1SsP9001YijAnibLpzVlRmOeSmKBUagS1XKQo2JD2aBhuEV05NBLrfdfyOfyuVc1JzZ3kJmKQQ6wnLY3JF3vFwwICP9j9c44dS+6M/LcmAvlAoLcOOdmu7AaxIIECAECBAgBFb7G4LUioxKaZs+TLNbOUJJlJCZySAywpSM7HcUlubFkQ3S8dp1VBpkzpap6RmVLCgVJAbUDTUWPEQFU02H1CMMo+Vl1a5tQtqha/dkxUgIExKPgZMxExiCzOA7EuWjvA8NrKhGGS6v3aByFUmfedLLpWeREwpYuwSQ5uw1BL2ZRbUUc2eqnl1EtU5JIKAbuntgDoojeASRvg/C8dpqhcxEidLmqlMJgQoKykuzkW3HxGAqqjFWqXhpxFFculFMtK0yhUCYKkTFBJnCURMI5MJyk7y+8wqx2mqVS68FVUge7wqUkSqpaZssSn5I8i0xMlStVJLO3gsnDNoKaomTJUiciauU2cIObK7i5FtQd+6DMaxmRSS+VqJqZSHygqOqi5CQNSWBLDgYCFbU4dUVOD0uWmXnlqkTplIpRUpctHbSiVnMosxZTqLNcx5tZi666mlJpZVdJUKqQFnkZslaUKKsxBa+UDnEOBZ9YlUza2iTTpqjUy+QUcqVu4Uq/NAFyqx5rPYx7W7WUUqTLnzKmWJU392vM4XxZnJbfw3tAQHaGgrZSsSl0gqihMimTKKSsqKQfhuSUrWbk1I53haG7ajDJ0xVAcJlVSClNYM09NRmQtUlALqm3SVB0oJOXPppFr4hj9NJkJqJs+WmSpsswqGVWYOnKRq4vbdDghYIBFwQ46oCLbHY9LWJVKiRUS1JpkzV8sC8slSkZFlZzmYVJWp2YgO94lccJlJBKgACWctcto53tHcAIECBACBAgQAgQ1VG0MhEzklqKVZsnakjNllraz/NWkvpZXCC/fTSZQrlQxBUOat2BYlsrsD69IB5gQxo2spC/wAK1swBSpylicwDOU2N+NtbR2raim5wSsqypUtWVKrBDu7gXLKYb2PCAeYENA2kkEIZRJWEKAa+VZQEm9jdctwHPOFrwdhuMJnKKUpWkhObnBOmZSNyjqUqY6EBwSIBxgQIEAIECBACBAgQAgQIEAIECBACIfU4eoY3ImplES/ck0LmBBy5ytDBSgGzEDfe0TCBAVHs5szPTW0kiVy3uKhmzpgXOp+RIK8wEtKyc091E84JSlvpWZzGCz/dOPpkSlS+Vp5KKdWUoQpQkLSQhTBNlFiQbExZMCAqrYKmrkLTKp/dEqSijQlYrZB5NFUFJdMtI5NShkC7pVluCSS0SfHMWraOmXNmSk1s0kJky6WmmhlMp1THmTDk0uG4b7S6BAU9hmHLkigqhJqliTVz5lWk0y0LVNnyx8MiS2Yy0EhIIHHpgvBsOn0nuKpnUk9UsprByKJRWuQZys8sKQlynMkZTwJYtFywICj8U2NxIYXJSpEuamTRqSJJMwzUTZqiVKShEsha0yyJY51gV8YuTBxM5CVyoSJmROcJcgKYOBmALdYhZAgBAgQIAQIECAECBAgI/iCZvKqUn3GEhQczHztlGUEgBtZja69YKTNOBBAw8/NUpzzQX5vG5JYdB4vEjmUSFO6dS51DkBgbcIJRhEgWEpIuDpplBSluDAkDgLQDQulnZuaaI37UoZlJQlKri+pVbUDKHuY8NPUlRZNEH1cKOYKbOLByCSddTraHtWGyi7y0nMSTbUliT1lhfogtWCyCGMpLO+m+AZ6qhnOVgUaS6DcO6Ugakps1glrAKJ1aDkmrGXIaMfNIdbEOANBqAFgDTzQ6rwuSS5lpJtfqDDyOPCY5n4TJUDmlguCLvodw4WAFuA4CAQJmVtudSni2cuG+aCRcuNS1umxkyXWkpUFSU2GZDKIcakFnY6dAG97K0YXJSoKTLAVmd97sb9MLoBhXKxCzLp3YO4WxIBcs1nURv0FtbLcPFTm+G5HI3zM+bNZtWDdt5PC4wIAQIECAECBAgBAgQIAQIECAECBAgBAgQIAQIECAECBAgBAgQIAQIECAECBAgP/Z"/>
          <p:cNvSpPr>
            <a:spLocks noChangeAspect="1" noChangeArrowheads="1"/>
          </p:cNvSpPr>
          <p:nvPr/>
        </p:nvSpPr>
        <p:spPr bwMode="auto">
          <a:xfrm>
            <a:off x="155575" y="-2727325"/>
            <a:ext cx="69913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2" name="Picture 4" descr="http://4.bp.blogspot.com/-KWCrhvu0FMI/U54J_fbQQNI/AAAAAAAAfb8/boRUMcB_XOM/s1600/La+importancia+del++modelo+de+Watson+y+Cr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69913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http://www3.teraz.sk/usercontent/photos/a/e/7/3-ae7b11bc84d6003943ec6ef42da656a01fab35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2702" y="4509120"/>
            <a:ext cx="2241298" cy="234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35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    ↗ RNA - </a:t>
            </a:r>
            <a:r>
              <a:rPr lang="sk-SK" dirty="0" err="1" smtClean="0"/>
              <a:t>ribonukleová</a:t>
            </a:r>
            <a:r>
              <a:rPr lang="sk-SK" dirty="0" smtClean="0"/>
              <a:t> kyselina </a:t>
            </a:r>
          </a:p>
          <a:p>
            <a:r>
              <a:rPr lang="sk-SK" dirty="0" smtClean="0"/>
              <a:t>NK</a:t>
            </a:r>
          </a:p>
          <a:p>
            <a:r>
              <a:rPr lang="sk-SK" dirty="0" smtClean="0"/>
              <a:t>     ↘ DNA – </a:t>
            </a:r>
            <a:r>
              <a:rPr lang="sk-SK" dirty="0" err="1" smtClean="0"/>
              <a:t>deoxyribonukleová</a:t>
            </a:r>
            <a:r>
              <a:rPr lang="sk-SK" dirty="0" smtClean="0"/>
              <a:t> kyselina </a:t>
            </a:r>
          </a:p>
          <a:p>
            <a:endParaRPr lang="sk-SK" dirty="0" smtClean="0"/>
          </a:p>
          <a:p>
            <a:r>
              <a:rPr lang="sk-SK" dirty="0" smtClean="0"/>
              <a:t>NK - sú zložené z </a:t>
            </a:r>
            <a:r>
              <a:rPr lang="sk-SK" sz="3200" b="1" u="sng" dirty="0" smtClean="0"/>
              <a:t>nukleotidov </a:t>
            </a:r>
            <a:endParaRPr lang="sk-SK" b="1" u="sng" dirty="0" smtClean="0"/>
          </a:p>
          <a:p>
            <a:r>
              <a:rPr lang="sk-SK" dirty="0" smtClean="0"/>
              <a:t>spájaním nukleotidov ⇒ </a:t>
            </a:r>
            <a:r>
              <a:rPr lang="sk-SK" dirty="0" err="1" smtClean="0"/>
              <a:t>polynukleotidové</a:t>
            </a:r>
            <a:r>
              <a:rPr lang="sk-SK" dirty="0" smtClean="0"/>
              <a:t> vlákno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http://www.hdwallpaperspics.com/uploads/2013/07/Dna_wallpapers_1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93922">
            <a:off x="4298771" y="4188731"/>
            <a:ext cx="4591050" cy="2581276"/>
          </a:xfrm>
          <a:prstGeom prst="rect">
            <a:avLst/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9657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2" descr="C:\Users\Martin\Didaktika\Moderné IKT\KysFos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591034"/>
            <a:ext cx="2286016" cy="2266966"/>
          </a:xfrm>
          <a:prstGeom prst="rect">
            <a:avLst/>
          </a:prstGeom>
          <a:noFill/>
        </p:spPr>
      </p:pic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0" y="3286124"/>
          <a:ext cx="907259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594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sk-SK" sz="2200" u="sng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Nukleotid </a:t>
                      </a:r>
                      <a:r>
                        <a:rPr lang="sk-SK" sz="2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</a:t>
                      </a:r>
                      <a:r>
                        <a:rPr lang="sk-SK" sz="2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sk-SK" sz="2200" u="sng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sacharid. zložka </a:t>
                      </a:r>
                      <a:r>
                        <a:rPr lang="sk-SK" sz="2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+ </a:t>
                      </a:r>
                      <a:r>
                        <a:rPr lang="sk-SK" sz="2200" u="sng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dusíkatá báza </a:t>
                      </a:r>
                      <a:r>
                        <a:rPr lang="sk-SK" sz="2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+ </a:t>
                      </a:r>
                      <a:r>
                        <a:rPr lang="sk-SK" sz="2200" u="sng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zvyšok H₃PO₄</a:t>
                      </a:r>
                      <a:endParaRPr lang="sk-SK" sz="2200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1" name="Rovná spojovacia šípka 10"/>
          <p:cNvCxnSpPr/>
          <p:nvPr/>
        </p:nvCxnSpPr>
        <p:spPr>
          <a:xfrm rot="10800000">
            <a:off x="1000100" y="2500306"/>
            <a:ext cx="4214842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179512" y="1988840"/>
            <a:ext cx="248551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k-SK" b="1" dirty="0" err="1" smtClean="0"/>
              <a:t>Purínové</a:t>
            </a:r>
            <a:r>
              <a:rPr lang="sk-SK" b="1" dirty="0" smtClean="0"/>
              <a:t> bázy </a:t>
            </a:r>
            <a:endParaRPr lang="sk-SK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3786183" cy="179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Rovná spojovacia šípka 16"/>
          <p:cNvCxnSpPr/>
          <p:nvPr/>
        </p:nvCxnSpPr>
        <p:spPr>
          <a:xfrm flipV="1">
            <a:off x="5220072" y="2500306"/>
            <a:ext cx="494936" cy="712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286380" y="2071678"/>
            <a:ext cx="229742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b="1" dirty="0" err="1" smtClean="0">
                <a:solidFill>
                  <a:schemeClr val="accent2">
                    <a:lumMod val="50000"/>
                  </a:schemeClr>
                </a:solidFill>
              </a:rPr>
              <a:t>Pyrimidínové</a:t>
            </a:r>
            <a:r>
              <a:rPr lang="sk-SK" dirty="0" smtClean="0"/>
              <a:t> </a:t>
            </a:r>
            <a:r>
              <a:rPr lang="sk-SK" b="1" dirty="0" smtClean="0"/>
              <a:t>bázy </a:t>
            </a:r>
            <a:endParaRPr lang="sk-SK" b="1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0314" y="142852"/>
            <a:ext cx="291352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2" descr="C:\Users\Martin\Didaktika\Moderné IKT\Uracil.gif"/>
          <p:cNvPicPr>
            <a:picLocks noChangeAspect="1" noChangeArrowheads="1"/>
          </p:cNvPicPr>
          <p:nvPr/>
        </p:nvPicPr>
        <p:blipFill>
          <a:blip r:embed="rId5" cstate="print">
            <a:lum bright="-100000" contrast="100000"/>
          </a:blip>
          <a:srcRect/>
          <a:stretch>
            <a:fillRect/>
          </a:stretch>
        </p:blipFill>
        <p:spPr bwMode="auto">
          <a:xfrm>
            <a:off x="7643834" y="0"/>
            <a:ext cx="1285884" cy="177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Rovná spojovacia šípka 22"/>
          <p:cNvCxnSpPr/>
          <p:nvPr/>
        </p:nvCxnSpPr>
        <p:spPr>
          <a:xfrm flipH="1">
            <a:off x="2051720" y="3645024"/>
            <a:ext cx="1296144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683568" y="6021288"/>
            <a:ext cx="13821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err="1" smtClean="0"/>
              <a:t>D-ribóza</a:t>
            </a:r>
            <a:endParaRPr lang="sk-SK" dirty="0"/>
          </a:p>
        </p:txBody>
      </p:sp>
      <p:pic>
        <p:nvPicPr>
          <p:cNvPr id="24582" name="Picture 6" descr="http://genetika.wz.cz/images/cukry.gif"/>
          <p:cNvPicPr>
            <a:picLocks noChangeAspect="1" noChangeArrowheads="1"/>
          </p:cNvPicPr>
          <p:nvPr/>
        </p:nvPicPr>
        <p:blipFill>
          <a:blip r:embed="rId6" cstate="print"/>
          <a:srcRect b="25000"/>
          <a:stretch>
            <a:fillRect/>
          </a:stretch>
        </p:blipFill>
        <p:spPr bwMode="auto">
          <a:xfrm>
            <a:off x="395536" y="4293096"/>
            <a:ext cx="4987124" cy="1512168"/>
          </a:xfrm>
          <a:prstGeom prst="rect">
            <a:avLst/>
          </a:prstGeom>
          <a:noFill/>
        </p:spPr>
      </p:pic>
      <p:sp>
        <p:nvSpPr>
          <p:cNvPr id="22" name="BlokTextu 21"/>
          <p:cNvSpPr txBox="1"/>
          <p:nvPr/>
        </p:nvSpPr>
        <p:spPr>
          <a:xfrm>
            <a:off x="2699792" y="6021288"/>
            <a:ext cx="237626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2-deoxy-D-ribóza</a:t>
            </a:r>
            <a:endParaRPr lang="sk-SK" dirty="0"/>
          </a:p>
        </p:txBody>
      </p:sp>
      <p:cxnSp>
        <p:nvCxnSpPr>
          <p:cNvPr id="24" name="Rovná spojovacia šípka 23"/>
          <p:cNvCxnSpPr/>
          <p:nvPr/>
        </p:nvCxnSpPr>
        <p:spPr>
          <a:xfrm>
            <a:off x="3347864" y="3645024"/>
            <a:ext cx="567680" cy="639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1" t="38133" r="24197" b="16769"/>
          <a:stretch>
            <a:fillRect/>
          </a:stretch>
        </p:blipFill>
        <p:spPr bwMode="auto">
          <a:xfrm>
            <a:off x="2267744" y="476672"/>
            <a:ext cx="5723582" cy="606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ál 4"/>
          <p:cNvSpPr/>
          <p:nvPr/>
        </p:nvSpPr>
        <p:spPr>
          <a:xfrm>
            <a:off x="3635896" y="476672"/>
            <a:ext cx="2880320" cy="20882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827584" y="764704"/>
            <a:ext cx="2880320" cy="2088232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131840" y="2204864"/>
            <a:ext cx="2160240" cy="1656184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ľava 7"/>
          <p:cNvSpPr/>
          <p:nvPr/>
        </p:nvSpPr>
        <p:spPr>
          <a:xfrm>
            <a:off x="4860032" y="2132856"/>
            <a:ext cx="2664296" cy="50405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N-glykozidová</a:t>
            </a:r>
            <a:r>
              <a:rPr lang="sk-SK" dirty="0" smtClean="0"/>
              <a:t> väzba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5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14282" y="357166"/>
            <a:ext cx="8472518" cy="5650125"/>
          </a:xfrm>
        </p:spPr>
        <p:txBody>
          <a:bodyPr>
            <a:normAutofit/>
          </a:bodyPr>
          <a:lstStyle/>
          <a:p>
            <a:pPr algn="just"/>
            <a:r>
              <a:rPr lang="sk-SK" dirty="0" err="1" smtClean="0"/>
              <a:t>nukleotidy</a:t>
            </a:r>
            <a:r>
              <a:rPr lang="sk-SK" dirty="0" smtClean="0"/>
              <a:t> sú spojené </a:t>
            </a:r>
            <a:r>
              <a:rPr lang="sk-SK" b="1" dirty="0" err="1" smtClean="0"/>
              <a:t>fosfodiesterovou</a:t>
            </a:r>
            <a:r>
              <a:rPr lang="sk-SK" b="1" dirty="0" smtClean="0"/>
              <a:t> väzbou</a:t>
            </a:r>
            <a:r>
              <a:rPr lang="sk-SK" dirty="0" smtClean="0"/>
              <a:t>, ktorá vzniká medzi zvyškom </a:t>
            </a:r>
            <a:r>
              <a:rPr lang="sk-SK" sz="2800" u="sng" dirty="0" smtClean="0">
                <a:solidFill>
                  <a:schemeClr val="accent2">
                    <a:lumMod val="50000"/>
                  </a:schemeClr>
                </a:solidFill>
              </a:rPr>
              <a:t>H₃PO₄ </a:t>
            </a:r>
            <a:r>
              <a:rPr lang="sk-SK" dirty="0" smtClean="0"/>
              <a:t> na 5. uhlíku a </a:t>
            </a:r>
            <a:r>
              <a:rPr lang="sk-SK" dirty="0" err="1" smtClean="0"/>
              <a:t>hydroxylovou</a:t>
            </a:r>
            <a:r>
              <a:rPr lang="sk-SK" dirty="0" smtClean="0"/>
              <a:t> skupinou, ktorá je viazaná na 3. atóme uhlíka </a:t>
            </a:r>
            <a:r>
              <a:rPr lang="sk-SK" dirty="0" err="1" smtClean="0"/>
              <a:t>pentózy</a:t>
            </a:r>
            <a:r>
              <a:rPr lang="sk-SK" dirty="0" smtClean="0"/>
              <a:t> susedného </a:t>
            </a:r>
            <a:r>
              <a:rPr lang="sk-SK" dirty="0" err="1" smtClean="0"/>
              <a:t>nukleotidu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b="1" u="sng" dirty="0" smtClean="0"/>
              <a:t>N- </a:t>
            </a:r>
            <a:r>
              <a:rPr lang="sk-SK" b="1" u="sng" dirty="0" err="1" smtClean="0"/>
              <a:t>glykozidovou</a:t>
            </a:r>
            <a:r>
              <a:rPr lang="sk-SK" b="1" u="sng" dirty="0" smtClean="0"/>
              <a:t> väzbou </a:t>
            </a:r>
            <a:r>
              <a:rPr lang="sk-SK" dirty="0" smtClean="0"/>
              <a:t>sa viaže báza na 1.C sacharidu</a:t>
            </a:r>
          </a:p>
          <a:p>
            <a:endParaRPr lang="sk-SK" dirty="0" smtClean="0"/>
          </a:p>
          <a:p>
            <a:r>
              <a:rPr lang="sk-SK" dirty="0" smtClean="0"/>
              <a:t>smer rastu reťazca NK 5‵→ 3‵  !!!!!!!!!!!!!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06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</TotalTime>
  <Words>134</Words>
  <Application>Microsoft Office PowerPoint</Application>
  <PresentationFormat>Prezentácia na obrazovke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Hala</vt:lpstr>
      <vt:lpstr>Nukleové kyseliny</vt:lpstr>
      <vt:lpstr>Prezentácia programu PowerPoint</vt:lpstr>
      <vt:lpstr>Nukleové kyseliny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Nukleové kyseliny</dc:title>
  <dc:creator>Guest</dc:creator>
  <cp:lastModifiedBy>spravca</cp:lastModifiedBy>
  <cp:revision>41</cp:revision>
  <dcterms:created xsi:type="dcterms:W3CDTF">2015-01-12T13:28:35Z</dcterms:created>
  <dcterms:modified xsi:type="dcterms:W3CDTF">2020-12-08T08:55:28Z</dcterms:modified>
</cp:coreProperties>
</file>