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9" r:id="rId3"/>
    <p:sldId id="257" r:id="rId4"/>
    <p:sldId id="258" r:id="rId5"/>
    <p:sldId id="262" r:id="rId6"/>
    <p:sldId id="265" r:id="rId7"/>
    <p:sldId id="268" r:id="rId8"/>
    <p:sldId id="269" r:id="rId9"/>
    <p:sldId id="263" r:id="rId10"/>
  </p:sldIdLst>
  <p:sldSz cx="9144000" cy="6858000" type="screen4x3"/>
  <p:notesSz cx="6881813" cy="97107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4D9"/>
    <a:srgbClr val="CFDADB"/>
    <a:srgbClr val="9595DB"/>
    <a:srgbClr val="5066D4"/>
    <a:srgbClr val="996DD9"/>
    <a:srgbClr val="003399"/>
    <a:srgbClr val="2E46FA"/>
    <a:srgbClr val="297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redný štýl 2 - zvýrazneni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Svetlý štýl 3 - zvýrazneni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Stredný štýl 4 - zvýrazneni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p:cViewPr varScale="1">
        <p:scale>
          <a:sx n="80" d="100"/>
          <a:sy n="80"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82119" cy="487223"/>
          </a:xfrm>
          <a:prstGeom prst="rect">
            <a:avLst/>
          </a:prstGeom>
        </p:spPr>
        <p:txBody>
          <a:bodyPr vert="horz" lIns="94814" tIns="47407" rIns="94814" bIns="47407" rtlCol="0"/>
          <a:lstStyle>
            <a:lvl1pPr algn="l">
              <a:defRPr sz="1200"/>
            </a:lvl1pPr>
          </a:lstStyle>
          <a:p>
            <a:endParaRPr lang="sk-SK"/>
          </a:p>
        </p:txBody>
      </p:sp>
      <p:sp>
        <p:nvSpPr>
          <p:cNvPr id="3" name="Zástupný objekt pre dátum 2"/>
          <p:cNvSpPr>
            <a:spLocks noGrp="1"/>
          </p:cNvSpPr>
          <p:nvPr>
            <p:ph type="dt" idx="1"/>
          </p:nvPr>
        </p:nvSpPr>
        <p:spPr>
          <a:xfrm>
            <a:off x="3898102" y="0"/>
            <a:ext cx="2982119" cy="487223"/>
          </a:xfrm>
          <a:prstGeom prst="rect">
            <a:avLst/>
          </a:prstGeom>
        </p:spPr>
        <p:txBody>
          <a:bodyPr vert="horz" lIns="94814" tIns="47407" rIns="94814" bIns="47407" rtlCol="0"/>
          <a:lstStyle>
            <a:lvl1pPr algn="r">
              <a:defRPr sz="1200"/>
            </a:lvl1pPr>
          </a:lstStyle>
          <a:p>
            <a:fld id="{18C79883-DA1F-4E4C-A1E4-829CB67A2BAB}" type="datetimeFigureOut">
              <a:rPr lang="sk-SK" smtClean="0"/>
              <a:t>18.01.2021</a:t>
            </a:fld>
            <a:endParaRPr lang="sk-SK"/>
          </a:p>
        </p:txBody>
      </p:sp>
      <p:sp>
        <p:nvSpPr>
          <p:cNvPr id="4" name="Zástupný objekt pre obrázok snímky 3"/>
          <p:cNvSpPr>
            <a:spLocks noGrp="1" noRot="1" noChangeAspect="1"/>
          </p:cNvSpPr>
          <p:nvPr>
            <p:ph type="sldImg" idx="2"/>
          </p:nvPr>
        </p:nvSpPr>
        <p:spPr>
          <a:xfrm>
            <a:off x="1257300" y="1214438"/>
            <a:ext cx="4367213" cy="3276600"/>
          </a:xfrm>
          <a:prstGeom prst="rect">
            <a:avLst/>
          </a:prstGeom>
          <a:noFill/>
          <a:ln w="12700">
            <a:solidFill>
              <a:prstClr val="black"/>
            </a:solidFill>
          </a:ln>
        </p:spPr>
        <p:txBody>
          <a:bodyPr vert="horz" lIns="94814" tIns="47407" rIns="94814" bIns="47407" rtlCol="0" anchor="ctr"/>
          <a:lstStyle/>
          <a:p>
            <a:endParaRPr lang="sk-SK"/>
          </a:p>
        </p:txBody>
      </p:sp>
      <p:sp>
        <p:nvSpPr>
          <p:cNvPr id="5" name="Zástupný objekt pre poznámky 4"/>
          <p:cNvSpPr>
            <a:spLocks noGrp="1"/>
          </p:cNvSpPr>
          <p:nvPr>
            <p:ph type="body" sz="quarter" idx="3"/>
          </p:nvPr>
        </p:nvSpPr>
        <p:spPr>
          <a:xfrm>
            <a:off x="688182" y="4673293"/>
            <a:ext cx="5505450" cy="3823603"/>
          </a:xfrm>
          <a:prstGeom prst="rect">
            <a:avLst/>
          </a:prstGeom>
        </p:spPr>
        <p:txBody>
          <a:bodyPr vert="horz" lIns="94814" tIns="47407" rIns="94814" bIns="47407"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9223516"/>
            <a:ext cx="2982119" cy="487222"/>
          </a:xfrm>
          <a:prstGeom prst="rect">
            <a:avLst/>
          </a:prstGeom>
        </p:spPr>
        <p:txBody>
          <a:bodyPr vert="horz" lIns="94814" tIns="47407" rIns="94814" bIns="47407"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98102" y="9223516"/>
            <a:ext cx="2982119" cy="487222"/>
          </a:xfrm>
          <a:prstGeom prst="rect">
            <a:avLst/>
          </a:prstGeom>
        </p:spPr>
        <p:txBody>
          <a:bodyPr vert="horz" lIns="94814" tIns="47407" rIns="94814" bIns="47407" rtlCol="0" anchor="b"/>
          <a:lstStyle>
            <a:lvl1pPr algn="r">
              <a:defRPr sz="1200"/>
            </a:lvl1pPr>
          </a:lstStyle>
          <a:p>
            <a:fld id="{04BDC044-C0ED-40BF-90F9-441BEB094B5F}" type="slidenum">
              <a:rPr lang="sk-SK" smtClean="0"/>
              <a:t>‹#›</a:t>
            </a:fld>
            <a:endParaRPr lang="sk-SK"/>
          </a:p>
        </p:txBody>
      </p:sp>
    </p:spTree>
    <p:extLst>
      <p:ext uri="{BB962C8B-B14F-4D97-AF65-F5344CB8AC3E}">
        <p14:creationId xmlns:p14="http://schemas.microsoft.com/office/powerpoint/2010/main" val="140606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sk-SK"/>
              <a:t>Kliknutím upravte štýl predlohy nadpisu</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lvl1pPr algn="l">
              <a:defRPr/>
            </a:lvl1pPr>
          </a:lstStyle>
          <a:p>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4AA35E60-D231-4F02-8ACF-E81674B92762}" type="slidenum">
              <a:rPr lang="cs-CZ" smtClean="0"/>
              <a:pPr/>
              <a:t>‹#›</a:t>
            </a:fld>
            <a:endParaRPr lang="cs-CZ"/>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667925"/>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73107ABB-AD62-453F-8999-84E9746DE183}" type="slidenum">
              <a:rPr lang="cs-CZ" smtClean="0"/>
              <a:pPr/>
              <a:t>‹#›</a:t>
            </a:fld>
            <a:endParaRPr lang="cs-CZ"/>
          </a:p>
        </p:txBody>
      </p:sp>
    </p:spTree>
    <p:extLst>
      <p:ext uri="{BB962C8B-B14F-4D97-AF65-F5344CB8AC3E}">
        <p14:creationId xmlns:p14="http://schemas.microsoft.com/office/powerpoint/2010/main" val="6665095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A0FE4F1-82F2-4949-8751-39DA4CF53271}" type="slidenum">
              <a:rPr lang="cs-CZ" smtClean="0"/>
              <a:pPr/>
              <a:t>‹#›</a:t>
            </a:fld>
            <a:endParaRPr lang="cs-CZ"/>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91639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9EFC0077-450C-47FF-AC1F-47E172B2C850}" type="slidenum">
              <a:rPr lang="cs-CZ" smtClean="0"/>
              <a:pPr/>
              <a:t>‹#›</a:t>
            </a:fld>
            <a:endParaRPr lang="cs-CZ"/>
          </a:p>
        </p:txBody>
      </p:sp>
    </p:spTree>
    <p:extLst>
      <p:ext uri="{BB962C8B-B14F-4D97-AF65-F5344CB8AC3E}">
        <p14:creationId xmlns:p14="http://schemas.microsoft.com/office/powerpoint/2010/main" val="282436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sk-SK"/>
              <a:t>Kliknutím upravte štýl predlohy nadpisu</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C28BB738-542B-4231-B8DC-D28D9A9B7CC6}" type="slidenum">
              <a:rPr lang="cs-CZ" smtClean="0"/>
              <a:pPr/>
              <a:t>‹#›</a:t>
            </a:fld>
            <a:endParaRPr lang="cs-CZ"/>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8683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C1FA443E-C847-4643-B2CF-B052E90582F4}" type="slidenum">
              <a:rPr lang="cs-CZ" smtClean="0"/>
              <a:pPr/>
              <a:t>‹#›</a:t>
            </a:fld>
            <a:endParaRPr lang="cs-CZ"/>
          </a:p>
        </p:txBody>
      </p:sp>
    </p:spTree>
    <p:extLst>
      <p:ext uri="{BB962C8B-B14F-4D97-AF65-F5344CB8AC3E}">
        <p14:creationId xmlns:p14="http://schemas.microsoft.com/office/powerpoint/2010/main" val="3405150748"/>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768096" y="2967788"/>
            <a:ext cx="3566160" cy="3341572"/>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sk-SK"/>
              <a:t>Kliknite sem a upravte štýly predlohy textu</a:t>
            </a:r>
          </a:p>
        </p:txBody>
      </p:sp>
      <p:sp>
        <p:nvSpPr>
          <p:cNvPr id="6" name="Content Placeholder 5"/>
          <p:cNvSpPr>
            <a:spLocks noGrp="1"/>
          </p:cNvSpPr>
          <p:nvPr>
            <p:ph sz="quarter" idx="4"/>
          </p:nvPr>
        </p:nvSpPr>
        <p:spPr>
          <a:xfrm>
            <a:off x="4491990" y="2967788"/>
            <a:ext cx="3566160" cy="3341572"/>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1CD8B5FD-F8C3-4FB4-A105-88C3E9EB7DBB}" type="slidenum">
              <a:rPr lang="cs-CZ" smtClean="0"/>
              <a:pPr/>
              <a:t>‹#›</a:t>
            </a:fld>
            <a:endParaRPr lang="cs-CZ"/>
          </a:p>
        </p:txBody>
      </p:sp>
    </p:spTree>
    <p:extLst>
      <p:ext uri="{BB962C8B-B14F-4D97-AF65-F5344CB8AC3E}">
        <p14:creationId xmlns:p14="http://schemas.microsoft.com/office/powerpoint/2010/main" val="3567795051"/>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8AB507C5-136C-4FB3-BE0B-C3D3F1F869A5}" type="slidenum">
              <a:rPr lang="cs-CZ" smtClean="0"/>
              <a:pPr/>
              <a:t>‹#›</a:t>
            </a:fld>
            <a:endParaRPr lang="cs-CZ"/>
          </a:p>
        </p:txBody>
      </p:sp>
    </p:spTree>
    <p:extLst>
      <p:ext uri="{BB962C8B-B14F-4D97-AF65-F5344CB8AC3E}">
        <p14:creationId xmlns:p14="http://schemas.microsoft.com/office/powerpoint/2010/main" val="2363920079"/>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09BAF2B3-2D54-4AEA-A54F-1979CDD887DF}" type="slidenum">
              <a:rPr lang="cs-CZ" smtClean="0"/>
              <a:pPr/>
              <a:t>‹#›</a:t>
            </a:fld>
            <a:endParaRPr lang="cs-CZ"/>
          </a:p>
        </p:txBody>
      </p:sp>
    </p:spTree>
    <p:extLst>
      <p:ext uri="{BB962C8B-B14F-4D97-AF65-F5344CB8AC3E}">
        <p14:creationId xmlns:p14="http://schemas.microsoft.com/office/powerpoint/2010/main" val="164079896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sk-SK"/>
              <a:t>Kliknutím upravte štýl predlohy nadpisu</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1434E4C6-B263-4F5C-A188-89281432DEFA}" type="slidenum">
              <a:rPr lang="cs-CZ" smtClean="0"/>
              <a:pPr/>
              <a:t>‹#›</a:t>
            </a:fld>
            <a:endParaRPr lang="cs-CZ"/>
          </a:p>
        </p:txBody>
      </p:sp>
    </p:spTree>
    <p:extLst>
      <p:ext uri="{BB962C8B-B14F-4D97-AF65-F5344CB8AC3E}">
        <p14:creationId xmlns:p14="http://schemas.microsoft.com/office/powerpoint/2010/main" val="144878132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sk-SK"/>
              <a:t>Kliknutím na ikonu pridáte obrázok</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sk-SK"/>
              <a:t>Kliknite sem a upravte štýly predlohy textu</a:t>
            </a:r>
          </a:p>
        </p:txBody>
      </p:sp>
      <p:sp>
        <p:nvSpPr>
          <p:cNvPr id="5" name="Date Placeholder 4"/>
          <p:cNvSpPr>
            <a:spLocks noGrp="1"/>
          </p:cNvSpPr>
          <p:nvPr>
            <p:ph type="dt" sz="half" idx="10"/>
          </p:nvPr>
        </p:nvSpPr>
        <p:spPr/>
        <p:txBody>
          <a:bodyPr/>
          <a:lstStyle/>
          <a:p>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491282BB-D46A-4347-89C1-2E261FCC275C}" type="slidenum">
              <a:rPr lang="cs-CZ" smtClean="0"/>
              <a:pPr/>
              <a:t>‹#›</a:t>
            </a:fld>
            <a:endParaRPr lang="cs-CZ"/>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36206"/>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cs-CZ"/>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cs-CZ"/>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FC0077-450C-47FF-AC1F-47E172B2C850}" type="slidenum">
              <a:rPr lang="cs-CZ" smtClean="0"/>
              <a:pPr/>
              <a:t>‹#›</a:t>
            </a:fld>
            <a:endParaRPr lang="cs-CZ"/>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8384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cover/>
  </p:transition>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505" y="1814574"/>
            <a:ext cx="5570417" cy="3228207"/>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1444" y="620720"/>
            <a:ext cx="5492423"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3534918" y="1105351"/>
            <a:ext cx="4765475" cy="3023981"/>
          </a:xfrm>
        </p:spPr>
        <p:txBody>
          <a:bodyPr anchor="b">
            <a:normAutofit/>
          </a:bodyPr>
          <a:lstStyle/>
          <a:p>
            <a:pPr algn="l"/>
            <a:r>
              <a:rPr lang="sk-SK" sz="4200" b="1">
                <a:solidFill>
                  <a:srgbClr val="FFFFFF"/>
                </a:solidFill>
              </a:rPr>
              <a:t>Číslovky</a:t>
            </a:r>
          </a:p>
        </p:txBody>
      </p:sp>
      <p:sp>
        <p:nvSpPr>
          <p:cNvPr id="2051" name="Rectangle 3"/>
          <p:cNvSpPr>
            <a:spLocks noGrp="1" noChangeArrowheads="1"/>
          </p:cNvSpPr>
          <p:nvPr>
            <p:ph type="subTitle" idx="1"/>
          </p:nvPr>
        </p:nvSpPr>
        <p:spPr>
          <a:xfrm>
            <a:off x="3534918" y="4297556"/>
            <a:ext cx="4765476" cy="1433391"/>
          </a:xfrm>
        </p:spPr>
        <p:txBody>
          <a:bodyPr anchor="t">
            <a:normAutofit/>
          </a:bodyPr>
          <a:lstStyle/>
          <a:p>
            <a:endParaRPr lang="sk-SK" dirty="0">
              <a:solidFill>
                <a:srgbClr val="FFFFFF"/>
              </a:solidFill>
            </a:endParaRPr>
          </a:p>
        </p:txBody>
      </p:sp>
      <p:cxnSp>
        <p:nvCxnSpPr>
          <p:cNvPr id="78" name="Straight Connector 77">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32199" y="4214336"/>
            <a:ext cx="38404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2"/>
            <a:ext cx="12344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20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116460" y="939619"/>
            <a:ext cx="7487988" cy="1754326"/>
          </a:xfrm>
          <a:prstGeom prst="rect">
            <a:avLst/>
          </a:prstGeom>
          <a:noFill/>
        </p:spPr>
        <p:txBody>
          <a:bodyPr wrap="square" rtlCol="0">
            <a:spAutoFit/>
          </a:bodyPr>
          <a:lstStyle/>
          <a:p>
            <a:pPr algn="ctr"/>
            <a:r>
              <a:rPr lang="sk-SK" sz="3600" b="1" u="sng" dirty="0">
                <a:solidFill>
                  <a:schemeClr val="accent3">
                    <a:lumMod val="75000"/>
                  </a:schemeClr>
                </a:solidFill>
              </a:rPr>
              <a:t>Rozdelenie čísloviek </a:t>
            </a:r>
            <a:endParaRPr lang="sk-SK" sz="3600" dirty="0">
              <a:solidFill>
                <a:schemeClr val="accent3">
                  <a:lumMod val="75000"/>
                </a:schemeClr>
              </a:solidFill>
            </a:endParaRPr>
          </a:p>
          <a:p>
            <a:pPr algn="ctr"/>
            <a:r>
              <a:rPr lang="sk-SK" sz="3600" dirty="0">
                <a:solidFill>
                  <a:schemeClr val="accent3">
                    <a:lumMod val="75000"/>
                  </a:schemeClr>
                </a:solidFill>
              </a:rPr>
              <a:t>plnovýznamové, ohybné slová, vyjadrujú počet, poradie, násobok...</a:t>
            </a:r>
          </a:p>
        </p:txBody>
      </p:sp>
      <p:graphicFrame>
        <p:nvGraphicFramePr>
          <p:cNvPr id="4" name="Tabuľka 3"/>
          <p:cNvGraphicFramePr>
            <a:graphicFrameLocks noGrp="1"/>
          </p:cNvGraphicFramePr>
          <p:nvPr>
            <p:extLst>
              <p:ext uri="{D42A27DB-BD31-4B8C-83A1-F6EECF244321}">
                <p14:modId xmlns:p14="http://schemas.microsoft.com/office/powerpoint/2010/main" val="3843503931"/>
              </p:ext>
            </p:extLst>
          </p:nvPr>
        </p:nvGraphicFramePr>
        <p:xfrm>
          <a:off x="467544" y="2852936"/>
          <a:ext cx="8424936" cy="2880321"/>
        </p:xfrm>
        <a:graphic>
          <a:graphicData uri="http://schemas.openxmlformats.org/drawingml/2006/table">
            <a:tbl>
              <a:tblPr firstRow="1" bandRow="1">
                <a:tableStyleId>{8A107856-5554-42FB-B03E-39F5DBC370BA}</a:tableStyleId>
              </a:tblPr>
              <a:tblGrid>
                <a:gridCol w="1727112">
                  <a:extLst>
                    <a:ext uri="{9D8B030D-6E8A-4147-A177-3AD203B41FA5}">
                      <a16:colId xmlns:a16="http://schemas.microsoft.com/office/drawing/2014/main" val="20000"/>
                    </a:ext>
                  </a:extLst>
                </a:gridCol>
                <a:gridCol w="2232608">
                  <a:extLst>
                    <a:ext uri="{9D8B030D-6E8A-4147-A177-3AD203B41FA5}">
                      <a16:colId xmlns:a16="http://schemas.microsoft.com/office/drawing/2014/main" val="20001"/>
                    </a:ext>
                  </a:extLst>
                </a:gridCol>
                <a:gridCol w="2232608">
                  <a:extLst>
                    <a:ext uri="{9D8B030D-6E8A-4147-A177-3AD203B41FA5}">
                      <a16:colId xmlns:a16="http://schemas.microsoft.com/office/drawing/2014/main" val="20002"/>
                    </a:ext>
                  </a:extLst>
                </a:gridCol>
                <a:gridCol w="2232608">
                  <a:extLst>
                    <a:ext uri="{9D8B030D-6E8A-4147-A177-3AD203B41FA5}">
                      <a16:colId xmlns:a16="http://schemas.microsoft.com/office/drawing/2014/main" val="20003"/>
                    </a:ext>
                  </a:extLst>
                </a:gridCol>
              </a:tblGrid>
              <a:tr h="589945">
                <a:tc gridSpan="2">
                  <a:txBody>
                    <a:bodyPr/>
                    <a:lstStyle/>
                    <a:p>
                      <a:r>
                        <a:rPr lang="sk-SK" sz="2800" dirty="0">
                          <a:solidFill>
                            <a:srgbClr val="2E46FA"/>
                          </a:solidFill>
                        </a:rPr>
                        <a:t>Určité</a:t>
                      </a:r>
                    </a:p>
                  </a:txBody>
                  <a:tcPr/>
                </a:tc>
                <a:tc hMerge="1">
                  <a:txBody>
                    <a:bodyPr/>
                    <a:lstStyle/>
                    <a:p>
                      <a:endParaRPr lang="sk-SK"/>
                    </a:p>
                  </a:txBody>
                  <a:tcPr/>
                </a:tc>
                <a:tc gridSpan="2">
                  <a:txBody>
                    <a:bodyPr/>
                    <a:lstStyle/>
                    <a:p>
                      <a:r>
                        <a:rPr lang="sk-SK" sz="2800" dirty="0">
                          <a:solidFill>
                            <a:srgbClr val="2E46FA"/>
                          </a:solidFill>
                        </a:rPr>
                        <a:t>Neurčité</a:t>
                      </a:r>
                    </a:p>
                  </a:txBody>
                  <a:tcPr/>
                </a:tc>
                <a:tc hMerge="1">
                  <a:txBody>
                    <a:bodyPr/>
                    <a:lstStyle/>
                    <a:p>
                      <a:endParaRPr lang="sk-SK"/>
                    </a:p>
                  </a:txBody>
                  <a:tcPr/>
                </a:tc>
                <a:extLst>
                  <a:ext uri="{0D108BD9-81ED-4DB2-BD59-A6C34878D82A}">
                    <a16:rowId xmlns:a16="http://schemas.microsoft.com/office/drawing/2014/main" val="10000"/>
                  </a:ext>
                </a:extLst>
              </a:tr>
              <a:tr h="832864">
                <a:tc>
                  <a:txBody>
                    <a:bodyPr/>
                    <a:lstStyle/>
                    <a:p>
                      <a:pPr algn="l"/>
                      <a:r>
                        <a:rPr lang="sk-SK" sz="2400" dirty="0">
                          <a:solidFill>
                            <a:schemeClr val="bg2">
                              <a:lumMod val="50000"/>
                            </a:schemeClr>
                          </a:solidFill>
                        </a:rPr>
                        <a:t>Základné</a:t>
                      </a:r>
                    </a:p>
                  </a:txBody>
                  <a:tcPr/>
                </a:tc>
                <a:tc>
                  <a:txBody>
                    <a:bodyPr/>
                    <a:lstStyle/>
                    <a:p>
                      <a:r>
                        <a:rPr lang="sk-SK" dirty="0">
                          <a:solidFill>
                            <a:srgbClr val="003399"/>
                          </a:solidFill>
                        </a:rPr>
                        <a:t>jeden, dvaja, tridsať</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k-SK" sz="2400" dirty="0">
                          <a:solidFill>
                            <a:schemeClr val="bg2">
                              <a:lumMod val="50000"/>
                            </a:schemeClr>
                          </a:solidFill>
                        </a:rPr>
                        <a:t>Základné</a:t>
                      </a:r>
                    </a:p>
                    <a:p>
                      <a:endParaRPr lang="sk-SK" dirty="0"/>
                    </a:p>
                  </a:txBody>
                  <a:tcPr/>
                </a:tc>
                <a:tc>
                  <a:txBody>
                    <a:bodyPr/>
                    <a:lstStyle/>
                    <a:p>
                      <a:r>
                        <a:rPr lang="sk-SK" dirty="0">
                          <a:solidFill>
                            <a:srgbClr val="003399"/>
                          </a:solidFill>
                        </a:rPr>
                        <a:t>veľa, málo, dosť,</a:t>
                      </a:r>
                    </a:p>
                    <a:p>
                      <a:r>
                        <a:rPr lang="sk-SK" dirty="0">
                          <a:solidFill>
                            <a:srgbClr val="003399"/>
                          </a:solidFill>
                        </a:rPr>
                        <a:t>mnoho</a:t>
                      </a:r>
                    </a:p>
                  </a:txBody>
                  <a:tcPr/>
                </a:tc>
                <a:extLst>
                  <a:ext uri="{0D108BD9-81ED-4DB2-BD59-A6C34878D82A}">
                    <a16:rowId xmlns:a16="http://schemas.microsoft.com/office/drawing/2014/main" val="10001"/>
                  </a:ext>
                </a:extLst>
              </a:tr>
              <a:tr h="728756">
                <a:tc>
                  <a:txBody>
                    <a:bodyPr/>
                    <a:lstStyle/>
                    <a:p>
                      <a:r>
                        <a:rPr lang="sk-SK" sz="2400" dirty="0">
                          <a:solidFill>
                            <a:schemeClr val="bg2">
                              <a:lumMod val="50000"/>
                            </a:schemeClr>
                          </a:solidFill>
                        </a:rPr>
                        <a:t>Radové</a:t>
                      </a:r>
                    </a:p>
                  </a:txBody>
                  <a:tcPr/>
                </a:tc>
                <a:tc>
                  <a:txBody>
                    <a:bodyPr/>
                    <a:lstStyle/>
                    <a:p>
                      <a:r>
                        <a:rPr lang="sk-SK" dirty="0">
                          <a:solidFill>
                            <a:srgbClr val="003399"/>
                          </a:solidFill>
                        </a:rPr>
                        <a:t>prvý, siedmy, posledný</a:t>
                      </a:r>
                    </a:p>
                  </a:txBody>
                  <a:tcPr/>
                </a:tc>
                <a:tc>
                  <a:txBody>
                    <a:bodyPr/>
                    <a:lstStyle/>
                    <a:p>
                      <a:r>
                        <a:rPr lang="sk-SK" sz="2400" dirty="0">
                          <a:solidFill>
                            <a:schemeClr val="bg2">
                              <a:lumMod val="50000"/>
                            </a:schemeClr>
                          </a:solidFill>
                        </a:rPr>
                        <a:t>Radové</a:t>
                      </a:r>
                    </a:p>
                  </a:txBody>
                  <a:tcPr/>
                </a:tc>
                <a:tc>
                  <a:txBody>
                    <a:bodyPr/>
                    <a:lstStyle/>
                    <a:p>
                      <a:r>
                        <a:rPr lang="sk-SK" dirty="0">
                          <a:solidFill>
                            <a:srgbClr val="003399"/>
                          </a:solidFill>
                        </a:rPr>
                        <a:t>posledný, ostatný</a:t>
                      </a:r>
                    </a:p>
                  </a:txBody>
                  <a:tcPr/>
                </a:tc>
                <a:extLst>
                  <a:ext uri="{0D108BD9-81ED-4DB2-BD59-A6C34878D82A}">
                    <a16:rowId xmlns:a16="http://schemas.microsoft.com/office/drawing/2014/main" val="10002"/>
                  </a:ext>
                </a:extLst>
              </a:tr>
              <a:tr h="728756">
                <a:tc>
                  <a:txBody>
                    <a:bodyPr/>
                    <a:lstStyle/>
                    <a:p>
                      <a:r>
                        <a:rPr lang="sk-SK" sz="2400" dirty="0">
                          <a:solidFill>
                            <a:schemeClr val="bg2">
                              <a:lumMod val="50000"/>
                            </a:schemeClr>
                          </a:solidFill>
                        </a:rPr>
                        <a:t>Násobné</a:t>
                      </a:r>
                    </a:p>
                  </a:txBody>
                  <a:tcPr/>
                </a:tc>
                <a:tc>
                  <a:txBody>
                    <a:bodyPr/>
                    <a:lstStyle/>
                    <a:p>
                      <a:r>
                        <a:rPr lang="sk-SK" dirty="0">
                          <a:solidFill>
                            <a:srgbClr val="003399"/>
                          </a:solidFill>
                        </a:rPr>
                        <a:t>dva razy, trikrát, dvojnásobný</a:t>
                      </a:r>
                    </a:p>
                  </a:txBody>
                  <a:tcPr/>
                </a:tc>
                <a:tc>
                  <a:txBody>
                    <a:bodyPr/>
                    <a:lstStyle/>
                    <a:p>
                      <a:r>
                        <a:rPr lang="sk-SK" sz="2400" dirty="0">
                          <a:solidFill>
                            <a:schemeClr val="bg2">
                              <a:lumMod val="50000"/>
                            </a:schemeClr>
                          </a:solidFill>
                        </a:rPr>
                        <a:t>Násobné</a:t>
                      </a:r>
                    </a:p>
                  </a:txBody>
                  <a:tcPr/>
                </a:tc>
                <a:tc>
                  <a:txBody>
                    <a:bodyPr/>
                    <a:lstStyle/>
                    <a:p>
                      <a:r>
                        <a:rPr lang="sk-SK" dirty="0">
                          <a:solidFill>
                            <a:srgbClr val="003399"/>
                          </a:solidFill>
                        </a:rPr>
                        <a:t>veľakrát, mnoho</a:t>
                      </a:r>
                    </a:p>
                    <a:p>
                      <a:r>
                        <a:rPr lang="sk-SK" dirty="0">
                          <a:solidFill>
                            <a:srgbClr val="003399"/>
                          </a:solidFill>
                        </a:rPr>
                        <a:t>ráz, viacnásobný</a:t>
                      </a:r>
                    </a:p>
                  </a:txBody>
                  <a:tcPr/>
                </a:tc>
                <a:extLst>
                  <a:ext uri="{0D108BD9-81ED-4DB2-BD59-A6C34878D82A}">
                    <a16:rowId xmlns:a16="http://schemas.microsoft.com/office/drawing/2014/main" val="10003"/>
                  </a:ext>
                </a:extLst>
              </a:tr>
            </a:tbl>
          </a:graphicData>
        </a:graphic>
      </p:graphicFrame>
      <p:sp>
        <p:nvSpPr>
          <p:cNvPr id="6" name="Slza 5"/>
          <p:cNvSpPr/>
          <p:nvPr/>
        </p:nvSpPr>
        <p:spPr>
          <a:xfrm rot="21268896">
            <a:off x="3855601" y="6483985"/>
            <a:ext cx="1218462" cy="100178"/>
          </a:xfrm>
          <a:prstGeom prst="teardrop">
            <a:avLst>
              <a:gd name="adj" fmla="val 131484"/>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w="57150">
            <a:solidFill>
              <a:srgbClr val="CFDADB"/>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a:p>
            <a:pPr algn="ctr"/>
            <a:r>
              <a:rPr lang="sk-SK" dirty="0"/>
              <a:t>Druhové – dvojaký</a:t>
            </a:r>
          </a:p>
          <a:p>
            <a:pPr algn="ctr"/>
            <a:r>
              <a:rPr lang="sk-SK" dirty="0" err="1">
                <a:solidFill>
                  <a:schemeClr val="tx2">
                    <a:lumMod val="95000"/>
                    <a:lumOff val="5000"/>
                  </a:schemeClr>
                </a:solidFill>
              </a:rPr>
              <a:t>nohorký</a:t>
            </a:r>
            <a:endParaRPr lang="sk-SK" dirty="0">
              <a:solidFill>
                <a:schemeClr val="tx2">
                  <a:lumMod val="95000"/>
                  <a:lumOff val="5000"/>
                </a:schemeClr>
              </a:solidFill>
            </a:endParaRPr>
          </a:p>
          <a:p>
            <a:pPr algn="ctr"/>
            <a:r>
              <a:rPr lang="sk-SK" dirty="0"/>
              <a:t>Skupinové – štvoro</a:t>
            </a:r>
          </a:p>
          <a:p>
            <a:pPr algn="ctr"/>
            <a:r>
              <a:rPr lang="sk-SK" dirty="0">
                <a:solidFill>
                  <a:schemeClr val="tx2">
                    <a:lumMod val="95000"/>
                    <a:lumOff val="5000"/>
                  </a:schemeClr>
                </a:solidFill>
              </a:rPr>
              <a:t>viacero</a:t>
            </a:r>
          </a:p>
          <a:p>
            <a:pPr algn="ctr"/>
            <a:endParaRPr lang="sk-SK"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3000" fill="hold"/>
                                        <p:tgtEl>
                                          <p:spTgt spid="6"/>
                                        </p:tgtEl>
                                        <p:attrNameLst>
                                          <p:attrName>ppt_x</p:attrName>
                                        </p:attrNameLst>
                                      </p:cBhvr>
                                      <p:tavLst>
                                        <p:tav tm="0">
                                          <p:val>
                                            <p:strVal val="0-#ppt_w/2"/>
                                          </p:val>
                                        </p:tav>
                                        <p:tav tm="100000">
                                          <p:val>
                                            <p:strVal val="#ppt_x"/>
                                          </p:val>
                                        </p:tav>
                                      </p:tavLst>
                                    </p:anim>
                                    <p:anim calcmode="lin" valueType="num">
                                      <p:cBhvr additive="base">
                                        <p:cTn id="13" dur="3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2555776" y="836712"/>
            <a:ext cx="5184576" cy="646331"/>
          </a:xfrm>
          <a:prstGeom prst="rect">
            <a:avLst/>
          </a:prstGeom>
          <a:noFill/>
        </p:spPr>
        <p:txBody>
          <a:bodyPr wrap="square" rtlCol="0">
            <a:spAutoFit/>
          </a:bodyPr>
          <a:lstStyle/>
          <a:p>
            <a:r>
              <a:rPr lang="sk-SK" sz="3600" b="1" u="sng" dirty="0">
                <a:solidFill>
                  <a:srgbClr val="9595DB"/>
                </a:solidFill>
              </a:rPr>
              <a:t>Pravopis čísloviek</a:t>
            </a:r>
          </a:p>
        </p:txBody>
      </p:sp>
      <p:sp>
        <p:nvSpPr>
          <p:cNvPr id="8" name="BlokTextu 7"/>
          <p:cNvSpPr txBox="1"/>
          <p:nvPr/>
        </p:nvSpPr>
        <p:spPr>
          <a:xfrm>
            <a:off x="1619672" y="1779687"/>
            <a:ext cx="6480720" cy="4247317"/>
          </a:xfrm>
          <a:prstGeom prst="rect">
            <a:avLst/>
          </a:prstGeom>
          <a:noFill/>
        </p:spPr>
        <p:txBody>
          <a:bodyPr wrap="square" rtlCol="0">
            <a:spAutoFit/>
          </a:bodyPr>
          <a:lstStyle/>
          <a:p>
            <a:r>
              <a:rPr lang="sk-SK" b="1" dirty="0">
                <a:solidFill>
                  <a:schemeClr val="accent3">
                    <a:lumMod val="75000"/>
                  </a:schemeClr>
                </a:solidFill>
              </a:rPr>
              <a:t>Základné</a:t>
            </a:r>
            <a:r>
              <a:rPr lang="sk-SK" dirty="0">
                <a:solidFill>
                  <a:schemeClr val="accent3">
                    <a:lumMod val="75000"/>
                  </a:schemeClr>
                </a:solidFill>
              </a:rPr>
              <a:t> číslovky vyjadrujú počet, množstvo:</a:t>
            </a:r>
          </a:p>
          <a:p>
            <a:r>
              <a:rPr lang="sk-SK" dirty="0">
                <a:solidFill>
                  <a:schemeClr val="accent3">
                    <a:lumMod val="75000"/>
                  </a:schemeClr>
                </a:solidFill>
              </a:rPr>
              <a:t>Číslovka jeden: </a:t>
            </a:r>
            <a:r>
              <a:rPr lang="sk-SK" b="1" dirty="0">
                <a:solidFill>
                  <a:srgbClr val="6984D9"/>
                </a:solidFill>
              </a:rPr>
              <a:t>jedni</a:t>
            </a:r>
            <a:r>
              <a:rPr lang="sk-SK" dirty="0">
                <a:solidFill>
                  <a:schemeClr val="accent3">
                    <a:lumMod val="75000"/>
                  </a:schemeClr>
                </a:solidFill>
              </a:rPr>
              <a:t> používame v</a:t>
            </a:r>
            <a:r>
              <a:rPr lang="sk-SK" dirty="0">
                <a:solidFill>
                  <a:srgbClr val="6984D9"/>
                </a:solidFill>
              </a:rPr>
              <a:t> </a:t>
            </a:r>
            <a:r>
              <a:rPr lang="sk-SK" b="1" dirty="0">
                <a:solidFill>
                  <a:srgbClr val="6984D9"/>
                </a:solidFill>
              </a:rPr>
              <a:t>mužskom rode  životnom</a:t>
            </a:r>
            <a:r>
              <a:rPr lang="sk-SK" dirty="0">
                <a:solidFill>
                  <a:schemeClr val="accent3">
                    <a:lumMod val="75000"/>
                  </a:schemeClr>
                </a:solidFill>
              </a:rPr>
              <a:t> – </a:t>
            </a:r>
            <a:r>
              <a:rPr lang="sk-SK" dirty="0">
                <a:solidFill>
                  <a:srgbClr val="6984D9"/>
                </a:solidFill>
              </a:rPr>
              <a:t>jedni manželia</a:t>
            </a:r>
            <a:r>
              <a:rPr lang="sk-SK" dirty="0">
                <a:solidFill>
                  <a:schemeClr val="accent3">
                    <a:lumMod val="75000"/>
                  </a:schemeClr>
                </a:solidFill>
              </a:rPr>
              <a:t>, </a:t>
            </a:r>
            <a:r>
              <a:rPr lang="sk-SK" b="1" dirty="0">
                <a:solidFill>
                  <a:srgbClr val="996DD9"/>
                </a:solidFill>
              </a:rPr>
              <a:t>jedny</a:t>
            </a:r>
            <a:r>
              <a:rPr lang="sk-SK" dirty="0">
                <a:solidFill>
                  <a:schemeClr val="accent3">
                    <a:lumMod val="75000"/>
                  </a:schemeClr>
                </a:solidFill>
              </a:rPr>
              <a:t> v </a:t>
            </a:r>
            <a:r>
              <a:rPr lang="sk-SK" b="1" dirty="0">
                <a:solidFill>
                  <a:srgbClr val="996DD9"/>
                </a:solidFill>
              </a:rPr>
              <a:t>muž. rode neživotnom</a:t>
            </a:r>
            <a:r>
              <a:rPr lang="sk-SK" b="1" dirty="0">
                <a:solidFill>
                  <a:schemeClr val="accent3">
                    <a:lumMod val="75000"/>
                  </a:schemeClr>
                </a:solidFill>
              </a:rPr>
              <a:t>, </a:t>
            </a:r>
            <a:r>
              <a:rPr lang="sk-SK" b="1" dirty="0">
                <a:solidFill>
                  <a:srgbClr val="996DD9"/>
                </a:solidFill>
              </a:rPr>
              <a:t>ženskom a strednom rode</a:t>
            </a:r>
            <a:r>
              <a:rPr lang="sk-SK" dirty="0">
                <a:solidFill>
                  <a:schemeClr val="accent3">
                    <a:lumMod val="75000"/>
                  </a:schemeClr>
                </a:solidFill>
              </a:rPr>
              <a:t>: </a:t>
            </a:r>
            <a:r>
              <a:rPr lang="sk-SK" dirty="0">
                <a:solidFill>
                  <a:srgbClr val="996DD9"/>
                </a:solidFill>
              </a:rPr>
              <a:t>jedny kúpele, jedny hodiny</a:t>
            </a:r>
            <a:r>
              <a:rPr lang="sk-SK" dirty="0">
                <a:solidFill>
                  <a:schemeClr val="accent3">
                    <a:lumMod val="75000"/>
                  </a:schemeClr>
                </a:solidFill>
              </a:rPr>
              <a:t>.</a:t>
            </a:r>
          </a:p>
          <a:p>
            <a:r>
              <a:rPr lang="sk-SK" dirty="0">
                <a:solidFill>
                  <a:schemeClr val="accent3">
                    <a:lumMod val="75000"/>
                  </a:schemeClr>
                </a:solidFill>
              </a:rPr>
              <a:t>Zložené číslovky s 1, 2 na konci majú vždy </a:t>
            </a:r>
            <a:r>
              <a:rPr lang="sk-SK" b="1" dirty="0">
                <a:solidFill>
                  <a:schemeClr val="accent3">
                    <a:lumMod val="75000"/>
                  </a:schemeClr>
                </a:solidFill>
              </a:rPr>
              <a:t>-jeden</a:t>
            </a:r>
            <a:r>
              <a:rPr lang="sk-SK" dirty="0">
                <a:solidFill>
                  <a:schemeClr val="accent3">
                    <a:lumMod val="75000"/>
                  </a:schemeClr>
                </a:solidFill>
              </a:rPr>
              <a:t>: </a:t>
            </a:r>
            <a:r>
              <a:rPr lang="sk-SK" dirty="0">
                <a:solidFill>
                  <a:srgbClr val="92D050"/>
                </a:solidFill>
              </a:rPr>
              <a:t>dvadsaťjeden žien</a:t>
            </a:r>
            <a:r>
              <a:rPr lang="sk-SK" dirty="0">
                <a:solidFill>
                  <a:schemeClr val="accent3">
                    <a:lumMod val="75000"/>
                  </a:schemeClr>
                </a:solidFill>
              </a:rPr>
              <a:t>, (nie dvadsať jedna žien) mužov, dievčat; </a:t>
            </a:r>
            <a:r>
              <a:rPr lang="sk-SK" b="1" dirty="0">
                <a:solidFill>
                  <a:schemeClr val="accent3">
                    <a:lumMod val="75000"/>
                  </a:schemeClr>
                </a:solidFill>
              </a:rPr>
              <a:t>-dva</a:t>
            </a:r>
            <a:r>
              <a:rPr lang="sk-SK" dirty="0">
                <a:solidFill>
                  <a:schemeClr val="accent3">
                    <a:lumMod val="75000"/>
                  </a:schemeClr>
                </a:solidFill>
              </a:rPr>
              <a:t>: dvadsaťdva žien.</a:t>
            </a:r>
          </a:p>
          <a:p>
            <a:r>
              <a:rPr lang="sk-SK" b="1" dirty="0">
                <a:solidFill>
                  <a:srgbClr val="5066D4"/>
                </a:solidFill>
              </a:rPr>
              <a:t>Desiatky a jednotky v </a:t>
            </a:r>
            <a:r>
              <a:rPr lang="sk-SK" b="1" dirty="0">
                <a:solidFill>
                  <a:srgbClr val="996DD9"/>
                </a:solidFill>
              </a:rPr>
              <a:t>základnom tvare</a:t>
            </a:r>
            <a:r>
              <a:rPr lang="sk-SK" dirty="0">
                <a:solidFill>
                  <a:srgbClr val="996DD9"/>
                </a:solidFill>
              </a:rPr>
              <a:t> </a:t>
            </a:r>
            <a:r>
              <a:rPr lang="sk-SK" dirty="0">
                <a:solidFill>
                  <a:srgbClr val="5066D4"/>
                </a:solidFill>
              </a:rPr>
              <a:t>píšeme </a:t>
            </a:r>
            <a:r>
              <a:rPr lang="sk-SK" b="1" dirty="0">
                <a:solidFill>
                  <a:srgbClr val="5066D4"/>
                </a:solidFill>
              </a:rPr>
              <a:t>spolu</a:t>
            </a:r>
            <a:r>
              <a:rPr lang="sk-SK" dirty="0">
                <a:solidFill>
                  <a:schemeClr val="accent3">
                    <a:lumMod val="75000"/>
                  </a:schemeClr>
                </a:solidFill>
              </a:rPr>
              <a:t>: dvadsaťdeväť, tridsaťtri domov, skloňujeme dvojako: od tridsiatich troch domov,– od tridsaťtri domov</a:t>
            </a:r>
          </a:p>
          <a:p>
            <a:r>
              <a:rPr lang="sk-SK" b="1" dirty="0">
                <a:solidFill>
                  <a:srgbClr val="5066D4"/>
                </a:solidFill>
              </a:rPr>
              <a:t>Jednotky so stovkami alebo tisíckami</a:t>
            </a:r>
            <a:r>
              <a:rPr lang="sk-SK" dirty="0">
                <a:solidFill>
                  <a:srgbClr val="5066D4"/>
                </a:solidFill>
              </a:rPr>
              <a:t> píšeme </a:t>
            </a:r>
            <a:r>
              <a:rPr lang="sk-SK" b="1" dirty="0">
                <a:solidFill>
                  <a:srgbClr val="5066D4"/>
                </a:solidFill>
              </a:rPr>
              <a:t>spolu</a:t>
            </a:r>
            <a:r>
              <a:rPr lang="sk-SK" dirty="0">
                <a:solidFill>
                  <a:schemeClr val="accent3">
                    <a:lumMod val="75000"/>
                  </a:schemeClr>
                </a:solidFill>
              </a:rPr>
              <a:t>: stojeden, dvestopäť.</a:t>
            </a:r>
          </a:p>
          <a:p>
            <a:r>
              <a:rPr lang="sk-SK" dirty="0">
                <a:solidFill>
                  <a:srgbClr val="996DD9"/>
                </a:solidFill>
              </a:rPr>
              <a:t>Číslovky </a:t>
            </a:r>
            <a:r>
              <a:rPr lang="sk-SK" b="1" dirty="0">
                <a:solidFill>
                  <a:srgbClr val="996DD9"/>
                </a:solidFill>
              </a:rPr>
              <a:t>s tisíckami a stovkami,</a:t>
            </a:r>
            <a:r>
              <a:rPr lang="sk-SK" dirty="0">
                <a:solidFill>
                  <a:srgbClr val="996DD9"/>
                </a:solidFill>
              </a:rPr>
              <a:t> napr. 2967, píšeme dvojako</a:t>
            </a:r>
            <a:r>
              <a:rPr lang="sk-SK" dirty="0">
                <a:solidFill>
                  <a:srgbClr val="5066D4"/>
                </a:solidFill>
              </a:rPr>
              <a:t>: </a:t>
            </a:r>
          </a:p>
          <a:p>
            <a:r>
              <a:rPr lang="sk-SK" b="1" dirty="0">
                <a:solidFill>
                  <a:schemeClr val="accent3">
                    <a:lumMod val="75000"/>
                  </a:schemeClr>
                </a:solidFill>
              </a:rPr>
              <a:t>dvetisíc  deväťsto  šesťdesiatsedem,  dvetisícdeväťstošesťdesiatsedem</a:t>
            </a:r>
            <a:endParaRPr lang="sk-SK" dirty="0">
              <a:solidFill>
                <a:schemeClr val="accent3">
                  <a:lumMod val="75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ĺžnik 3"/>
          <p:cNvSpPr/>
          <p:nvPr/>
        </p:nvSpPr>
        <p:spPr>
          <a:xfrm>
            <a:off x="2483768" y="908720"/>
            <a:ext cx="4968552" cy="646331"/>
          </a:xfrm>
          <a:prstGeom prst="rect">
            <a:avLst/>
          </a:prstGeom>
        </p:spPr>
        <p:txBody>
          <a:bodyPr wrap="square">
            <a:spAutoFit/>
          </a:bodyPr>
          <a:lstStyle/>
          <a:p>
            <a:r>
              <a:rPr lang="sk-SK" sz="3600" b="1" u="sng" dirty="0">
                <a:solidFill>
                  <a:schemeClr val="accent3">
                    <a:lumMod val="75000"/>
                  </a:schemeClr>
                </a:solidFill>
              </a:rPr>
              <a:t>Skloňovanie čísloviek</a:t>
            </a:r>
          </a:p>
        </p:txBody>
      </p:sp>
      <p:sp>
        <p:nvSpPr>
          <p:cNvPr id="5" name="BlokTextu 4"/>
          <p:cNvSpPr txBox="1"/>
          <p:nvPr/>
        </p:nvSpPr>
        <p:spPr>
          <a:xfrm>
            <a:off x="1907704" y="2132856"/>
            <a:ext cx="6552728" cy="3785652"/>
          </a:xfrm>
          <a:prstGeom prst="rect">
            <a:avLst/>
          </a:prstGeom>
          <a:noFill/>
        </p:spPr>
        <p:txBody>
          <a:bodyPr wrap="square" rtlCol="0">
            <a:spAutoFit/>
          </a:bodyPr>
          <a:lstStyle/>
          <a:p>
            <a:r>
              <a:rPr lang="sk-SK" sz="2400" dirty="0">
                <a:solidFill>
                  <a:schemeClr val="accent3">
                    <a:lumMod val="75000"/>
                  </a:schemeClr>
                </a:solidFill>
              </a:rPr>
              <a:t>Jeden, dva, tri, štyri      </a:t>
            </a:r>
            <a:r>
              <a:rPr lang="sk-SK" sz="2400" dirty="0">
                <a:solidFill>
                  <a:srgbClr val="5066D4"/>
                </a:solidFill>
              </a:rPr>
              <a:t>samostatný vzor</a:t>
            </a:r>
          </a:p>
          <a:p>
            <a:r>
              <a:rPr lang="sk-SK" sz="2400" dirty="0">
                <a:solidFill>
                  <a:schemeClr val="accent3">
                    <a:lumMod val="75000"/>
                  </a:schemeClr>
                </a:solidFill>
              </a:rPr>
              <a:t>5 – 99        </a:t>
            </a:r>
            <a:r>
              <a:rPr lang="sk-SK" sz="2400" dirty="0">
                <a:solidFill>
                  <a:srgbClr val="5066D4"/>
                </a:solidFill>
              </a:rPr>
              <a:t>vzor päť </a:t>
            </a:r>
          </a:p>
          <a:p>
            <a:r>
              <a:rPr lang="sk-SK" sz="2400" dirty="0">
                <a:solidFill>
                  <a:schemeClr val="accent3">
                    <a:lumMod val="75000"/>
                  </a:schemeClr>
                </a:solidFill>
              </a:rPr>
              <a:t>Sto </a:t>
            </a:r>
            <a:r>
              <a:rPr lang="sk-SK" sz="2400" dirty="0">
                <a:solidFill>
                  <a:srgbClr val="5066D4"/>
                </a:solidFill>
              </a:rPr>
              <a:t>       mesto</a:t>
            </a:r>
          </a:p>
          <a:p>
            <a:r>
              <a:rPr lang="sk-SK" sz="2400" dirty="0">
                <a:solidFill>
                  <a:schemeClr val="accent3">
                    <a:lumMod val="75000"/>
                  </a:schemeClr>
                </a:solidFill>
              </a:rPr>
              <a:t>Tisíc </a:t>
            </a:r>
            <a:r>
              <a:rPr lang="sk-SK" sz="2400" dirty="0">
                <a:solidFill>
                  <a:srgbClr val="5066D4"/>
                </a:solidFill>
              </a:rPr>
              <a:t>      stroj</a:t>
            </a:r>
          </a:p>
          <a:p>
            <a:r>
              <a:rPr lang="sk-SK" sz="2400" dirty="0">
                <a:solidFill>
                  <a:schemeClr val="accent3">
                    <a:lumMod val="75000"/>
                  </a:schemeClr>
                </a:solidFill>
              </a:rPr>
              <a:t>Milión</a:t>
            </a:r>
            <a:r>
              <a:rPr lang="sk-SK" sz="2400" dirty="0">
                <a:solidFill>
                  <a:srgbClr val="5066D4"/>
                </a:solidFill>
              </a:rPr>
              <a:t>       dub</a:t>
            </a:r>
          </a:p>
          <a:p>
            <a:r>
              <a:rPr lang="sk-SK" sz="2400" dirty="0">
                <a:solidFill>
                  <a:schemeClr val="accent3">
                    <a:lumMod val="75000"/>
                  </a:schemeClr>
                </a:solidFill>
              </a:rPr>
              <a:t>Miliarda</a:t>
            </a:r>
            <a:r>
              <a:rPr lang="sk-SK" sz="2400" dirty="0">
                <a:solidFill>
                  <a:srgbClr val="5066D4"/>
                </a:solidFill>
              </a:rPr>
              <a:t>       žena  </a:t>
            </a:r>
          </a:p>
          <a:p>
            <a:r>
              <a:rPr lang="sk-SK" sz="2400" dirty="0">
                <a:solidFill>
                  <a:schemeClr val="accent3">
                    <a:lumMod val="75000"/>
                  </a:schemeClr>
                </a:solidFill>
              </a:rPr>
              <a:t>Radové </a:t>
            </a:r>
            <a:r>
              <a:rPr lang="sk-SK" sz="2400">
                <a:solidFill>
                  <a:schemeClr val="accent3">
                    <a:lumMod val="75000"/>
                  </a:schemeClr>
                </a:solidFill>
              </a:rPr>
              <a:t>číslovky      </a:t>
            </a:r>
            <a:r>
              <a:rPr lang="sk-SK" sz="2400">
                <a:solidFill>
                  <a:srgbClr val="5066D4"/>
                </a:solidFill>
              </a:rPr>
              <a:t>p pekný </a:t>
            </a:r>
            <a:r>
              <a:rPr lang="sk-SK" sz="2400" dirty="0">
                <a:solidFill>
                  <a:srgbClr val="5066D4"/>
                </a:solidFill>
              </a:rPr>
              <a:t>(</a:t>
            </a:r>
            <a:r>
              <a:rPr lang="sk-SK" sz="2400" dirty="0">
                <a:solidFill>
                  <a:schemeClr val="accent3">
                    <a:lumMod val="75000"/>
                  </a:schemeClr>
                </a:solidFill>
              </a:rPr>
              <a:t>prvý</a:t>
            </a:r>
            <a:r>
              <a:rPr lang="sk-SK" sz="2400" dirty="0">
                <a:solidFill>
                  <a:srgbClr val="5066D4"/>
                </a:solidFill>
              </a:rPr>
              <a:t>) cudzí (</a:t>
            </a:r>
            <a:r>
              <a:rPr lang="sk-SK" sz="2400" dirty="0">
                <a:solidFill>
                  <a:schemeClr val="accent3">
                    <a:lumMod val="75000"/>
                  </a:schemeClr>
                </a:solidFill>
              </a:rPr>
              <a:t>tretí</a:t>
            </a:r>
            <a:r>
              <a:rPr lang="sk-SK" sz="2400" dirty="0">
                <a:solidFill>
                  <a:srgbClr val="5066D4"/>
                </a:solidFill>
              </a:rPr>
              <a:t>)</a:t>
            </a:r>
          </a:p>
          <a:p>
            <a:r>
              <a:rPr lang="sk-SK" sz="2400" dirty="0">
                <a:solidFill>
                  <a:schemeClr val="accent3">
                    <a:lumMod val="75000"/>
                  </a:schemeClr>
                </a:solidFill>
              </a:rPr>
              <a:t>Násobné</a:t>
            </a:r>
            <a:r>
              <a:rPr lang="sk-SK" sz="2400" dirty="0">
                <a:solidFill>
                  <a:srgbClr val="5066D4"/>
                </a:solidFill>
              </a:rPr>
              <a:t>        pekný </a:t>
            </a:r>
          </a:p>
          <a:p>
            <a:r>
              <a:rPr lang="sk-SK" sz="2400" dirty="0">
                <a:solidFill>
                  <a:schemeClr val="accent3">
                    <a:lumMod val="75000"/>
                  </a:schemeClr>
                </a:solidFill>
              </a:rPr>
              <a:t>Niektoré číslovky sa neskloňujú      </a:t>
            </a:r>
          </a:p>
          <a:p>
            <a:r>
              <a:rPr lang="sk-SK" sz="2400" dirty="0">
                <a:solidFill>
                  <a:schemeClr val="accent3">
                    <a:lumMod val="75000"/>
                  </a:schemeClr>
                </a:solidFill>
              </a:rPr>
              <a:t>                       </a:t>
            </a:r>
            <a:r>
              <a:rPr lang="sk-SK" sz="2400" dirty="0">
                <a:solidFill>
                  <a:srgbClr val="5066D4"/>
                </a:solidFill>
              </a:rPr>
              <a:t>veľa, málo, štvoro</a:t>
            </a:r>
          </a:p>
        </p:txBody>
      </p:sp>
      <p:sp>
        <p:nvSpPr>
          <p:cNvPr id="6" name="Srdce 5"/>
          <p:cNvSpPr/>
          <p:nvPr/>
        </p:nvSpPr>
        <p:spPr>
          <a:xfrm>
            <a:off x="2771800" y="3356992"/>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
        <p:nvSpPr>
          <p:cNvPr id="7" name="Srdce 6"/>
          <p:cNvSpPr/>
          <p:nvPr/>
        </p:nvSpPr>
        <p:spPr>
          <a:xfrm>
            <a:off x="2699792" y="2996952"/>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 name="Srdce 7"/>
          <p:cNvSpPr/>
          <p:nvPr/>
        </p:nvSpPr>
        <p:spPr>
          <a:xfrm>
            <a:off x="4716016" y="2132856"/>
            <a:ext cx="45719" cy="333436"/>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Srdce 8"/>
          <p:cNvSpPr/>
          <p:nvPr/>
        </p:nvSpPr>
        <p:spPr>
          <a:xfrm>
            <a:off x="3059832" y="2636912"/>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 name="Srdce 9"/>
          <p:cNvSpPr/>
          <p:nvPr/>
        </p:nvSpPr>
        <p:spPr>
          <a:xfrm>
            <a:off x="2987824" y="3717032"/>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
        <p:nvSpPr>
          <p:cNvPr id="11" name="Srdce 10"/>
          <p:cNvSpPr/>
          <p:nvPr/>
        </p:nvSpPr>
        <p:spPr>
          <a:xfrm>
            <a:off x="4355976" y="4509120"/>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
        <p:nvSpPr>
          <p:cNvPr id="12" name="Srdce 11"/>
          <p:cNvSpPr/>
          <p:nvPr/>
        </p:nvSpPr>
        <p:spPr>
          <a:xfrm>
            <a:off x="3203848" y="4077072"/>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
        <p:nvSpPr>
          <p:cNvPr id="13" name="Srdce 12"/>
          <p:cNvSpPr/>
          <p:nvPr/>
        </p:nvSpPr>
        <p:spPr>
          <a:xfrm>
            <a:off x="3419872" y="4869160"/>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
        <p:nvSpPr>
          <p:cNvPr id="14" name="Srdce 13"/>
          <p:cNvSpPr/>
          <p:nvPr/>
        </p:nvSpPr>
        <p:spPr>
          <a:xfrm>
            <a:off x="3563888" y="5589240"/>
            <a:ext cx="216024" cy="216024"/>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mph" presetSubtype="0" fill="hold" grpId="0" nodeType="afterEffect">
                                  <p:stCondLst>
                                    <p:cond delay="0"/>
                                  </p:stCondLst>
                                  <p:iterate type="lt">
                                    <p:tmPct val="10000"/>
                                  </p:iterate>
                                  <p:childTnLst>
                                    <p:set>
                                      <p:cBhvr override="childStyle">
                                        <p:cTn id="6" dur="1000" autoRev="1" fill="hold"/>
                                        <p:tgtEl>
                                          <p:spTgt spid="4"/>
                                        </p:tgtEl>
                                        <p:attrNameLst>
                                          <p:attrName>style.color</p:attrName>
                                        </p:attrNameLst>
                                      </p:cBhvr>
                                      <p:to>
                                        <p:clrVal>
                                          <a:srgbClr val="8498D8"/>
                                        </p:clrVal>
                                      </p:to>
                                    </p:set>
                                    <p:set>
                                      <p:cBhvr>
                                        <p:cTn id="7" dur="1000" autoRev="1" fill="hold"/>
                                        <p:tgtEl>
                                          <p:spTgt spid="4"/>
                                        </p:tgtEl>
                                        <p:attrNameLst>
                                          <p:attrName>fillcolor</p:attrName>
                                        </p:attrNameLst>
                                      </p:cBhvr>
                                      <p:to>
                                        <p:clrVal>
                                          <a:srgbClr val="8498D8"/>
                                        </p:clrVal>
                                      </p:to>
                                    </p:set>
                                    <p:set>
                                      <p:cBhvr>
                                        <p:cTn id="8" dur="1000" autoRev="1" fill="hold"/>
                                        <p:tgtEl>
                                          <p:spTgt spid="4"/>
                                        </p:tgtEl>
                                        <p:attrNameLst>
                                          <p:attrName>fill.type</p:attrName>
                                        </p:attrNameLst>
                                      </p:cBhvr>
                                      <p:to>
                                        <p:strVal val="solid"/>
                                      </p:to>
                                    </p:set>
                                  </p:childTnLst>
                                </p:cTn>
                              </p:par>
                            </p:childTnLst>
                          </p:cTn>
                        </p:par>
                        <p:par>
                          <p:cTn id="9" fill="hold">
                            <p:stCondLst>
                              <p:cond delay="5800"/>
                            </p:stCondLst>
                            <p:childTnLst>
                              <p:par>
                                <p:cTn id="10" presetID="12" presetClass="entr" presetSubtype="2"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Right)">
                                      <p:cBhvr>
                                        <p:cTn id="12" dur="3000"/>
                                        <p:tgtEl>
                                          <p:spTgt spid="5">
                                            <p:txEl>
                                              <p:pRg st="0" end="0"/>
                                            </p:txEl>
                                          </p:spTgt>
                                        </p:tgtEl>
                                      </p:cBhvr>
                                    </p:animEffect>
                                  </p:childTnLst>
                                </p:cTn>
                              </p:par>
                            </p:childTnLst>
                          </p:cTn>
                        </p:par>
                        <p:par>
                          <p:cTn id="13" fill="hold">
                            <p:stCondLst>
                              <p:cond delay="8800"/>
                            </p:stCondLst>
                            <p:childTnLst>
                              <p:par>
                                <p:cTn id="14" presetID="12" presetClass="entr" presetSubtype="2"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lide(fromRight)">
                                      <p:cBhvr>
                                        <p:cTn id="16" dur="3000"/>
                                        <p:tgtEl>
                                          <p:spTgt spid="5">
                                            <p:txEl>
                                              <p:pRg st="1" end="1"/>
                                            </p:txEl>
                                          </p:spTgt>
                                        </p:tgtEl>
                                      </p:cBhvr>
                                    </p:animEffect>
                                  </p:childTnLst>
                                </p:cTn>
                              </p:par>
                            </p:childTnLst>
                          </p:cTn>
                        </p:par>
                        <p:par>
                          <p:cTn id="17" fill="hold">
                            <p:stCondLst>
                              <p:cond delay="11800"/>
                            </p:stCondLst>
                            <p:childTnLst>
                              <p:par>
                                <p:cTn id="18" presetID="12" presetClass="entr" presetSubtype="2"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slide(fromRight)">
                                      <p:cBhvr>
                                        <p:cTn id="20" dur="3000"/>
                                        <p:tgtEl>
                                          <p:spTgt spid="5">
                                            <p:txEl>
                                              <p:pRg st="2" end="2"/>
                                            </p:txEl>
                                          </p:spTgt>
                                        </p:tgtEl>
                                      </p:cBhvr>
                                    </p:animEffect>
                                  </p:childTnLst>
                                </p:cTn>
                              </p:par>
                            </p:childTnLst>
                          </p:cTn>
                        </p:par>
                        <p:par>
                          <p:cTn id="21" fill="hold">
                            <p:stCondLst>
                              <p:cond delay="14800"/>
                            </p:stCondLst>
                            <p:childTnLst>
                              <p:par>
                                <p:cTn id="22" presetID="12" presetClass="entr" presetSubtype="2"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slide(fromRight)">
                                      <p:cBhvr>
                                        <p:cTn id="24" dur="3000"/>
                                        <p:tgtEl>
                                          <p:spTgt spid="5">
                                            <p:txEl>
                                              <p:pRg st="3" end="3"/>
                                            </p:txEl>
                                          </p:spTgt>
                                        </p:tgtEl>
                                      </p:cBhvr>
                                    </p:animEffect>
                                  </p:childTnLst>
                                </p:cTn>
                              </p:par>
                            </p:childTnLst>
                          </p:cTn>
                        </p:par>
                        <p:par>
                          <p:cTn id="25" fill="hold">
                            <p:stCondLst>
                              <p:cond delay="17800"/>
                            </p:stCondLst>
                            <p:childTnLst>
                              <p:par>
                                <p:cTn id="26" presetID="12" presetClass="entr" presetSubtype="2"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slide(fromRight)">
                                      <p:cBhvr>
                                        <p:cTn id="28" dur="3000"/>
                                        <p:tgtEl>
                                          <p:spTgt spid="5">
                                            <p:txEl>
                                              <p:pRg st="4" end="4"/>
                                            </p:txEl>
                                          </p:spTgt>
                                        </p:tgtEl>
                                      </p:cBhvr>
                                    </p:animEffect>
                                  </p:childTnLst>
                                </p:cTn>
                              </p:par>
                            </p:childTnLst>
                          </p:cTn>
                        </p:par>
                        <p:par>
                          <p:cTn id="29" fill="hold">
                            <p:stCondLst>
                              <p:cond delay="20800"/>
                            </p:stCondLst>
                            <p:childTnLst>
                              <p:par>
                                <p:cTn id="30" presetID="12" presetClass="entr" presetSubtype="2"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Right)">
                                      <p:cBhvr>
                                        <p:cTn id="32" dur="3000"/>
                                        <p:tgtEl>
                                          <p:spTgt spid="5">
                                            <p:txEl>
                                              <p:pRg st="5" end="5"/>
                                            </p:txEl>
                                          </p:spTgt>
                                        </p:tgtEl>
                                      </p:cBhvr>
                                    </p:animEffect>
                                  </p:childTnLst>
                                </p:cTn>
                              </p:par>
                            </p:childTnLst>
                          </p:cTn>
                        </p:par>
                        <p:par>
                          <p:cTn id="33" fill="hold">
                            <p:stCondLst>
                              <p:cond delay="23800"/>
                            </p:stCondLst>
                            <p:childTnLst>
                              <p:par>
                                <p:cTn id="34" presetID="12" presetClass="entr" presetSubtype="2" fill="hold" nodeType="after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slide(fromRight)">
                                      <p:cBhvr>
                                        <p:cTn id="36" dur="3000"/>
                                        <p:tgtEl>
                                          <p:spTgt spid="5">
                                            <p:txEl>
                                              <p:pRg st="6" end="6"/>
                                            </p:txEl>
                                          </p:spTgt>
                                        </p:tgtEl>
                                      </p:cBhvr>
                                    </p:animEffect>
                                  </p:childTnLst>
                                </p:cTn>
                              </p:par>
                            </p:childTnLst>
                          </p:cTn>
                        </p:par>
                        <p:par>
                          <p:cTn id="37" fill="hold">
                            <p:stCondLst>
                              <p:cond delay="26800"/>
                            </p:stCondLst>
                            <p:childTnLst>
                              <p:par>
                                <p:cTn id="38" presetID="12" presetClass="entr" presetSubtype="2"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slide(fromRight)">
                                      <p:cBhvr>
                                        <p:cTn id="40" dur="30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slide(fromRight)">
                                      <p:cBhvr>
                                        <p:cTn id="45" dur="3000"/>
                                        <p:tgtEl>
                                          <p:spTgt spid="5">
                                            <p:txEl>
                                              <p:pRg st="8" end="8"/>
                                            </p:txEl>
                                          </p:spTgt>
                                        </p:tgtEl>
                                      </p:cBhvr>
                                    </p:animEffect>
                                  </p:childTnLst>
                                </p:cTn>
                              </p:par>
                              <p:par>
                                <p:cTn id="46" presetID="12" presetClass="entr" presetSubtype="2"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slide(fromRight)">
                                      <p:cBhvr>
                                        <p:cTn id="48" dur="3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980728"/>
            <a:ext cx="7848872" cy="2985433"/>
          </a:xfrm>
          <a:prstGeom prst="rect">
            <a:avLst/>
          </a:prstGeom>
          <a:noFill/>
        </p:spPr>
        <p:txBody>
          <a:bodyPr wrap="square" rtlCol="0">
            <a:spAutoFit/>
          </a:bodyPr>
          <a:lstStyle/>
          <a:p>
            <a:pPr algn="ctr"/>
            <a:r>
              <a:rPr lang="cs-CZ" sz="2800" b="1" u="sng" dirty="0">
                <a:solidFill>
                  <a:srgbClr val="5066D4"/>
                </a:solidFill>
              </a:rPr>
              <a:t>Zahraj </a:t>
            </a:r>
            <a:r>
              <a:rPr lang="cs-CZ" sz="2800" b="1" u="sng" dirty="0" err="1">
                <a:solidFill>
                  <a:srgbClr val="5066D4"/>
                </a:solidFill>
              </a:rPr>
              <a:t>sa</a:t>
            </a:r>
            <a:r>
              <a:rPr lang="cs-CZ" sz="2800" b="1" u="sng" dirty="0">
                <a:solidFill>
                  <a:srgbClr val="5066D4"/>
                </a:solidFill>
              </a:rPr>
              <a:t> na jazykového redaktora a oprav chyby v texte</a:t>
            </a:r>
            <a:r>
              <a:rPr lang="cs-CZ" dirty="0"/>
              <a:t>.</a:t>
            </a:r>
            <a:endParaRPr lang="sk-SK" dirty="0"/>
          </a:p>
          <a:p>
            <a:r>
              <a:rPr lang="cs-CZ" dirty="0"/>
              <a:t> </a:t>
            </a:r>
            <a:endParaRPr lang="sk-SK" dirty="0"/>
          </a:p>
          <a:p>
            <a:pPr algn="ctr"/>
            <a:r>
              <a:rPr lang="sk-SK" dirty="0"/>
              <a:t>   </a:t>
            </a:r>
            <a:r>
              <a:rPr lang="sk-SK" sz="2400" dirty="0">
                <a:solidFill>
                  <a:schemeClr val="accent3">
                    <a:lumMod val="75000"/>
                  </a:schemeClr>
                </a:solidFill>
              </a:rPr>
              <a:t>Jankovi siedmy kamaráti sa stretli na oslave jeho siedmych narodenín. Tešili sa na sfúknutie siedmych sviečok na torte. Podarilo sa im to na prví krát. Po piatych zákuskoch už nevládali, tak ich Jankova mama odprevadila domou.</a:t>
            </a:r>
          </a:p>
          <a:p>
            <a:endParaRPr lang="sk-SK" dirty="0"/>
          </a:p>
        </p:txBody>
      </p:sp>
      <p:sp>
        <p:nvSpPr>
          <p:cNvPr id="3" name="Výložka 2">
            <a:hlinkClick r:id="rId2" action="ppaction://hlinksldjump"/>
          </p:cNvPr>
          <p:cNvSpPr/>
          <p:nvPr/>
        </p:nvSpPr>
        <p:spPr>
          <a:xfrm>
            <a:off x="1403648" y="5949280"/>
            <a:ext cx="1008112" cy="288032"/>
          </a:xfrm>
          <a:prstGeom prst="chevron">
            <a:avLst/>
          </a:prstGeom>
          <a:solidFill>
            <a:srgbClr val="6984D9"/>
          </a:solidFill>
          <a:ln>
            <a:solidFill>
              <a:srgbClr val="CFD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tx1"/>
              </a:solidFill>
            </a:endParaRPr>
          </a:p>
        </p:txBody>
      </p:sp>
      <p:pic>
        <p:nvPicPr>
          <p:cNvPr id="3075" name="Picture 3" descr="C:\Users\user\Desktop\S2.jpg"/>
          <p:cNvPicPr>
            <a:picLocks noChangeAspect="1" noChangeArrowheads="1"/>
          </p:cNvPicPr>
          <p:nvPr/>
        </p:nvPicPr>
        <p:blipFill>
          <a:blip r:embed="rId3" cstate="print"/>
          <a:srcRect/>
          <a:stretch>
            <a:fillRect/>
          </a:stretch>
        </p:blipFill>
        <p:spPr bwMode="auto">
          <a:xfrm>
            <a:off x="3131840" y="4365104"/>
            <a:ext cx="2381250" cy="1924050"/>
          </a:xfrm>
          <a:prstGeom prst="rect">
            <a:avLst/>
          </a:prstGeom>
          <a:no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Right)">
                                      <p:cBhvr>
                                        <p:cTn id="7" dur="2000"/>
                                        <p:tgtEl>
                                          <p:spTgt spid="2">
                                            <p:txEl>
                                              <p:pRg st="0" end="0"/>
                                            </p:txEl>
                                          </p:spTgt>
                                        </p:tgtEl>
                                      </p:cBhvr>
                                    </p:animEffect>
                                  </p:childTnLst>
                                </p:cTn>
                              </p:par>
                            </p:childTnLst>
                          </p:cTn>
                        </p:par>
                        <p:par>
                          <p:cTn id="8" fill="hold">
                            <p:stCondLst>
                              <p:cond delay="2000"/>
                            </p:stCondLst>
                            <p:childTnLst>
                              <p:par>
                                <p:cTn id="9" presetID="33" presetClass="emph" presetSubtype="0" fill="remove" nodeType="afterEffect">
                                  <p:stCondLst>
                                    <p:cond delay="0"/>
                                  </p:stCondLst>
                                  <p:childTnLst>
                                    <p:animClr clrSpc="rgb" dir="cw">
                                      <p:cBhvr override="childStyle">
                                        <p:cTn id="10" dur="1500" accel="50000" autoRev="1" fill="hold" tmFilter="0, 0; .33333, 1; 1, 1">
                                          <p:stCondLst>
                                            <p:cond delay="0"/>
                                          </p:stCondLst>
                                        </p:cTn>
                                        <p:tgtEl>
                                          <p:spTgt spid="3075"/>
                                        </p:tgtEl>
                                        <p:attrNameLst>
                                          <p:attrName>style.color</p:attrName>
                                        </p:attrNameLst>
                                      </p:cBhvr>
                                      <p:to>
                                        <a:schemeClr val="accent2"/>
                                      </p:to>
                                    </p:animClr>
                                    <p:animClr clrSpc="rgb" dir="cw">
                                      <p:cBhvr>
                                        <p:cTn id="11" dur="1500" accel="50000" autoRev="1" fill="hold" tmFilter="0, 0; .33333, 1; 1, 1">
                                          <p:stCondLst>
                                            <p:cond delay="0"/>
                                          </p:stCondLst>
                                        </p:cTn>
                                        <p:tgtEl>
                                          <p:spTgt spid="3075"/>
                                        </p:tgtEl>
                                        <p:attrNameLst>
                                          <p:attrName>fillcolor</p:attrName>
                                        </p:attrNameLst>
                                      </p:cBhvr>
                                      <p:to>
                                        <a:schemeClr val="accent2"/>
                                      </p:to>
                                    </p:animClr>
                                    <p:set>
                                      <p:cBhvr>
                                        <p:cTn id="12" dur="3000" fill="hold"/>
                                        <p:tgtEl>
                                          <p:spTgt spid="3075"/>
                                        </p:tgtEl>
                                        <p:attrNameLst>
                                          <p:attrName>fill.type</p:attrName>
                                        </p:attrNameLst>
                                      </p:cBhvr>
                                      <p:to>
                                        <p:strVal val="solid"/>
                                      </p:to>
                                    </p:set>
                                    <p:set>
                                      <p:cBhvr>
                                        <p:cTn id="13" dur="3000" fill="hold"/>
                                        <p:tgtEl>
                                          <p:spTgt spid="3075"/>
                                        </p:tgtEl>
                                        <p:attrNameLst>
                                          <p:attrName>fill.on</p:attrName>
                                        </p:attrNameLst>
                                      </p:cBhvr>
                                      <p:to>
                                        <p:strVal val="true"/>
                                      </p:to>
                                    </p:set>
                                    <p:animScale>
                                      <p:cBhvr>
                                        <p:cTn id="14" dur="1500" accel="50000" autoRev="1" fill="hold" tmFilter="0, 0; .33333, 1; 1, 1">
                                          <p:stCondLst>
                                            <p:cond delay="0"/>
                                          </p:stCondLst>
                                        </p:cTn>
                                        <p:tgtEl>
                                          <p:spTgt spid="3075"/>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899592" y="908720"/>
            <a:ext cx="6984776" cy="4370427"/>
          </a:xfrm>
          <a:prstGeom prst="rect">
            <a:avLst/>
          </a:prstGeom>
          <a:noFill/>
        </p:spPr>
        <p:txBody>
          <a:bodyPr wrap="square" rtlCol="0">
            <a:spAutoFit/>
          </a:bodyPr>
          <a:lstStyle/>
          <a:p>
            <a:pPr algn="ctr"/>
            <a:r>
              <a:rPr lang="cs-CZ" sz="3600" b="1" u="sng" dirty="0">
                <a:solidFill>
                  <a:srgbClr val="5066D4"/>
                </a:solidFill>
              </a:rPr>
              <a:t>Urči vzor </a:t>
            </a:r>
            <a:r>
              <a:rPr lang="cs-CZ" sz="3600" b="1" u="sng" dirty="0" err="1">
                <a:solidFill>
                  <a:srgbClr val="5066D4"/>
                </a:solidFill>
              </a:rPr>
              <a:t>čísloviek</a:t>
            </a:r>
            <a:r>
              <a:rPr lang="cs-CZ" sz="3600" b="1" u="sng" dirty="0">
                <a:solidFill>
                  <a:srgbClr val="5066D4"/>
                </a:solidFill>
              </a:rPr>
              <a:t> </a:t>
            </a:r>
            <a:endParaRPr lang="sk-SK" sz="3600" b="1" u="sng" dirty="0">
              <a:solidFill>
                <a:srgbClr val="5066D4"/>
              </a:solidFill>
            </a:endParaRPr>
          </a:p>
          <a:p>
            <a:r>
              <a:rPr lang="cs-CZ" i="1" dirty="0"/>
              <a:t> </a:t>
            </a:r>
            <a:endParaRPr lang="sk-SK" dirty="0"/>
          </a:p>
          <a:p>
            <a:r>
              <a:rPr lang="cs-CZ" sz="2800" b="1" dirty="0">
                <a:solidFill>
                  <a:schemeClr val="accent3">
                    <a:lumMod val="75000"/>
                  </a:schemeClr>
                </a:solidFill>
              </a:rPr>
              <a:t>prvý</a:t>
            </a:r>
            <a:endParaRPr lang="sk-SK" sz="2800" dirty="0">
              <a:solidFill>
                <a:schemeClr val="accent3">
                  <a:lumMod val="75000"/>
                </a:schemeClr>
              </a:solidFill>
            </a:endParaRPr>
          </a:p>
          <a:p>
            <a:r>
              <a:rPr lang="cs-CZ" sz="2800" b="1" dirty="0">
                <a:solidFill>
                  <a:srgbClr val="5066D4"/>
                </a:solidFill>
              </a:rPr>
              <a:t>milión</a:t>
            </a:r>
            <a:endParaRPr lang="sk-SK" sz="2800" dirty="0">
              <a:solidFill>
                <a:srgbClr val="5066D4"/>
              </a:solidFill>
            </a:endParaRPr>
          </a:p>
          <a:p>
            <a:r>
              <a:rPr lang="cs-CZ" sz="2800" b="1" dirty="0">
                <a:solidFill>
                  <a:srgbClr val="5066D4"/>
                </a:solidFill>
              </a:rPr>
              <a:t>sto</a:t>
            </a:r>
            <a:endParaRPr lang="sk-SK" sz="2800" dirty="0">
              <a:solidFill>
                <a:srgbClr val="5066D4"/>
              </a:solidFill>
            </a:endParaRPr>
          </a:p>
          <a:p>
            <a:r>
              <a:rPr lang="cs-CZ" sz="2800" b="1" dirty="0">
                <a:solidFill>
                  <a:srgbClr val="5066D4"/>
                </a:solidFill>
              </a:rPr>
              <a:t>tisíc</a:t>
            </a:r>
            <a:endParaRPr lang="sk-SK" sz="2800" dirty="0">
              <a:solidFill>
                <a:srgbClr val="5066D4"/>
              </a:solidFill>
            </a:endParaRPr>
          </a:p>
          <a:p>
            <a:r>
              <a:rPr lang="cs-CZ" sz="2800" b="1" dirty="0" err="1">
                <a:solidFill>
                  <a:schemeClr val="accent3">
                    <a:lumMod val="75000"/>
                  </a:schemeClr>
                </a:solidFill>
              </a:rPr>
              <a:t>tretí</a:t>
            </a:r>
            <a:endParaRPr lang="sk-SK" sz="2800" dirty="0">
              <a:solidFill>
                <a:schemeClr val="accent3">
                  <a:lumMod val="75000"/>
                </a:schemeClr>
              </a:solidFill>
            </a:endParaRPr>
          </a:p>
          <a:p>
            <a:r>
              <a:rPr lang="cs-CZ" sz="2800" b="1" dirty="0">
                <a:solidFill>
                  <a:srgbClr val="5066D4"/>
                </a:solidFill>
              </a:rPr>
              <a:t>nula</a:t>
            </a:r>
            <a:endParaRPr lang="sk-SK" sz="2800" dirty="0">
              <a:solidFill>
                <a:srgbClr val="5066D4"/>
              </a:solidFill>
            </a:endParaRPr>
          </a:p>
          <a:p>
            <a:r>
              <a:rPr lang="cs-CZ" sz="2800" b="1" dirty="0">
                <a:solidFill>
                  <a:schemeClr val="accent3">
                    <a:lumMod val="75000"/>
                  </a:schemeClr>
                </a:solidFill>
              </a:rPr>
              <a:t>miliarda</a:t>
            </a:r>
            <a:endParaRPr lang="sk-SK" sz="2800" dirty="0">
              <a:solidFill>
                <a:schemeClr val="accent3">
                  <a:lumMod val="75000"/>
                </a:schemeClr>
              </a:solidFill>
            </a:endParaRPr>
          </a:p>
          <a:p>
            <a:r>
              <a:rPr lang="sk-SK" sz="2800" b="1" dirty="0">
                <a:solidFill>
                  <a:srgbClr val="5066D4"/>
                </a:solidFill>
              </a:rPr>
              <a:t>deväť</a:t>
            </a:r>
          </a:p>
        </p:txBody>
      </p:sp>
      <p:sp>
        <p:nvSpPr>
          <p:cNvPr id="5" name="Usmiata tvár 4"/>
          <p:cNvSpPr/>
          <p:nvPr/>
        </p:nvSpPr>
        <p:spPr>
          <a:xfrm>
            <a:off x="4355976" y="1628800"/>
            <a:ext cx="3744416" cy="3240360"/>
          </a:xfrm>
          <a:prstGeom prst="smileyFace">
            <a:avLst/>
          </a:prstGeom>
          <a:solidFill>
            <a:srgbClr val="5066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 name="BlokTextu 5"/>
          <p:cNvSpPr txBox="1"/>
          <p:nvPr/>
        </p:nvSpPr>
        <p:spPr>
          <a:xfrm>
            <a:off x="5148064" y="2996952"/>
            <a:ext cx="2304256" cy="1200329"/>
          </a:xfrm>
          <a:prstGeom prst="rect">
            <a:avLst/>
          </a:prstGeom>
          <a:noFill/>
        </p:spPr>
        <p:txBody>
          <a:bodyPr wrap="square" rtlCol="0">
            <a:spAutoFit/>
          </a:bodyPr>
          <a:lstStyle/>
          <a:p>
            <a:pPr algn="ctr"/>
            <a:r>
              <a:rPr lang="sk-SK" dirty="0">
                <a:solidFill>
                  <a:schemeClr val="accent3">
                    <a:lumMod val="75000"/>
                  </a:schemeClr>
                </a:solidFill>
              </a:rPr>
              <a:t>Z modro vyznačených čísloviek utvor radové</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3923928" y="1052736"/>
            <a:ext cx="2952328" cy="738664"/>
          </a:xfrm>
          <a:prstGeom prst="rect">
            <a:avLst/>
          </a:prstGeom>
          <a:noFill/>
        </p:spPr>
        <p:txBody>
          <a:bodyPr wrap="square" rtlCol="0">
            <a:spAutoFit/>
          </a:bodyPr>
          <a:lstStyle/>
          <a:p>
            <a:endParaRPr lang="sk-SK" sz="2400" b="1" dirty="0">
              <a:solidFill>
                <a:srgbClr val="5066D4"/>
              </a:solidFill>
            </a:endParaRPr>
          </a:p>
          <a:p>
            <a:endParaRPr lang="sk-SK" dirty="0"/>
          </a:p>
        </p:txBody>
      </p:sp>
      <p:sp>
        <p:nvSpPr>
          <p:cNvPr id="4" name="BlokTextu 3"/>
          <p:cNvSpPr txBox="1"/>
          <p:nvPr/>
        </p:nvSpPr>
        <p:spPr>
          <a:xfrm>
            <a:off x="2780229" y="415117"/>
            <a:ext cx="3888432" cy="861774"/>
          </a:xfrm>
          <a:prstGeom prst="rect">
            <a:avLst/>
          </a:prstGeom>
          <a:noFill/>
        </p:spPr>
        <p:txBody>
          <a:bodyPr wrap="square" rtlCol="0">
            <a:spAutoFit/>
          </a:bodyPr>
          <a:lstStyle/>
          <a:p>
            <a:pPr algn="ctr"/>
            <a:r>
              <a:rPr lang="sk-SK" sz="3200" b="1" u="sng" dirty="0">
                <a:solidFill>
                  <a:srgbClr val="5066D4"/>
                </a:solidFill>
              </a:rPr>
              <a:t>Prečítaj správne!</a:t>
            </a:r>
          </a:p>
          <a:p>
            <a:endParaRPr lang="sk-SK" dirty="0"/>
          </a:p>
        </p:txBody>
      </p:sp>
      <p:sp>
        <p:nvSpPr>
          <p:cNvPr id="5" name="BlokTextu 4"/>
          <p:cNvSpPr txBox="1"/>
          <p:nvPr/>
        </p:nvSpPr>
        <p:spPr>
          <a:xfrm>
            <a:off x="3883061" y="2204864"/>
            <a:ext cx="2016224" cy="2954655"/>
          </a:xfrm>
          <a:prstGeom prst="rect">
            <a:avLst/>
          </a:prstGeom>
          <a:noFill/>
        </p:spPr>
        <p:txBody>
          <a:bodyPr wrap="square" rtlCol="0">
            <a:spAutoFit/>
          </a:bodyPr>
          <a:lstStyle/>
          <a:p>
            <a:pPr algn="ctr"/>
            <a:r>
              <a:rPr lang="sk-SK" sz="2800" dirty="0">
                <a:solidFill>
                  <a:srgbClr val="6984D9"/>
                </a:solidFill>
              </a:rPr>
              <a:t>2 psi </a:t>
            </a:r>
          </a:p>
          <a:p>
            <a:pPr algn="ctr"/>
            <a:r>
              <a:rPr lang="sk-SK" sz="2800" dirty="0">
                <a:solidFill>
                  <a:srgbClr val="6984D9"/>
                </a:solidFill>
              </a:rPr>
              <a:t>2 psy </a:t>
            </a:r>
          </a:p>
          <a:p>
            <a:pPr algn="ctr"/>
            <a:r>
              <a:rPr lang="sk-SK" sz="2800" dirty="0">
                <a:solidFill>
                  <a:srgbClr val="6984D9"/>
                </a:solidFill>
              </a:rPr>
              <a:t>2 lesníci </a:t>
            </a:r>
          </a:p>
          <a:p>
            <a:pPr algn="ctr"/>
            <a:r>
              <a:rPr lang="sk-SK" sz="2800" dirty="0">
                <a:solidFill>
                  <a:srgbClr val="6984D9"/>
                </a:solidFill>
              </a:rPr>
              <a:t>2 slová  </a:t>
            </a:r>
          </a:p>
          <a:p>
            <a:pPr algn="ctr"/>
            <a:r>
              <a:rPr lang="sk-SK" sz="2800" dirty="0">
                <a:solidFill>
                  <a:srgbClr val="6984D9"/>
                </a:solidFill>
              </a:rPr>
              <a:t>2 knihy</a:t>
            </a:r>
          </a:p>
          <a:p>
            <a:pPr algn="ctr"/>
            <a:r>
              <a:rPr lang="sk-SK" sz="2800" dirty="0">
                <a:solidFill>
                  <a:srgbClr val="6984D9"/>
                </a:solidFill>
              </a:rPr>
              <a:t>2 slony </a:t>
            </a:r>
          </a:p>
          <a:p>
            <a:pPr algn="ctr"/>
            <a:endParaRPr lang="sk-SK" dirty="0"/>
          </a:p>
        </p:txBody>
      </p:sp>
      <p:pic>
        <p:nvPicPr>
          <p:cNvPr id="7" name="Picture 2" descr="C:\Users\user\Desktop\K1.jpg"/>
          <p:cNvPicPr>
            <a:picLocks noChangeAspect="1" noChangeArrowheads="1"/>
          </p:cNvPicPr>
          <p:nvPr/>
        </p:nvPicPr>
        <p:blipFill>
          <a:blip r:embed="rId2" cstate="print"/>
          <a:srcRect/>
          <a:stretch>
            <a:fillRect/>
          </a:stretch>
        </p:blipFill>
        <p:spPr bwMode="auto">
          <a:xfrm rot="1156279">
            <a:off x="7020272" y="548680"/>
            <a:ext cx="1655068" cy="2003930"/>
          </a:xfrm>
          <a:prstGeom prst="rect">
            <a:avLst/>
          </a:prstGeom>
          <a:solidFill>
            <a:schemeClr val="bg2">
              <a:lumMod val="75000"/>
            </a:schemeClr>
          </a:solid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Right)">
                                      <p:cBhvr>
                                        <p:cTn id="7" dur="2000"/>
                                        <p:tgtEl>
                                          <p:spTgt spid="4">
                                            <p:txEl>
                                              <p:pRg st="0" end="0"/>
                                            </p:txEl>
                                          </p:spTgt>
                                        </p:tgtEl>
                                      </p:cBhvr>
                                    </p:animEffect>
                                  </p:childTnLst>
                                </p:cTn>
                              </p:par>
                            </p:childTnLst>
                          </p:cTn>
                        </p:par>
                        <p:par>
                          <p:cTn id="8" fill="hold">
                            <p:stCondLst>
                              <p:cond delay="2000"/>
                            </p:stCondLst>
                            <p:childTnLst>
                              <p:par>
                                <p:cTn id="9" presetID="2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edg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1259632" y="476672"/>
            <a:ext cx="7488832" cy="1354217"/>
          </a:xfrm>
          <a:prstGeom prst="rect">
            <a:avLst/>
          </a:prstGeom>
          <a:noFill/>
        </p:spPr>
        <p:txBody>
          <a:bodyPr wrap="square" rtlCol="0">
            <a:spAutoFit/>
          </a:bodyPr>
          <a:lstStyle/>
          <a:p>
            <a:pPr algn="ctr"/>
            <a:r>
              <a:rPr lang="sk-SK" sz="3200" b="1" u="sng" dirty="0">
                <a:solidFill>
                  <a:srgbClr val="5066D4"/>
                </a:solidFill>
              </a:rPr>
              <a:t>Číslovky vo frazeologických jednotkách</a:t>
            </a:r>
          </a:p>
          <a:p>
            <a:pPr algn="ctr"/>
            <a:endParaRPr lang="sk-SK" dirty="0"/>
          </a:p>
        </p:txBody>
      </p:sp>
      <p:sp>
        <p:nvSpPr>
          <p:cNvPr id="6" name="BlokTextu 5"/>
          <p:cNvSpPr txBox="1"/>
          <p:nvPr/>
        </p:nvSpPr>
        <p:spPr>
          <a:xfrm>
            <a:off x="1475656" y="1988840"/>
            <a:ext cx="6768752" cy="5170646"/>
          </a:xfrm>
          <a:prstGeom prst="rect">
            <a:avLst/>
          </a:prstGeom>
          <a:noFill/>
        </p:spPr>
        <p:txBody>
          <a:bodyPr wrap="square" rtlCol="0">
            <a:spAutoFit/>
          </a:bodyPr>
          <a:lstStyle/>
          <a:p>
            <a:pPr lvl="0"/>
            <a:r>
              <a:rPr lang="sk-SK" sz="2400" dirty="0">
                <a:solidFill>
                  <a:schemeClr val="accent3">
                    <a:lumMod val="75000"/>
                  </a:schemeClr>
                </a:solidFill>
              </a:rPr>
              <a:t>byť ako v ..........................  Nebi</a:t>
            </a:r>
          </a:p>
          <a:p>
            <a:r>
              <a:rPr lang="sk-SK" sz="2400" dirty="0">
                <a:solidFill>
                  <a:schemeClr val="accent3">
                    <a:lumMod val="75000"/>
                  </a:schemeClr>
                </a:solidFill>
              </a:rPr>
              <a:t>bez ......................  lastovičky bude leto</a:t>
            </a:r>
          </a:p>
          <a:p>
            <a:r>
              <a:rPr lang="sk-SK" sz="2400" dirty="0">
                <a:solidFill>
                  <a:schemeClr val="accent3">
                    <a:lumMod val="75000"/>
                  </a:schemeClr>
                </a:solidFill>
              </a:rPr>
              <a:t>byť  ......................  rokov za opicami</a:t>
            </a:r>
          </a:p>
          <a:p>
            <a:r>
              <a:rPr lang="sk-SK" sz="2400" dirty="0">
                <a:solidFill>
                  <a:schemeClr val="accent3">
                    <a:lumMod val="75000"/>
                  </a:schemeClr>
                </a:solidFill>
              </a:rPr>
              <a:t>jedným uchom dnu, ...........................  von</a:t>
            </a:r>
          </a:p>
          <a:p>
            <a:r>
              <a:rPr lang="sk-SK" sz="2400" dirty="0">
                <a:solidFill>
                  <a:schemeClr val="accent3">
                    <a:lumMod val="75000"/>
                  </a:schemeClr>
                </a:solidFill>
              </a:rPr>
              <a:t>sedieť na .....................  stoličkách</a:t>
            </a:r>
          </a:p>
          <a:p>
            <a:r>
              <a:rPr lang="sk-SK" sz="2400" dirty="0">
                <a:solidFill>
                  <a:schemeClr val="accent3">
                    <a:lumMod val="75000"/>
                  </a:schemeClr>
                </a:solidFill>
              </a:rPr>
              <a:t>tárať dve na .......................</a:t>
            </a:r>
          </a:p>
          <a:p>
            <a:r>
              <a:rPr lang="sk-SK" sz="2400" dirty="0">
                <a:solidFill>
                  <a:schemeClr val="accent3">
                    <a:lumMod val="75000"/>
                  </a:schemeClr>
                </a:solidFill>
              </a:rPr>
              <a:t>za málo peňazí ....................  muziky</a:t>
            </a:r>
          </a:p>
          <a:p>
            <a:pPr lvl="0"/>
            <a:r>
              <a:rPr lang="sk-SK" sz="2400" dirty="0">
                <a:solidFill>
                  <a:schemeClr val="accent3">
                    <a:lumMod val="75000"/>
                  </a:schemeClr>
                </a:solidFill>
              </a:rPr>
              <a:t>ani farár ...............................  nekáže</a:t>
            </a:r>
          </a:p>
          <a:p>
            <a:pPr lvl="0"/>
            <a:r>
              <a:rPr lang="sk-SK" sz="2400" dirty="0">
                <a:solidFill>
                  <a:schemeClr val="accent3">
                    <a:lumMod val="75000"/>
                  </a:schemeClr>
                </a:solidFill>
              </a:rPr>
              <a:t>kôň má ...................  nohy, a predsa sa potkne</a:t>
            </a:r>
          </a:p>
          <a:p>
            <a:pPr lvl="0"/>
            <a:endParaRPr lang="sk-SK" sz="2400" b="1" dirty="0">
              <a:solidFill>
                <a:schemeClr val="accent3">
                  <a:lumMod val="75000"/>
                </a:schemeClr>
              </a:solidFill>
            </a:endParaRPr>
          </a:p>
          <a:p>
            <a:pPr lvl="0"/>
            <a:endParaRPr lang="sk-SK" sz="2400" b="1" dirty="0">
              <a:solidFill>
                <a:srgbClr val="CFDADB"/>
              </a:solidFill>
            </a:endParaRPr>
          </a:p>
          <a:p>
            <a:endParaRPr lang="sk-SK" sz="2400" dirty="0"/>
          </a:p>
          <a:p>
            <a:pPr lvl="0"/>
            <a:endParaRPr lang="sk-SK" sz="2400" dirty="0">
              <a:solidFill>
                <a:schemeClr val="accent3">
                  <a:lumMod val="75000"/>
                </a:schemeClr>
              </a:solidFill>
            </a:endParaRPr>
          </a:p>
          <a:p>
            <a:endParaRPr lang="sk-SK" dirty="0"/>
          </a:p>
        </p:txBody>
      </p:sp>
      <p:sp>
        <p:nvSpPr>
          <p:cNvPr id="7" name="Bublina v tvare šípky nahor 6"/>
          <p:cNvSpPr/>
          <p:nvPr/>
        </p:nvSpPr>
        <p:spPr>
          <a:xfrm rot="16200000">
            <a:off x="5832140" y="2926378"/>
            <a:ext cx="4680520" cy="1152128"/>
          </a:xfrm>
          <a:prstGeom prst="upArrowCallou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sk-SK" sz="2400" b="1" dirty="0">
                <a:solidFill>
                  <a:schemeClr val="bg2">
                    <a:lumMod val="75000"/>
                  </a:schemeClr>
                </a:solidFill>
              </a:rPr>
              <a:t>Vieš ich vysvetliť a použiť?</a:t>
            </a:r>
          </a:p>
          <a:p>
            <a:pPr algn="ctr"/>
            <a:endParaRPr lang="sk-SK"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mph" presetSubtype="0" fill="hold" grpId="0" nodeType="withEffect">
                                  <p:stCondLst>
                                    <p:cond delay="0"/>
                                  </p:stCondLst>
                                  <p:iterate type="lt">
                                    <p:tmPct val="10000"/>
                                  </p:iterate>
                                  <p:childTnLst>
                                    <p:set>
                                      <p:cBhvr override="childStyle">
                                        <p:cTn id="6" dur="1500" autoRev="1" fill="hold"/>
                                        <p:tgtEl>
                                          <p:spTgt spid="4"/>
                                        </p:tgtEl>
                                        <p:attrNameLst>
                                          <p:attrName>style.color</p:attrName>
                                        </p:attrNameLst>
                                      </p:cBhvr>
                                      <p:to>
                                        <p:clrVal>
                                          <a:schemeClr val="accent2"/>
                                        </p:clrVal>
                                      </p:to>
                                    </p:set>
                                    <p:set>
                                      <p:cBhvr>
                                        <p:cTn id="7" dur="1500" autoRev="1" fill="hold"/>
                                        <p:tgtEl>
                                          <p:spTgt spid="4"/>
                                        </p:tgtEl>
                                        <p:attrNameLst>
                                          <p:attrName>fillcolor</p:attrName>
                                        </p:attrNameLst>
                                      </p:cBhvr>
                                      <p:to>
                                        <p:clrVal>
                                          <a:schemeClr val="accent2"/>
                                        </p:clrVal>
                                      </p:to>
                                    </p:set>
                                    <p:set>
                                      <p:cBhvr>
                                        <p:cTn id="8" dur="1500" autoRev="1" fill="hold"/>
                                        <p:tgtEl>
                                          <p:spTgt spid="4"/>
                                        </p:tgtEl>
                                        <p:attrNameLst>
                                          <p:attrName>fill.type</p:attrName>
                                        </p:attrNameLst>
                                      </p:cBhvr>
                                      <p:to>
                                        <p:strVal val="solid"/>
                                      </p:to>
                                    </p:set>
                                  </p:childTnLst>
                                </p:cTn>
                              </p:par>
                            </p:childTnLst>
                          </p:cTn>
                        </p:par>
                        <p:par>
                          <p:cTn id="9" fill="hold">
                            <p:stCondLst>
                              <p:cond delay="13200"/>
                            </p:stCondLst>
                            <p:childTnLst>
                              <p:par>
                                <p:cTn id="10" presetID="7"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0" fill="hold"/>
                                        <p:tgtEl>
                                          <p:spTgt spid="7"/>
                                        </p:tgtEl>
                                        <p:attrNameLst>
                                          <p:attrName>ppt_x</p:attrName>
                                        </p:attrNameLst>
                                      </p:cBhvr>
                                      <p:tavLst>
                                        <p:tav tm="0">
                                          <p:val>
                                            <p:strVal val="1+#ppt_w/2"/>
                                          </p:val>
                                        </p:tav>
                                        <p:tav tm="100000">
                                          <p:val>
                                            <p:strVal val="#ppt_x"/>
                                          </p:val>
                                        </p:tav>
                                      </p:tavLst>
                                    </p:anim>
                                    <p:anim calcmode="lin" valueType="num">
                                      <p:cBhvr additive="base">
                                        <p:cTn id="13"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1763688" y="1196752"/>
            <a:ext cx="6768752" cy="3477875"/>
          </a:xfrm>
          <a:prstGeom prst="rect">
            <a:avLst/>
          </a:prstGeom>
          <a:noFill/>
        </p:spPr>
        <p:txBody>
          <a:bodyPr wrap="square" rtlCol="0">
            <a:spAutoFit/>
          </a:bodyPr>
          <a:lstStyle/>
          <a:p>
            <a:r>
              <a:rPr lang="cs-CZ" sz="3200" b="1" u="sng" dirty="0">
                <a:solidFill>
                  <a:srgbClr val="5066D4"/>
                </a:solidFill>
              </a:rPr>
              <a:t>Zahraj </a:t>
            </a:r>
            <a:r>
              <a:rPr lang="cs-CZ" sz="3200" b="1" u="sng" dirty="0" err="1">
                <a:solidFill>
                  <a:srgbClr val="5066D4"/>
                </a:solidFill>
              </a:rPr>
              <a:t>sa</a:t>
            </a:r>
            <a:r>
              <a:rPr lang="cs-CZ" sz="3200" b="1" u="sng" dirty="0">
                <a:solidFill>
                  <a:srgbClr val="5066D4"/>
                </a:solidFill>
              </a:rPr>
              <a:t> na jazykového redaktora a oprav chyby v texte.</a:t>
            </a:r>
            <a:endParaRPr lang="sk-SK" sz="3200" b="1" u="sng" dirty="0">
              <a:solidFill>
                <a:srgbClr val="5066D4"/>
              </a:solidFill>
            </a:endParaRPr>
          </a:p>
          <a:p>
            <a:r>
              <a:rPr lang="cs-CZ" dirty="0"/>
              <a:t> </a:t>
            </a:r>
            <a:endParaRPr lang="sk-SK" dirty="0"/>
          </a:p>
          <a:p>
            <a:r>
              <a:rPr lang="sk-SK" sz="2400" dirty="0">
                <a:solidFill>
                  <a:schemeClr val="accent3">
                    <a:lumMod val="75000"/>
                  </a:schemeClr>
                </a:solidFill>
              </a:rPr>
              <a:t>   Jankovi siedm</a:t>
            </a:r>
            <a:r>
              <a:rPr lang="sk-SK" sz="2400" dirty="0">
                <a:solidFill>
                  <a:srgbClr val="C00000"/>
                </a:solidFill>
              </a:rPr>
              <a:t>i</a:t>
            </a:r>
            <a:r>
              <a:rPr lang="sk-SK" sz="2400" dirty="0">
                <a:solidFill>
                  <a:schemeClr val="accent3">
                    <a:lumMod val="75000"/>
                  </a:schemeClr>
                </a:solidFill>
              </a:rPr>
              <a:t> kamaráti sa stretli na oslave jeho siedmych narodenín. Tešili sa na sfúknutie siedm</a:t>
            </a:r>
            <a:r>
              <a:rPr lang="sk-SK" sz="2400" dirty="0">
                <a:solidFill>
                  <a:srgbClr val="C00000"/>
                </a:solidFill>
              </a:rPr>
              <a:t>i</a:t>
            </a:r>
            <a:r>
              <a:rPr lang="sk-SK" sz="2400" dirty="0">
                <a:solidFill>
                  <a:schemeClr val="accent3">
                    <a:lumMod val="75000"/>
                  </a:schemeClr>
                </a:solidFill>
              </a:rPr>
              <a:t>ch sviečok na torte. Podarilo sa im to na prv</a:t>
            </a:r>
            <a:r>
              <a:rPr lang="sk-SK" sz="2400" dirty="0">
                <a:solidFill>
                  <a:srgbClr val="C00000"/>
                </a:solidFill>
              </a:rPr>
              <a:t>ý</a:t>
            </a:r>
            <a:r>
              <a:rPr lang="sk-SK" sz="2400" dirty="0">
                <a:solidFill>
                  <a:schemeClr val="accent3">
                    <a:lumMod val="75000"/>
                  </a:schemeClr>
                </a:solidFill>
              </a:rPr>
              <a:t>krát. Po piat</a:t>
            </a:r>
            <a:r>
              <a:rPr lang="sk-SK" sz="2400" dirty="0">
                <a:solidFill>
                  <a:srgbClr val="C00000"/>
                </a:solidFill>
              </a:rPr>
              <a:t>i</a:t>
            </a:r>
            <a:r>
              <a:rPr lang="sk-SK" sz="2400" dirty="0">
                <a:solidFill>
                  <a:schemeClr val="accent3">
                    <a:lumMod val="75000"/>
                  </a:schemeClr>
                </a:solidFill>
              </a:rPr>
              <a:t>ch zákuskoch už nevládali, tak ich Jankova mama odprevadila domo</a:t>
            </a:r>
            <a:r>
              <a:rPr lang="sk-SK" sz="2400" dirty="0">
                <a:solidFill>
                  <a:srgbClr val="C00000"/>
                </a:solidFill>
              </a:rPr>
              <a:t>v</a:t>
            </a:r>
            <a:r>
              <a:rPr lang="sk-SK" dirty="0">
                <a:solidFill>
                  <a:schemeClr val="accent3">
                    <a:lumMod val="85000"/>
                  </a:schemeClr>
                </a:solidFill>
              </a:rPr>
              <a:t>.</a:t>
            </a:r>
          </a:p>
          <a:p>
            <a:endParaRPr lang="sk-SK" dirty="0"/>
          </a:p>
        </p:txBody>
      </p:sp>
      <p:sp>
        <p:nvSpPr>
          <p:cNvPr id="3" name="Výložka 2">
            <a:hlinkClick r:id="rId2" action="ppaction://hlinksldjump"/>
          </p:cNvPr>
          <p:cNvSpPr/>
          <p:nvPr/>
        </p:nvSpPr>
        <p:spPr>
          <a:xfrm>
            <a:off x="2267744" y="5949280"/>
            <a:ext cx="1008112" cy="288032"/>
          </a:xfrm>
          <a:prstGeom prst="chevron">
            <a:avLst/>
          </a:prstGeom>
          <a:solidFill>
            <a:srgbClr val="6984D9"/>
          </a:solidFill>
          <a:ln>
            <a:solidFill>
              <a:srgbClr val="CFD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tx1"/>
              </a:solidFill>
            </a:endParaRPr>
          </a:p>
        </p:txBody>
      </p:sp>
    </p:spTree>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ál">
  <a:themeElements>
    <a:clrScheme name="Integrá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á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á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440</Words>
  <Application>Microsoft Office PowerPoint</Application>
  <PresentationFormat>Prezentácia na obrazovke (4:3)</PresentationFormat>
  <Paragraphs>87</Paragraphs>
  <Slides>9</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9</vt:i4>
      </vt:variant>
    </vt:vector>
  </HeadingPairs>
  <TitlesOfParts>
    <vt:vector size="14" baseType="lpstr">
      <vt:lpstr>Calibri</vt:lpstr>
      <vt:lpstr>Tw Cen MT</vt:lpstr>
      <vt:lpstr>Tw Cen MT Condensed</vt:lpstr>
      <vt:lpstr>Wingdings 3</vt:lpstr>
      <vt:lpstr>Integrál</vt:lpstr>
      <vt:lpstr>Číslovky</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Číslovky</dc:title>
  <dc:creator>Patrícia Kurtová</dc:creator>
  <cp:lastModifiedBy>Patrícia Kurtová</cp:lastModifiedBy>
  <cp:revision>12</cp:revision>
  <cp:lastPrinted>2021-01-17T22:45:14Z</cp:lastPrinted>
  <dcterms:created xsi:type="dcterms:W3CDTF">2021-01-14T19:21:51Z</dcterms:created>
  <dcterms:modified xsi:type="dcterms:W3CDTF">2021-01-18T10:32:06Z</dcterms:modified>
</cp:coreProperties>
</file>