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custDataLst>
    <p:tags r:id="rId53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2369A"/>
    <a:srgbClr val="EAAAE5"/>
    <a:srgbClr val="8C24AC"/>
    <a:srgbClr val="8525A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3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976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12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99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5686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96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82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3333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5136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6266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899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167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847E-06D0-4377-9C58-B9750A57CA82}" type="datetimeFigureOut">
              <a:rPr lang="sk-SK" smtClean="0"/>
              <a:pPr/>
              <a:t>22.4.2021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0565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3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0.xml"/><Relationship Id="rId7" Type="http://schemas.openxmlformats.org/officeDocument/2006/relationships/slide" Target="slide14.xml"/><Relationship Id="rId12" Type="http://schemas.openxmlformats.org/officeDocument/2006/relationships/slide" Target="slide24.xml"/><Relationship Id="rId17" Type="http://schemas.openxmlformats.org/officeDocument/2006/relationships/slide" Target="slide34.xml"/><Relationship Id="rId25" Type="http://schemas.openxmlformats.org/officeDocument/2006/relationships/slide" Target="slide48.xml"/><Relationship Id="rId2" Type="http://schemas.openxmlformats.org/officeDocument/2006/relationships/slide" Target="slide4.xml"/><Relationship Id="rId16" Type="http://schemas.openxmlformats.org/officeDocument/2006/relationships/slide" Target="slide30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24" Type="http://schemas.openxmlformats.org/officeDocument/2006/relationships/slide" Target="slide46.xml"/><Relationship Id="rId5" Type="http://schemas.openxmlformats.org/officeDocument/2006/relationships/slide" Target="slide8.xml"/><Relationship Id="rId15" Type="http://schemas.openxmlformats.org/officeDocument/2006/relationships/slide" Target="slide28.xml"/><Relationship Id="rId23" Type="http://schemas.openxmlformats.org/officeDocument/2006/relationships/slide" Target="slide42.xml"/><Relationship Id="rId10" Type="http://schemas.openxmlformats.org/officeDocument/2006/relationships/slide" Target="slide18.xml"/><Relationship Id="rId19" Type="http://schemas.openxmlformats.org/officeDocument/2006/relationships/slide" Target="slide36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Relationship Id="rId22" Type="http://schemas.openxmlformats.org/officeDocument/2006/relationships/slide" Target="slide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oblený obdélník 7">
            <a:hlinkClick r:id="rId2" action="ppaction://hlinksldjump"/>
          </p:cNvPr>
          <p:cNvSpPr/>
          <p:nvPr/>
        </p:nvSpPr>
        <p:spPr>
          <a:xfrm>
            <a:off x="24385" y="2310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9" name="Zaoblený obdélník 8">
            <a:hlinkClick r:id="rId3" action="ppaction://hlinksldjump"/>
          </p:cNvPr>
          <p:cNvSpPr/>
          <p:nvPr/>
        </p:nvSpPr>
        <p:spPr>
          <a:xfrm>
            <a:off x="24360" y="1167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100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10" name="Zaoblený obdélník 9">
            <a:hlinkClick r:id="rId4" action="ppaction://hlinksldjump"/>
          </p:cNvPr>
          <p:cNvSpPr/>
          <p:nvPr/>
        </p:nvSpPr>
        <p:spPr>
          <a:xfrm>
            <a:off x="24383" y="3453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11" name="Zaoblený obdélník 10">
            <a:hlinkClick r:id="rId5" action="ppaction://hlinksldjump"/>
          </p:cNvPr>
          <p:cNvSpPr/>
          <p:nvPr/>
        </p:nvSpPr>
        <p:spPr>
          <a:xfrm>
            <a:off x="24383" y="4596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12" name="Zaoblený obdélník 11">
            <a:hlinkClick r:id="rId6" action="ppaction://hlinksldjump"/>
          </p:cNvPr>
          <p:cNvSpPr/>
          <p:nvPr/>
        </p:nvSpPr>
        <p:spPr>
          <a:xfrm>
            <a:off x="24360" y="5737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13" name="Zaoblený obdélník 12"/>
          <p:cNvSpPr/>
          <p:nvPr/>
        </p:nvSpPr>
        <p:spPr>
          <a:xfrm>
            <a:off x="24383" y="12192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Ubuntu" panose="020B0504030602030204" pitchFamily="34" charset="0"/>
              </a:rPr>
              <a:t> Obehová sústava všeobecne</a:t>
            </a:r>
            <a:endParaRPr lang="sk-SK" b="1" dirty="0">
              <a:latin typeface="Ubuntu" panose="020B0504030602030204" pitchFamily="34" charset="0"/>
            </a:endParaRPr>
          </a:p>
        </p:txBody>
      </p:sp>
      <p:sp>
        <p:nvSpPr>
          <p:cNvPr id="40" name="Zaoblený obdélník 39">
            <a:hlinkClick r:id="rId7" action="ppaction://hlinksldjump"/>
          </p:cNvPr>
          <p:cNvSpPr/>
          <p:nvPr/>
        </p:nvSpPr>
        <p:spPr>
          <a:xfrm>
            <a:off x="1846315" y="2308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1" name="Zaoblený obdélník 40">
            <a:hlinkClick r:id="rId8" action="ppaction://hlinksldjump"/>
          </p:cNvPr>
          <p:cNvSpPr/>
          <p:nvPr/>
        </p:nvSpPr>
        <p:spPr>
          <a:xfrm>
            <a:off x="1846290" y="1165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100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2" name="Zaoblený obdélník 41">
            <a:hlinkClick r:id="rId9" action="ppaction://hlinksldjump"/>
          </p:cNvPr>
          <p:cNvSpPr/>
          <p:nvPr/>
        </p:nvSpPr>
        <p:spPr>
          <a:xfrm>
            <a:off x="1846313" y="3451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3" name="Zaoblený obdélník 42">
            <a:hlinkClick r:id="rId10" action="ppaction://hlinksldjump"/>
          </p:cNvPr>
          <p:cNvSpPr/>
          <p:nvPr/>
        </p:nvSpPr>
        <p:spPr>
          <a:xfrm>
            <a:off x="1846313" y="4594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4" name="Zaoblený obdélník 43">
            <a:hlinkClick r:id="rId11" action="ppaction://hlinksldjump"/>
          </p:cNvPr>
          <p:cNvSpPr/>
          <p:nvPr/>
        </p:nvSpPr>
        <p:spPr>
          <a:xfrm>
            <a:off x="1846290" y="5735616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5" name="Zaoblený obdélník 44"/>
          <p:cNvSpPr/>
          <p:nvPr/>
        </p:nvSpPr>
        <p:spPr>
          <a:xfrm>
            <a:off x="1846313" y="10308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Ubuntu" panose="020B0504030602030204" pitchFamily="34" charset="0"/>
              </a:rPr>
              <a:t>Srdce a cievy</a:t>
            </a:r>
            <a:endParaRPr lang="sk-SK" b="1" dirty="0">
              <a:latin typeface="Ubuntu" panose="020B0504030602030204" pitchFamily="34" charset="0"/>
            </a:endParaRPr>
          </a:p>
        </p:txBody>
      </p:sp>
      <p:sp>
        <p:nvSpPr>
          <p:cNvPr id="46" name="Zaoblený obdélník 45">
            <a:hlinkClick r:id="rId12" action="ppaction://hlinksldjump"/>
          </p:cNvPr>
          <p:cNvSpPr/>
          <p:nvPr/>
        </p:nvSpPr>
        <p:spPr>
          <a:xfrm>
            <a:off x="3679499" y="2308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7" name="Zaoblený obdélník 46">
            <a:hlinkClick r:id="rId13" action="ppaction://hlinksldjump"/>
          </p:cNvPr>
          <p:cNvSpPr/>
          <p:nvPr/>
        </p:nvSpPr>
        <p:spPr>
          <a:xfrm>
            <a:off x="3679474" y="1165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100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8" name="Zaoblený obdélník 47">
            <a:hlinkClick r:id="rId14" action="ppaction://hlinksldjump"/>
          </p:cNvPr>
          <p:cNvSpPr/>
          <p:nvPr/>
        </p:nvSpPr>
        <p:spPr>
          <a:xfrm>
            <a:off x="3679497" y="3451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9" name="Zaoblený obdélník 48">
            <a:hlinkClick r:id="rId15" action="ppaction://hlinksldjump"/>
          </p:cNvPr>
          <p:cNvSpPr/>
          <p:nvPr/>
        </p:nvSpPr>
        <p:spPr>
          <a:xfrm>
            <a:off x="3679497" y="4594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0" name="Zaoblený obdélník 49">
            <a:hlinkClick r:id="rId16" action="ppaction://hlinksldjump"/>
          </p:cNvPr>
          <p:cNvSpPr/>
          <p:nvPr/>
        </p:nvSpPr>
        <p:spPr>
          <a:xfrm>
            <a:off x="3679474" y="5735616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1" name="Zaoblený obdélník 50"/>
          <p:cNvSpPr/>
          <p:nvPr/>
        </p:nvSpPr>
        <p:spPr>
          <a:xfrm>
            <a:off x="3679497" y="10308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Ubuntu" panose="020B0504030602030204" pitchFamily="34" charset="0"/>
              </a:rPr>
              <a:t>Ochorenia obehovej sústavy</a:t>
            </a:r>
            <a:endParaRPr lang="sk-SK" b="1" dirty="0">
              <a:latin typeface="Ubuntu" panose="020B0504030602030204" pitchFamily="34" charset="0"/>
            </a:endParaRPr>
          </a:p>
        </p:txBody>
      </p:sp>
      <p:sp>
        <p:nvSpPr>
          <p:cNvPr id="52" name="Zaoblený obdélník 51">
            <a:hlinkClick r:id="rId17" action="ppaction://hlinksldjump"/>
          </p:cNvPr>
          <p:cNvSpPr/>
          <p:nvPr/>
        </p:nvSpPr>
        <p:spPr>
          <a:xfrm>
            <a:off x="5512683" y="2308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3" name="Zaoblený obdélník 52">
            <a:hlinkClick r:id="rId18" action="ppaction://hlinksldjump"/>
          </p:cNvPr>
          <p:cNvSpPr/>
          <p:nvPr/>
        </p:nvSpPr>
        <p:spPr>
          <a:xfrm>
            <a:off x="5512658" y="1165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100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4" name="Zaoblený obdélník 53">
            <a:hlinkClick r:id="rId19" action="ppaction://hlinksldjump"/>
          </p:cNvPr>
          <p:cNvSpPr/>
          <p:nvPr/>
        </p:nvSpPr>
        <p:spPr>
          <a:xfrm>
            <a:off x="5512681" y="3451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5" name="Zaoblený obdélník 54">
            <a:hlinkClick r:id="rId20" action="ppaction://hlinksldjump"/>
          </p:cNvPr>
          <p:cNvSpPr/>
          <p:nvPr/>
        </p:nvSpPr>
        <p:spPr>
          <a:xfrm>
            <a:off x="5512681" y="4594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6" name="Zaoblený obdélník 55">
            <a:hlinkClick r:id="rId21" action="ppaction://hlinksldjump"/>
          </p:cNvPr>
          <p:cNvSpPr/>
          <p:nvPr/>
        </p:nvSpPr>
        <p:spPr>
          <a:xfrm>
            <a:off x="5512658" y="5735616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7" name="Zaoblený obdélník 56"/>
          <p:cNvSpPr/>
          <p:nvPr/>
        </p:nvSpPr>
        <p:spPr>
          <a:xfrm>
            <a:off x="5512681" y="10308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Ubuntu" panose="020B0504030602030204" pitchFamily="34" charset="0"/>
              </a:rPr>
              <a:t>Prvá pomoc pri krvácaní</a:t>
            </a:r>
            <a:endParaRPr lang="sk-SK" b="1" dirty="0">
              <a:latin typeface="Ubuntu" panose="020B0504030602030204" pitchFamily="34" charset="0"/>
            </a:endParaRPr>
          </a:p>
        </p:txBody>
      </p:sp>
      <p:sp>
        <p:nvSpPr>
          <p:cNvPr id="58" name="Zaoblený obdélník 57">
            <a:hlinkClick r:id="rId22" action="ppaction://hlinksldjump"/>
          </p:cNvPr>
          <p:cNvSpPr/>
          <p:nvPr/>
        </p:nvSpPr>
        <p:spPr>
          <a:xfrm>
            <a:off x="7334613" y="2308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9" name="Zaoblený obdélník 58">
            <a:hlinkClick r:id="rId23" action="ppaction://hlinksldjump"/>
          </p:cNvPr>
          <p:cNvSpPr/>
          <p:nvPr/>
        </p:nvSpPr>
        <p:spPr>
          <a:xfrm>
            <a:off x="7334588" y="1165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100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60" name="Zaoblený obdélník 59">
            <a:hlinkClick r:id="rId24" action="ppaction://hlinksldjump"/>
          </p:cNvPr>
          <p:cNvSpPr/>
          <p:nvPr/>
        </p:nvSpPr>
        <p:spPr>
          <a:xfrm>
            <a:off x="7334611" y="3451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61" name="Zaoblený obdélník 60">
            <a:hlinkClick r:id="rId25" action="ppaction://hlinksldjump"/>
          </p:cNvPr>
          <p:cNvSpPr/>
          <p:nvPr/>
        </p:nvSpPr>
        <p:spPr>
          <a:xfrm>
            <a:off x="7334611" y="4594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62" name="Zaoblený obdélník 61">
            <a:hlinkClick r:id="rId26" action="ppaction://hlinksldjump"/>
          </p:cNvPr>
          <p:cNvSpPr/>
          <p:nvPr/>
        </p:nvSpPr>
        <p:spPr>
          <a:xfrm>
            <a:off x="7334588" y="5735616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63" name="Zaoblený obdélník 62"/>
          <p:cNvSpPr/>
          <p:nvPr/>
        </p:nvSpPr>
        <p:spPr>
          <a:xfrm>
            <a:off x="7334611" y="10308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Ubuntu" panose="020B0504030602030204" pitchFamily="34" charset="0"/>
              </a:rPr>
              <a:t>Vylučovacia sústava</a:t>
            </a:r>
            <a:endParaRPr lang="sk-SK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19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160837"/>
            <a:ext cx="7674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Pri odbere krvi sa krv prirodzene usádza. Podľa obrázka napíš, v akom poradí sa usadzujú krvné telieska. </a:t>
            </a:r>
            <a:br>
              <a:rPr lang="sk-SK" sz="2400" dirty="0" smtClean="0">
                <a:solidFill>
                  <a:schemeClr val="accent1"/>
                </a:solidFill>
                <a:latin typeface="Ubuntu" panose="020B0504030602030204" pitchFamily="34" charset="0"/>
              </a:rPr>
            </a:br>
            <a:r>
              <a:rPr lang="sk-SK" sz="2400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(zdola nahor)</a:t>
            </a:r>
            <a:endParaRPr lang="sk-SK" sz="2400" dirty="0">
              <a:solidFill>
                <a:schemeClr val="accent1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2" descr="SÃºvisiaci obrÃ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580"/>
          <a:stretch/>
        </p:blipFill>
        <p:spPr bwMode="auto">
          <a:xfrm>
            <a:off x="3936062" y="2720570"/>
            <a:ext cx="1271875" cy="339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065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Ãºvisiaci obrÃ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5142" y="966109"/>
            <a:ext cx="34194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781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28019" y="1199121"/>
            <a:ext cx="7674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chemeClr val="accent4"/>
                </a:solidFill>
                <a:latin typeface="Ubuntu" panose="020B0504030602030204" pitchFamily="34" charset="0"/>
              </a:rPr>
              <a:t>Na aké časti je rozdelené srdce človeka?</a:t>
            </a:r>
          </a:p>
          <a:p>
            <a:pPr algn="ctr"/>
            <a:endParaRPr lang="sk-SK" sz="2400" dirty="0">
              <a:latin typeface="Ubuntu" panose="020B0504030602030204" pitchFamily="34" charset="0"/>
            </a:endParaRPr>
          </a:p>
          <a:p>
            <a:pPr algn="ctr"/>
            <a:endParaRPr lang="sk-SK" sz="24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p</a:t>
            </a:r>
            <a:r>
              <a:rPr lang="sk-SK" sz="2400" dirty="0" smtClean="0">
                <a:latin typeface="Ubuntu" panose="020B0504030602030204" pitchFamily="34" charset="0"/>
              </a:rPr>
              <a:t>ravá predsieň, ľavá predsieň, horná komora, dolná komora</a:t>
            </a: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h</a:t>
            </a:r>
            <a:r>
              <a:rPr lang="sk-SK" sz="2400" dirty="0" smtClean="0">
                <a:latin typeface="Ubuntu" panose="020B0504030602030204" pitchFamily="34" charset="0"/>
              </a:rPr>
              <a:t>orná predsieň, dolná predsieň, horná komora, dolná komora</a:t>
            </a:r>
          </a:p>
          <a:p>
            <a:pPr marL="342900" indent="-342900">
              <a:buAutoNum type="alphaLcParenR"/>
            </a:pPr>
            <a:r>
              <a:rPr lang="sk-SK" sz="2400" dirty="0" smtClean="0">
                <a:latin typeface="Ubuntu" panose="020B0504030602030204" pitchFamily="34" charset="0"/>
              </a:rPr>
              <a:t>pravá predsieň, pravá komora, osrdcovník, ľavá komora</a:t>
            </a: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p</a:t>
            </a:r>
            <a:r>
              <a:rPr lang="sk-SK" sz="2400" dirty="0" smtClean="0">
                <a:latin typeface="Ubuntu" panose="020B0504030602030204" pitchFamily="34" charset="0"/>
              </a:rPr>
              <a:t>ravá predsieň, ľavá predsieň, pravá komora, ľavá komora</a:t>
            </a:r>
            <a:endParaRPr lang="sk-SK" sz="2400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644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718457" y="3205558"/>
            <a:ext cx="8215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Ubuntu" panose="020B0504030602030204" pitchFamily="34" charset="0"/>
              </a:rPr>
              <a:t>d) pravá </a:t>
            </a:r>
            <a:r>
              <a:rPr lang="sk-SK" sz="2400" dirty="0">
                <a:latin typeface="Ubuntu" panose="020B0504030602030204" pitchFamily="34" charset="0"/>
              </a:rPr>
              <a:t>predsieň, ľavá predsieň, pravá komora, ľavá komora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452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76293"/>
            <a:ext cx="76745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4"/>
                </a:solidFill>
                <a:latin typeface="Ubuntu" panose="020B0504030602030204" pitchFamily="34" charset="0"/>
              </a:rPr>
              <a:t>Čo je aorta?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tepna, ktorá odvádza krv do pľúc</a:t>
            </a:r>
            <a:endParaRPr lang="sk-SK" sz="2800" dirty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ž</a:t>
            </a:r>
            <a:r>
              <a:rPr lang="sk-SK" sz="2800" dirty="0" smtClean="0">
                <a:latin typeface="Ubuntu" panose="020B0504030602030204" pitchFamily="34" charset="0"/>
              </a:rPr>
              <a:t>ila, ktorá odvádza krv do celého tela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ž</a:t>
            </a:r>
            <a:r>
              <a:rPr lang="sk-SK" sz="2800" dirty="0" smtClean="0">
                <a:latin typeface="Ubuntu" panose="020B0504030602030204" pitchFamily="34" charset="0"/>
              </a:rPr>
              <a:t>ila, ktorá odvádza krv do pľúc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t</a:t>
            </a:r>
            <a:r>
              <a:rPr lang="sk-SK" sz="2800" dirty="0" smtClean="0">
                <a:latin typeface="Ubuntu" panose="020B0504030602030204" pitchFamily="34" charset="0"/>
              </a:rPr>
              <a:t>epna, ktorá odvádza krv do celého tela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148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1590665" y="3205558"/>
            <a:ext cx="767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Ubuntu" panose="020B0504030602030204" pitchFamily="34" charset="0"/>
              </a:rPr>
              <a:t>d) tepna</a:t>
            </a:r>
            <a:r>
              <a:rPr lang="sk-SK" sz="2400" dirty="0">
                <a:latin typeface="Ubuntu" panose="020B0504030602030204" pitchFamily="34" charset="0"/>
              </a:rPr>
              <a:t>, ktorá odvádza krv do celého tela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84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4"/>
                </a:solidFill>
                <a:latin typeface="Ubuntu" panose="020B0504030602030204" pitchFamily="34" charset="0"/>
              </a:rPr>
              <a:t>Aký je význam chlopní pre činnosť srdca?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sú nadbytočná a nepotrebná časť srdca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z</a:t>
            </a:r>
            <a:r>
              <a:rPr lang="sk-SK" sz="2800" dirty="0" smtClean="0">
                <a:latin typeface="Ubuntu" panose="020B0504030602030204" pitchFamily="34" charset="0"/>
              </a:rPr>
              <a:t>abraňujú spätnému návratu krvi a umožňujú jednosmerný prechod krvi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tvoria vonkajšiu vrstvu srdca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r</a:t>
            </a:r>
            <a:r>
              <a:rPr lang="sk-SK" sz="2800" dirty="0" smtClean="0">
                <a:latin typeface="Ubuntu" panose="020B0504030602030204" pitchFamily="34" charset="0"/>
              </a:rPr>
              <a:t>ozdeľujú srdce na pravú a ľavú polovicu</a:t>
            </a:r>
          </a:p>
          <a:p>
            <a:pPr marL="342900" indent="-342900" algn="ctr">
              <a:buAutoNum type="alphaLcParenR"/>
            </a:pP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912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920605" y="3245899"/>
            <a:ext cx="7674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Ubuntu" panose="020B0504030602030204" pitchFamily="34" charset="0"/>
              </a:rPr>
              <a:t>b) zabraňujú </a:t>
            </a:r>
            <a:r>
              <a:rPr lang="sk-SK" sz="2400" dirty="0">
                <a:latin typeface="Ubuntu" panose="020B0504030602030204" pitchFamily="34" charset="0"/>
              </a:rPr>
              <a:t>spätnému návratu krvi a umožňujú jednosmerný </a:t>
            </a:r>
            <a:r>
              <a:rPr lang="sk-SK" sz="2400" dirty="0" smtClean="0">
                <a:latin typeface="Ubuntu" panose="020B0504030602030204" pitchFamily="34" charset="0"/>
              </a:rPr>
              <a:t>prechod krvi</a:t>
            </a:r>
            <a:endParaRPr lang="sk-SK" sz="24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19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chemeClr val="accent4"/>
                </a:solidFill>
                <a:latin typeface="Ubuntu" panose="020B0504030602030204" pitchFamily="34" charset="0"/>
              </a:rPr>
              <a:t>Ako sa volá orgán, v ktorom sa vytvárajú obranné látky, biele krvinky a rozkladajú sa tam odumreté červené krvinky, mikroorganizmy a choroboplodné zárodky? </a:t>
            </a:r>
          </a:p>
          <a:p>
            <a:pPr algn="ctr"/>
            <a:endParaRPr lang="sk-SK" sz="2400" dirty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t</a:t>
            </a:r>
            <a:r>
              <a:rPr lang="sk-SK" sz="2400" dirty="0" smtClean="0">
                <a:latin typeface="Ubuntu" panose="020B0504030602030204" pitchFamily="34" charset="0"/>
              </a:rPr>
              <a:t>ýmus</a:t>
            </a: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ž</a:t>
            </a:r>
            <a:r>
              <a:rPr lang="sk-SK" sz="2400" dirty="0" smtClean="0">
                <a:latin typeface="Ubuntu" panose="020B0504030602030204" pitchFamily="34" charset="0"/>
              </a:rPr>
              <a:t>lčník</a:t>
            </a: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s</a:t>
            </a:r>
            <a:r>
              <a:rPr lang="sk-SK" sz="2400" dirty="0" smtClean="0">
                <a:latin typeface="Ubuntu" panose="020B0504030602030204" pitchFamily="34" charset="0"/>
              </a:rPr>
              <a:t>rdce</a:t>
            </a:r>
          </a:p>
          <a:p>
            <a:pPr marL="342900" indent="-342900">
              <a:buAutoNum type="alphaLcParenR"/>
            </a:pPr>
            <a:r>
              <a:rPr lang="sk-SK" sz="2400" dirty="0" smtClean="0">
                <a:latin typeface="Ubuntu" panose="020B0504030602030204" pitchFamily="34" charset="0"/>
              </a:rPr>
              <a:t>slezina</a:t>
            </a:r>
          </a:p>
          <a:p>
            <a:pPr marL="342900" indent="-342900" algn="ctr">
              <a:buAutoNum type="alphaLcParenR"/>
            </a:pP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764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728019" y="3138177"/>
            <a:ext cx="767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dirty="0" smtClean="0">
                <a:latin typeface="Ubuntu" panose="020B0504030602030204" pitchFamily="34" charset="0"/>
              </a:rPr>
              <a:t>d) slezina</a:t>
            </a:r>
            <a:endParaRPr lang="sk-SK" sz="32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93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403411" y="1237129"/>
            <a:ext cx="83371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Akú funkciu má krv?</a:t>
            </a:r>
          </a:p>
          <a:p>
            <a:pPr algn="ctr"/>
            <a:endParaRPr lang="sk-SK" dirty="0">
              <a:latin typeface="Ubuntu" panose="020B0504030602030204" pitchFamily="34" charset="0"/>
            </a:endParaRPr>
          </a:p>
          <a:p>
            <a:pPr algn="ctr"/>
            <a:endParaRPr lang="sk-SK" dirty="0" smtClean="0">
              <a:latin typeface="Ubuntu" panose="020B0504030602030204" pitchFamily="34" charset="0"/>
            </a:endParaRPr>
          </a:p>
          <a:p>
            <a:pPr algn="ctr"/>
            <a:endParaRPr lang="sk-SK" dirty="0" smtClean="0">
              <a:latin typeface="Ubuntu" panose="020B0504030602030204" pitchFamily="34" charset="0"/>
            </a:endParaRPr>
          </a:p>
          <a:p>
            <a:pPr algn="ctr"/>
            <a:endParaRPr lang="sk-SK" dirty="0">
              <a:latin typeface="Ubuntu" panose="020B0504030602030204" pitchFamily="34" charset="0"/>
            </a:endParaRPr>
          </a:p>
          <a:p>
            <a:pPr algn="ctr"/>
            <a:endParaRPr lang="sk-SK" dirty="0" smtClean="0">
              <a:latin typeface="Ubuntu" panose="020B0504030602030204" pitchFamily="34" charset="0"/>
            </a:endParaRPr>
          </a:p>
          <a:p>
            <a:pPr algn="ctr"/>
            <a:endParaRPr lang="sk-SK" dirty="0">
              <a:latin typeface="Ubuntu" panose="020B0504030602030204" pitchFamily="34" charset="0"/>
            </a:endParaRPr>
          </a:p>
          <a:p>
            <a:pPr algn="ctr"/>
            <a:endParaRPr lang="sk-SK" dirty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umožňuje prenášanie informácií v tele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u</a:t>
            </a:r>
            <a:r>
              <a:rPr lang="sk-SK" sz="2800" dirty="0" smtClean="0">
                <a:latin typeface="Ubuntu" panose="020B0504030602030204" pitchFamily="34" charset="0"/>
              </a:rPr>
              <a:t>možňuje prenášanie všetkých látok v tele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u</a:t>
            </a:r>
            <a:r>
              <a:rPr lang="sk-SK" sz="2800" dirty="0" smtClean="0">
                <a:latin typeface="Ubuntu" panose="020B0504030602030204" pitchFamily="34" charset="0"/>
              </a:rPr>
              <a:t>možňuje prenášanie len cukrov a tukov v tele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u</a:t>
            </a:r>
            <a:r>
              <a:rPr lang="sk-SK" sz="2800" dirty="0" smtClean="0">
                <a:latin typeface="Ubuntu" panose="020B0504030602030204" pitchFamily="34" charset="0"/>
              </a:rPr>
              <a:t>možňuje prenášanie len hormónov a informácii  </a:t>
            </a:r>
            <a:endParaRPr lang="sk-SK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1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 smtClean="0">
                <a:latin typeface="Ubuntu" panose="020B0504030602030204" pitchFamily="34" charset="0"/>
              </a:rPr>
              <a:t>Podľa obrázka urč, o ktorú časť krvného obehu ide. </a:t>
            </a: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Ã½sledok vyhÄ¾adÃ¡vania obrÃ¡zkov pre dopyt maly krvny obe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651" b="34549"/>
          <a:stretch/>
        </p:blipFill>
        <p:spPr bwMode="auto">
          <a:xfrm>
            <a:off x="2342656" y="3075044"/>
            <a:ext cx="4445236" cy="21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3904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728019" y="3178518"/>
            <a:ext cx="767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dirty="0">
                <a:latin typeface="Ubuntu" panose="020B0504030602030204" pitchFamily="34" charset="0"/>
              </a:rPr>
              <a:t>m</a:t>
            </a:r>
            <a:r>
              <a:rPr lang="sk-SK" sz="3200" dirty="0" smtClean="0">
                <a:latin typeface="Ubuntu" panose="020B0504030602030204" pitchFamily="34" charset="0"/>
              </a:rPr>
              <a:t>alý krvný obeh</a:t>
            </a:r>
            <a:endParaRPr lang="sk-SK" sz="32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7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41469" y="1367616"/>
            <a:ext cx="76745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2"/>
                </a:solidFill>
                <a:latin typeface="Ubuntu" panose="020B0504030602030204" pitchFamily="34" charset="0"/>
              </a:rPr>
              <a:t>Ktorá z možností uvádza všetky ochorenia týkajúce sa poškodenia obehovej sústavy?</a:t>
            </a: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infarkt, mozgová mŕtvica, kŕčové žily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i</a:t>
            </a:r>
            <a:r>
              <a:rPr lang="sk-SK" sz="2800" dirty="0" smtClean="0">
                <a:latin typeface="Ubuntu" panose="020B0504030602030204" pitchFamily="34" charset="0"/>
              </a:rPr>
              <a:t>nfarkt, kŕčové žily, angína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k</a:t>
            </a:r>
            <a:r>
              <a:rPr lang="sk-SK" sz="2800" dirty="0" smtClean="0">
                <a:latin typeface="Ubuntu" panose="020B0504030602030204" pitchFamily="34" charset="0"/>
              </a:rPr>
              <a:t>ŕčové žily, mozgová mŕtvica, obezita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m</a:t>
            </a:r>
            <a:r>
              <a:rPr lang="sk-SK" sz="2800" dirty="0" smtClean="0">
                <a:latin typeface="Ubuntu" panose="020B0504030602030204" pitchFamily="34" charset="0"/>
              </a:rPr>
              <a:t>ozgová mŕtvica, kŕčové žily, bulímia</a:t>
            </a:r>
          </a:p>
          <a:p>
            <a:pPr marL="342900" indent="-342900" algn="ctr">
              <a:buAutoNum type="alphaLcParenR"/>
            </a:pP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725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1015900" y="3379766"/>
            <a:ext cx="767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infarkt, mozgová mŕtvica, kŕčové žily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154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41469" y="1087984"/>
            <a:ext cx="799758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2"/>
                </a:solidFill>
                <a:latin typeface="Ubuntu" panose="020B0504030602030204" pitchFamily="34" charset="0"/>
              </a:rPr>
              <a:t>Ktoré ochorenie OS môže mať tieto príznaky?</a:t>
            </a:r>
          </a:p>
          <a:p>
            <a:pPr>
              <a:defRPr/>
            </a:pPr>
            <a:r>
              <a:rPr lang="cs-CZ" altLang="sk-SK" sz="2000" i="1" dirty="0" err="1"/>
              <a:t>Náhla</a:t>
            </a:r>
            <a:r>
              <a:rPr lang="cs-CZ" altLang="sk-SK" sz="2000" i="1" dirty="0"/>
              <a:t> </a:t>
            </a:r>
            <a:r>
              <a:rPr lang="cs-CZ" altLang="sk-SK" sz="2000" i="1" dirty="0" err="1"/>
              <a:t>slabosť</a:t>
            </a:r>
            <a:r>
              <a:rPr lang="cs-CZ" altLang="sk-SK" sz="2000" i="1" dirty="0"/>
              <a:t> </a:t>
            </a:r>
            <a:r>
              <a:rPr lang="cs-CZ" altLang="sk-SK" sz="2000" i="1" dirty="0" err="1"/>
              <a:t>alebo</a:t>
            </a:r>
            <a:r>
              <a:rPr lang="cs-CZ" altLang="sk-SK" sz="2000" i="1" dirty="0"/>
              <a:t> </a:t>
            </a:r>
            <a:r>
              <a:rPr lang="cs-CZ" altLang="sk-SK" sz="2000" i="1" dirty="0" err="1"/>
              <a:t>necitlivosť</a:t>
            </a:r>
            <a:r>
              <a:rPr lang="cs-CZ" altLang="sk-SK" sz="2000" i="1" dirty="0"/>
              <a:t> </a:t>
            </a:r>
            <a:r>
              <a:rPr lang="cs-CZ" altLang="sk-SK" sz="2000" i="1" dirty="0" err="1"/>
              <a:t>tváre</a:t>
            </a:r>
            <a:r>
              <a:rPr lang="cs-CZ" altLang="sk-SK" sz="2000" i="1" dirty="0"/>
              <a:t>, </a:t>
            </a:r>
            <a:r>
              <a:rPr lang="cs-CZ" altLang="sk-SK" sz="2000" i="1" dirty="0" err="1"/>
              <a:t>rúk</a:t>
            </a:r>
            <a:r>
              <a:rPr lang="cs-CZ" altLang="sk-SK" sz="2000" i="1" dirty="0"/>
              <a:t> a </a:t>
            </a:r>
            <a:r>
              <a:rPr lang="cs-CZ" altLang="sk-SK" sz="2000" i="1" dirty="0" err="1"/>
              <a:t>nôh</a:t>
            </a:r>
            <a:r>
              <a:rPr lang="cs-CZ" altLang="sk-SK" sz="2000" i="1" dirty="0"/>
              <a:t>, </a:t>
            </a:r>
            <a:r>
              <a:rPr lang="cs-CZ" altLang="sk-SK" sz="2000" i="1" dirty="0" err="1"/>
              <a:t>najčastejšie</a:t>
            </a:r>
            <a:r>
              <a:rPr lang="cs-CZ" altLang="sk-SK" sz="2000" i="1" dirty="0"/>
              <a:t> na jednej </a:t>
            </a:r>
            <a:r>
              <a:rPr lang="cs-CZ" altLang="sk-SK" sz="2000" i="1" dirty="0" err="1"/>
              <a:t>strane</a:t>
            </a:r>
            <a:r>
              <a:rPr lang="cs-CZ" altLang="sk-SK" sz="2000" i="1" dirty="0"/>
              <a:t> </a:t>
            </a:r>
            <a:r>
              <a:rPr lang="cs-CZ" altLang="sk-SK" sz="2000" i="1" dirty="0" err="1" smtClean="0"/>
              <a:t>tela</a:t>
            </a:r>
            <a:r>
              <a:rPr lang="cs-CZ" altLang="sk-SK" sz="2000" i="1" dirty="0" smtClean="0"/>
              <a:t>. </a:t>
            </a:r>
            <a:endParaRPr lang="cs-CZ" altLang="sk-SK" sz="2000" i="1" dirty="0"/>
          </a:p>
          <a:p>
            <a:pPr>
              <a:defRPr/>
            </a:pPr>
            <a:r>
              <a:rPr lang="cs-CZ" altLang="sk-SK" sz="2000" i="1" dirty="0" err="1"/>
              <a:t>Zmätenosť</a:t>
            </a:r>
            <a:r>
              <a:rPr lang="cs-CZ" altLang="sk-SK" sz="2000" i="1" dirty="0"/>
              <a:t>, </a:t>
            </a:r>
            <a:r>
              <a:rPr lang="cs-CZ" altLang="sk-SK" sz="2000" i="1" dirty="0" err="1"/>
              <a:t>sťažené</a:t>
            </a:r>
            <a:r>
              <a:rPr lang="cs-CZ" altLang="sk-SK" sz="2000" i="1" dirty="0"/>
              <a:t> </a:t>
            </a:r>
            <a:r>
              <a:rPr lang="cs-CZ" altLang="sk-SK" sz="2000" i="1" dirty="0" err="1"/>
              <a:t>rozprávanie</a:t>
            </a:r>
            <a:r>
              <a:rPr lang="cs-CZ" altLang="sk-SK" sz="2000" i="1" dirty="0"/>
              <a:t>, či </a:t>
            </a:r>
            <a:r>
              <a:rPr lang="cs-CZ" altLang="sk-SK" sz="2000" i="1" dirty="0" err="1"/>
              <a:t>porozumenie</a:t>
            </a:r>
            <a:r>
              <a:rPr lang="cs-CZ" altLang="sk-SK" sz="2000" i="1" dirty="0"/>
              <a:t> </a:t>
            </a:r>
            <a:r>
              <a:rPr lang="cs-CZ" altLang="sk-SK" sz="2000" i="1" dirty="0" err="1" smtClean="0"/>
              <a:t>reči</a:t>
            </a:r>
            <a:r>
              <a:rPr lang="cs-CZ" altLang="sk-SK" sz="2000" i="1" dirty="0" smtClean="0"/>
              <a:t>. </a:t>
            </a:r>
            <a:endParaRPr lang="cs-CZ" altLang="sk-SK" sz="2000" i="1" dirty="0"/>
          </a:p>
          <a:p>
            <a:pPr>
              <a:defRPr/>
            </a:pPr>
            <a:r>
              <a:rPr lang="cs-CZ" altLang="sk-SK" sz="2000" i="1" dirty="0"/>
              <a:t>Rozmazané </a:t>
            </a:r>
            <a:r>
              <a:rPr lang="cs-CZ" altLang="sk-SK" sz="2000" i="1" dirty="0" err="1"/>
              <a:t>videnie</a:t>
            </a:r>
            <a:r>
              <a:rPr lang="cs-CZ" altLang="sk-SK" sz="2000" i="1" dirty="0"/>
              <a:t> </a:t>
            </a:r>
            <a:r>
              <a:rPr lang="cs-CZ" altLang="sk-SK" sz="2000" i="1" dirty="0" err="1"/>
              <a:t>alebo</a:t>
            </a:r>
            <a:r>
              <a:rPr lang="cs-CZ" altLang="sk-SK" sz="2000" i="1" dirty="0"/>
              <a:t> </a:t>
            </a:r>
            <a:r>
              <a:rPr lang="cs-CZ" altLang="sk-SK" sz="2000" i="1" dirty="0" err="1"/>
              <a:t>strata</a:t>
            </a:r>
            <a:r>
              <a:rPr lang="cs-CZ" altLang="sk-SK" sz="2000" i="1" dirty="0"/>
              <a:t> zraku na jednom oku </a:t>
            </a:r>
            <a:r>
              <a:rPr lang="cs-CZ" altLang="sk-SK" sz="2000" i="1" dirty="0" err="1"/>
              <a:t>alebo</a:t>
            </a:r>
            <a:r>
              <a:rPr lang="cs-CZ" altLang="sk-SK" sz="2000" i="1" dirty="0"/>
              <a:t> </a:t>
            </a:r>
            <a:r>
              <a:rPr lang="cs-CZ" altLang="sk-SK" sz="2000" i="1" dirty="0" err="1" smtClean="0"/>
              <a:t>obojstranne</a:t>
            </a:r>
            <a:r>
              <a:rPr lang="cs-CZ" altLang="sk-SK" sz="2000" i="1" dirty="0" smtClean="0"/>
              <a:t>. </a:t>
            </a:r>
            <a:endParaRPr lang="cs-CZ" altLang="sk-SK" sz="2000" i="1" dirty="0"/>
          </a:p>
          <a:p>
            <a:pPr>
              <a:defRPr/>
            </a:pPr>
            <a:r>
              <a:rPr lang="cs-CZ" altLang="sk-SK" sz="2000" i="1" dirty="0"/>
              <a:t>Problémy s </a:t>
            </a:r>
            <a:r>
              <a:rPr lang="cs-CZ" altLang="sk-SK" sz="2000" i="1" dirty="0" err="1"/>
              <a:t>chôdzou</a:t>
            </a:r>
            <a:r>
              <a:rPr lang="cs-CZ" altLang="sk-SK" sz="2000" i="1" dirty="0"/>
              <a:t> </a:t>
            </a:r>
            <a:r>
              <a:rPr lang="cs-CZ" altLang="sk-SK" sz="2000" i="1" dirty="0" err="1"/>
              <a:t>alebo</a:t>
            </a:r>
            <a:r>
              <a:rPr lang="cs-CZ" altLang="sk-SK" sz="2000" i="1" dirty="0"/>
              <a:t> </a:t>
            </a:r>
            <a:r>
              <a:rPr lang="cs-CZ" altLang="sk-SK" sz="2000" i="1" dirty="0" smtClean="0"/>
              <a:t>závraty. </a:t>
            </a:r>
            <a:endParaRPr lang="cs-CZ" altLang="sk-SK" sz="2000" i="1" dirty="0"/>
          </a:p>
          <a:p>
            <a:pPr>
              <a:defRPr/>
            </a:pPr>
            <a:r>
              <a:rPr lang="cs-CZ" altLang="sk-SK" sz="2000" i="1" dirty="0"/>
              <a:t>Silné bolesti hlavy bez </a:t>
            </a:r>
            <a:r>
              <a:rPr lang="cs-CZ" altLang="sk-SK" sz="2000" i="1" dirty="0" err="1"/>
              <a:t>zjavnej</a:t>
            </a:r>
            <a:r>
              <a:rPr lang="cs-CZ" altLang="sk-SK" sz="2000" i="1" dirty="0"/>
              <a:t> </a:t>
            </a:r>
            <a:r>
              <a:rPr lang="cs-CZ" altLang="sk-SK" sz="2000" i="1" dirty="0" err="1" smtClean="0"/>
              <a:t>príčiny</a:t>
            </a:r>
            <a:r>
              <a:rPr lang="cs-CZ" altLang="sk-SK" sz="2000" i="1" dirty="0" smtClean="0"/>
              <a:t>. </a:t>
            </a:r>
            <a:endParaRPr lang="cs-CZ" altLang="sk-SK" sz="2000" i="1" dirty="0"/>
          </a:p>
          <a:p>
            <a:pPr algn="ctr"/>
            <a:endParaRPr lang="sk-SK" dirty="0" smtClean="0">
              <a:latin typeface="Ubuntu" panose="020B0504030602030204" pitchFamily="34" charset="0"/>
            </a:endParaRPr>
          </a:p>
          <a:p>
            <a:pPr algn="ctr"/>
            <a:endParaRPr lang="sk-SK" dirty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k</a:t>
            </a:r>
            <a:r>
              <a:rPr lang="sk-SK" sz="2800" dirty="0" smtClean="0">
                <a:latin typeface="Ubuntu" panose="020B0504030602030204" pitchFamily="34" charset="0"/>
              </a:rPr>
              <a:t>ŕčové žily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m</a:t>
            </a:r>
            <a:r>
              <a:rPr lang="sk-SK" sz="2800" dirty="0" smtClean="0">
                <a:latin typeface="Ubuntu" panose="020B0504030602030204" pitchFamily="34" charset="0"/>
              </a:rPr>
              <a:t>ozgová mŕtvica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s</a:t>
            </a:r>
            <a:r>
              <a:rPr lang="sk-SK" sz="2800" dirty="0" smtClean="0">
                <a:latin typeface="Ubuntu" panose="020B0504030602030204" pitchFamily="34" charset="0"/>
              </a:rPr>
              <a:t>rdcový infarkt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vysoký krvný tlak</a:t>
            </a:r>
          </a:p>
          <a:p>
            <a:pPr marL="342900" indent="-342900" algn="ctr">
              <a:buAutoNum type="alphaLcParenR"/>
            </a:pP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590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1259227" y="3287244"/>
            <a:ext cx="7674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>
                <a:latin typeface="Ubuntu" panose="020B0504030602030204" pitchFamily="34" charset="0"/>
              </a:rPr>
              <a:t>b) mozgová </a:t>
            </a:r>
            <a:r>
              <a:rPr lang="sk-SK" sz="2800" dirty="0">
                <a:latin typeface="Ubuntu" panose="020B0504030602030204" pitchFamily="34" charset="0"/>
              </a:rPr>
              <a:t>mŕtvica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246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dirty="0" smtClean="0">
                <a:solidFill>
                  <a:schemeClr val="accent2"/>
                </a:solidFill>
                <a:latin typeface="Ubuntu" panose="020B0504030602030204" pitchFamily="34" charset="0"/>
              </a:rPr>
              <a:t>Čo je príčinou srdcového infarktu?</a:t>
            </a:r>
          </a:p>
          <a:p>
            <a:pPr algn="ctr"/>
            <a:endParaRPr lang="sk-SK" sz="3200" dirty="0">
              <a:latin typeface="Ubuntu" panose="020B0504030602030204" pitchFamily="34" charset="0"/>
            </a:endParaRPr>
          </a:p>
          <a:p>
            <a:pPr algn="ctr"/>
            <a:endParaRPr lang="sk-SK" sz="32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u</a:t>
            </a:r>
            <a:r>
              <a:rPr lang="sk-SK" sz="3200" dirty="0" smtClean="0">
                <a:latin typeface="Ubuntu" panose="020B0504030602030204" pitchFamily="34" charset="0"/>
              </a:rPr>
              <a:t>pchatie vencovitých tepien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u</a:t>
            </a:r>
            <a:r>
              <a:rPr lang="sk-SK" sz="3200" dirty="0" smtClean="0">
                <a:latin typeface="Ubuntu" panose="020B0504030602030204" pitchFamily="34" charset="0"/>
              </a:rPr>
              <a:t>pchatie ciev v končatinách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u</a:t>
            </a:r>
            <a:r>
              <a:rPr lang="sk-SK" sz="3200" dirty="0" smtClean="0">
                <a:latin typeface="Ubuntu" panose="020B0504030602030204" pitchFamily="34" charset="0"/>
              </a:rPr>
              <a:t>pchatie ciev v mozgu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u</a:t>
            </a:r>
            <a:r>
              <a:rPr lang="sk-SK" sz="3200" dirty="0" smtClean="0">
                <a:latin typeface="Ubuntu" panose="020B0504030602030204" pitchFamily="34" charset="0"/>
              </a:rPr>
              <a:t>pchatie pľúcnej žily </a:t>
            </a:r>
            <a:endParaRPr lang="sk-SK" sz="3200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023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920605" y="3241077"/>
            <a:ext cx="767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upchatie vencovitých tepien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276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dirty="0" smtClean="0">
                <a:solidFill>
                  <a:schemeClr val="accent2"/>
                </a:solidFill>
                <a:latin typeface="Ubuntu" panose="020B0504030602030204" pitchFamily="34" charset="0"/>
              </a:rPr>
              <a:t>Rozšírené a vypuklé cievy sú príznakom:</a:t>
            </a:r>
          </a:p>
          <a:p>
            <a:pPr algn="ctr"/>
            <a:endParaRPr lang="sk-SK" sz="3200" dirty="0">
              <a:latin typeface="Ubuntu" panose="020B0504030602030204" pitchFamily="34" charset="0"/>
            </a:endParaRPr>
          </a:p>
          <a:p>
            <a:pPr algn="ctr"/>
            <a:endParaRPr lang="sk-SK" sz="32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v</a:t>
            </a:r>
            <a:r>
              <a:rPr lang="sk-SK" sz="3200" dirty="0" smtClean="0">
                <a:latin typeface="Ubuntu" panose="020B0504030602030204" pitchFamily="34" charset="0"/>
              </a:rPr>
              <a:t>ysokého krvného tlaku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n</a:t>
            </a:r>
            <a:r>
              <a:rPr lang="sk-SK" sz="3200" dirty="0" smtClean="0">
                <a:latin typeface="Ubuntu" panose="020B0504030602030204" pitchFamily="34" charset="0"/>
              </a:rPr>
              <a:t>ízkeho krvného tlaku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k</a:t>
            </a:r>
            <a:r>
              <a:rPr lang="sk-SK" sz="3200" dirty="0" smtClean="0">
                <a:latin typeface="Ubuntu" panose="020B0504030602030204" pitchFamily="34" charset="0"/>
              </a:rPr>
              <a:t>ŕčových žíl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i</a:t>
            </a:r>
            <a:r>
              <a:rPr lang="sk-SK" sz="3200" dirty="0" smtClean="0">
                <a:latin typeface="Ubuntu" panose="020B0504030602030204" pitchFamily="34" charset="0"/>
              </a:rPr>
              <a:t>nfarktu 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979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1068152" y="3210300"/>
            <a:ext cx="7674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>
                <a:latin typeface="Ubuntu" panose="020B0504030602030204" pitchFamily="34" charset="0"/>
              </a:rPr>
              <a:t>c) kŕčových </a:t>
            </a:r>
            <a:r>
              <a:rPr lang="sk-SK" sz="2800" dirty="0">
                <a:latin typeface="Ubuntu" panose="020B0504030602030204" pitchFamily="34" charset="0"/>
              </a:rPr>
              <a:t>žíl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995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025434" y="3159391"/>
            <a:ext cx="7093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latin typeface="Ubuntu" panose="020B0504030602030204" pitchFamily="34" charset="0"/>
              </a:rPr>
              <a:t>b) umožňuje </a:t>
            </a:r>
            <a:r>
              <a:rPr lang="sk-SK" sz="2400" dirty="0">
                <a:latin typeface="Ubuntu" panose="020B0504030602030204" pitchFamily="34" charset="0"/>
              </a:rPr>
              <a:t>prenášanie všetkých látok v tele</a:t>
            </a:r>
          </a:p>
        </p:txBody>
      </p:sp>
    </p:spTree>
    <p:extLst>
      <p:ext uri="{BB962C8B-B14F-4D97-AF65-F5344CB8AC3E}">
        <p14:creationId xmlns:p14="http://schemas.microsoft.com/office/powerpoint/2010/main" xmlns="" val="123850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 smtClean="0">
                <a:latin typeface="Ubuntu" panose="020B0504030602030204" pitchFamily="34" charset="0"/>
              </a:rPr>
              <a:t>Ako sa ináč volá záznam činnosti srdca, ktorý je na obrázku?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Ã½sledok vyhÄ¾adÃ¡vania obrÃ¡zkov pre dopyt elektrokardi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7395" y="2408668"/>
            <a:ext cx="4822658" cy="36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212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28020" y="3208128"/>
            <a:ext cx="7674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latin typeface="Ubuntu" panose="020B0504030602030204" pitchFamily="34" charset="0"/>
              </a:rPr>
              <a:t>elektrokardiogram</a:t>
            </a:r>
            <a:endParaRPr lang="sk-SK" sz="28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028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6"/>
                </a:solidFill>
                <a:latin typeface="Ubuntu" panose="020B0504030602030204" pitchFamily="34" charset="0"/>
              </a:rPr>
              <a:t>Aká je frekvencia vdychu a masáže srdca pri nepriamej masáži srdca u dospelého človeka?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20:2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30:2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30:3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20:3</a:t>
            </a:r>
          </a:p>
          <a:p>
            <a:pPr marL="342900" indent="-342900" algn="ctr">
              <a:buAutoNum type="alphaLcParenR"/>
            </a:pP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042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28020" y="3208128"/>
            <a:ext cx="7674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>
                <a:latin typeface="Ubuntu" panose="020B0504030602030204" pitchFamily="34" charset="0"/>
              </a:rPr>
              <a:t>b) 30:2</a:t>
            </a:r>
            <a:endParaRPr lang="sk-SK" sz="28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209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6"/>
                </a:solidFill>
                <a:latin typeface="Ubuntu" panose="020B0504030602030204" pitchFamily="34" charset="0"/>
              </a:rPr>
              <a:t>Vyber správnu možnosť: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p</a:t>
            </a:r>
            <a:r>
              <a:rPr lang="sk-SK" sz="2800" dirty="0" smtClean="0">
                <a:latin typeface="Ubuntu" panose="020B0504030602030204" pitchFamily="34" charset="0"/>
              </a:rPr>
              <a:t>ri poranení tepny krv tečie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p</a:t>
            </a:r>
            <a:r>
              <a:rPr lang="sk-SK" sz="2800" dirty="0" smtClean="0">
                <a:latin typeface="Ubuntu" panose="020B0504030602030204" pitchFamily="34" charset="0"/>
              </a:rPr>
              <a:t>ri poranení žily krv strieka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p</a:t>
            </a:r>
            <a:r>
              <a:rPr lang="sk-SK" sz="2800" dirty="0" smtClean="0">
                <a:latin typeface="Ubuntu" panose="020B0504030602030204" pitchFamily="34" charset="0"/>
              </a:rPr>
              <a:t>ri poranení žily krv netečie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p</a:t>
            </a:r>
            <a:r>
              <a:rPr lang="sk-SK" sz="2800" dirty="0" smtClean="0">
                <a:latin typeface="Ubuntu" panose="020B0504030602030204" pitchFamily="34" charset="0"/>
              </a:rPr>
              <a:t>ri poranení žily krv tečie</a:t>
            </a:r>
            <a:endParaRPr lang="sk-SK" sz="2800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5553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41469" y="3208128"/>
            <a:ext cx="7674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>
                <a:latin typeface="Ubuntu" panose="020B0504030602030204" pitchFamily="34" charset="0"/>
              </a:rPr>
              <a:t>d) pri poranení žily krv tečie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6074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6"/>
                </a:solidFill>
                <a:latin typeface="Ubuntu" panose="020B0504030602030204" pitchFamily="34" charset="0"/>
              </a:rPr>
              <a:t>Aké číslo má rýchla zdravotná pomoc?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150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155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153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158</a:t>
            </a:r>
            <a:endParaRPr lang="sk-SK" sz="2800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364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920605" y="2914785"/>
            <a:ext cx="767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Ubuntu" panose="020B0504030602030204" pitchFamily="34" charset="0"/>
              </a:rPr>
              <a:t>b) 155</a:t>
            </a:r>
            <a:endParaRPr lang="sk-SK" sz="24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735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6"/>
                </a:solidFill>
                <a:latin typeface="Ubuntu" panose="020B0504030602030204" pitchFamily="34" charset="0"/>
              </a:rPr>
              <a:t>Čo by si robil pri veľkom žilovom alebo tepnovom poranení?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n</a:t>
            </a:r>
            <a:r>
              <a:rPr lang="sk-SK" sz="2800" dirty="0" smtClean="0">
                <a:latin typeface="Ubuntu" panose="020B0504030602030204" pitchFamily="34" charset="0"/>
              </a:rPr>
              <a:t>echal krv voľne vytekať alebo striekať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p</a:t>
            </a:r>
            <a:r>
              <a:rPr lang="sk-SK" sz="2800" dirty="0" smtClean="0">
                <a:latin typeface="Ubuntu" panose="020B0504030602030204" pitchFamily="34" charset="0"/>
              </a:rPr>
              <a:t>odal nepriamu masáž srdca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o</a:t>
            </a:r>
            <a:r>
              <a:rPr lang="sk-SK" sz="2800" dirty="0" smtClean="0">
                <a:latin typeface="Ubuntu" panose="020B0504030602030204" pitchFamily="34" charset="0"/>
              </a:rPr>
              <a:t>pláchol poranené miesto pod tečúcim prúdom vody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p</a:t>
            </a:r>
            <a:r>
              <a:rPr lang="sk-SK" sz="2800" dirty="0" smtClean="0">
                <a:latin typeface="Ubuntu" panose="020B0504030602030204" pitchFamily="34" charset="0"/>
              </a:rPr>
              <a:t>ripevnil tlakový vankúšik sterilným obväzom </a:t>
            </a:r>
            <a:endParaRPr lang="sk-SK" sz="2800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057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28020" y="2712718"/>
            <a:ext cx="76745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latin typeface="Ubuntu" panose="020B0504030602030204" pitchFamily="34" charset="0"/>
              </a:rPr>
              <a:t>d) pripevnil </a:t>
            </a:r>
            <a:r>
              <a:rPr lang="sk-SK" sz="3200" dirty="0">
                <a:latin typeface="Ubuntu" panose="020B0504030602030204" pitchFamily="34" charset="0"/>
              </a:rPr>
              <a:t>tlakový vankúšik sterilným obväzom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710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667557" y="1855766"/>
            <a:ext cx="767451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600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Na čo slúžia krvné doštičky?</a:t>
            </a:r>
          </a:p>
          <a:p>
            <a:pPr algn="ctr"/>
            <a:endParaRPr lang="sk-SK" dirty="0">
              <a:latin typeface="Ubuntu" panose="020B0504030602030204" pitchFamily="34" charset="0"/>
            </a:endParaRPr>
          </a:p>
          <a:p>
            <a:pPr algn="ctr"/>
            <a:endParaRPr lang="sk-SK" dirty="0" smtClean="0">
              <a:latin typeface="Ubuntu" panose="020B0504030602030204" pitchFamily="34" charset="0"/>
            </a:endParaRPr>
          </a:p>
          <a:p>
            <a:endParaRPr lang="sk-SK" sz="3200" dirty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n</a:t>
            </a:r>
            <a:r>
              <a:rPr lang="sk-SK" sz="3200" dirty="0" smtClean="0">
                <a:latin typeface="Ubuntu" panose="020B0504030602030204" pitchFamily="34" charset="0"/>
              </a:rPr>
              <a:t>a poranenom mieste vytvoria chrastu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r</a:t>
            </a:r>
            <a:r>
              <a:rPr lang="sk-SK" sz="3200" dirty="0" smtClean="0">
                <a:latin typeface="Ubuntu" panose="020B0504030602030204" pitchFamily="34" charset="0"/>
              </a:rPr>
              <a:t>egulujú množstvo kyslíka v krvi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p</a:t>
            </a:r>
            <a:r>
              <a:rPr lang="sk-SK" sz="3200" dirty="0" smtClean="0">
                <a:latin typeface="Ubuntu" panose="020B0504030602030204" pitchFamily="34" charset="0"/>
              </a:rPr>
              <a:t>ohlcujú patogénne látky</a:t>
            </a:r>
          </a:p>
          <a:p>
            <a:pPr marL="342900" indent="-342900">
              <a:buAutoNum type="alphaLcParenR"/>
            </a:pPr>
            <a:r>
              <a:rPr lang="sk-SK" sz="3200" dirty="0">
                <a:latin typeface="Ubuntu" panose="020B0504030602030204" pitchFamily="34" charset="0"/>
              </a:rPr>
              <a:t>v</a:t>
            </a:r>
            <a:r>
              <a:rPr lang="sk-SK" sz="3200" dirty="0" smtClean="0">
                <a:latin typeface="Ubuntu" panose="020B0504030602030204" pitchFamily="34" charset="0"/>
              </a:rPr>
              <a:t>ypĺňajú medzibunkové priestory </a:t>
            </a:r>
            <a:endParaRPr lang="sk-SK" sz="32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07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 smtClean="0">
                <a:latin typeface="Ubuntu" panose="020B0504030602030204" pitchFamily="34" charset="0"/>
              </a:rPr>
              <a:t>Vyber správny postup pri zastavení krvácania z nosa. Odôvodni.</a:t>
            </a: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Ã½sledok vyhÄ¾adÃ¡vania obrÃ¡zkov pre dopyt prva pomoc pri krvacan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0" r="14250" b="-862"/>
          <a:stretch/>
        </p:blipFill>
        <p:spPr bwMode="auto">
          <a:xfrm>
            <a:off x="2021916" y="2898697"/>
            <a:ext cx="4965792" cy="245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825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920605" y="2379369"/>
            <a:ext cx="76745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latin typeface="Ubuntu" panose="020B0504030602030204" pitchFamily="34" charset="0"/>
              </a:rPr>
              <a:t>Druhý spôsob je správny. Jednoducho, krv nevieme stráviť, preto musíme zabrániť, aby sa dostala do žalúdka. </a:t>
            </a:r>
            <a:endParaRPr lang="sk-SK" sz="28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964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301229"/>
            <a:ext cx="7674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rgbClr val="7030A0"/>
                </a:solidFill>
                <a:latin typeface="Ubuntu" panose="020B0504030602030204" pitchFamily="34" charset="0"/>
              </a:rPr>
              <a:t>V ktorej z možností je správne poradie orgánov močovej sústavy?</a:t>
            </a:r>
          </a:p>
          <a:p>
            <a:pPr algn="ctr"/>
            <a:endParaRPr lang="sk-SK" sz="2400" dirty="0" smtClean="0">
              <a:latin typeface="Ubuntu" panose="020B0504030602030204" pitchFamily="34" charset="0"/>
            </a:endParaRPr>
          </a:p>
          <a:p>
            <a:pPr algn="ctr"/>
            <a:endParaRPr lang="sk-SK" sz="2400" dirty="0">
              <a:latin typeface="Ubuntu" panose="020B0504030602030204" pitchFamily="34" charset="0"/>
            </a:endParaRPr>
          </a:p>
          <a:p>
            <a:pPr algn="ctr"/>
            <a:endParaRPr lang="sk-SK" sz="2400" dirty="0">
              <a:latin typeface="Ubuntu" panose="020B0504030602030204" pitchFamily="34" charset="0"/>
            </a:endParaRPr>
          </a:p>
          <a:p>
            <a:pPr algn="ctr"/>
            <a:endParaRPr lang="sk-SK" sz="24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m</a:t>
            </a:r>
            <a:r>
              <a:rPr lang="sk-SK" sz="2400" dirty="0" smtClean="0">
                <a:latin typeface="Ubuntu" panose="020B0504030602030204" pitchFamily="34" charset="0"/>
              </a:rPr>
              <a:t>očový mechúr, obličky, močovody, močová rúra</a:t>
            </a: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m</a:t>
            </a:r>
            <a:r>
              <a:rPr lang="sk-SK" sz="2400" dirty="0" smtClean="0">
                <a:latin typeface="Ubuntu" panose="020B0504030602030204" pitchFamily="34" charset="0"/>
              </a:rPr>
              <a:t>očová rúra, močovody, močový mechúr, obličky</a:t>
            </a: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o</a:t>
            </a:r>
            <a:r>
              <a:rPr lang="sk-SK" sz="2400" dirty="0" smtClean="0">
                <a:latin typeface="Ubuntu" panose="020B0504030602030204" pitchFamily="34" charset="0"/>
              </a:rPr>
              <a:t>bličky, močovody, močový mechúr, močová rúra</a:t>
            </a:r>
          </a:p>
          <a:p>
            <a:pPr marL="342900" indent="-342900">
              <a:buAutoNum type="alphaLcParenR"/>
            </a:pPr>
            <a:r>
              <a:rPr lang="sk-SK" sz="2400" dirty="0">
                <a:latin typeface="Ubuntu" panose="020B0504030602030204" pitchFamily="34" charset="0"/>
              </a:rPr>
              <a:t>o</a:t>
            </a:r>
            <a:r>
              <a:rPr lang="sk-SK" sz="2400" dirty="0" smtClean="0">
                <a:latin typeface="Ubuntu" panose="020B0504030602030204" pitchFamily="34" charset="0"/>
              </a:rPr>
              <a:t>bličky, močová rúra, močový mechúr, močovody</a:t>
            </a:r>
            <a:endParaRPr lang="sk-SK" sz="2400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19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41469" y="3021276"/>
            <a:ext cx="767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Ubuntu" panose="020B0504030602030204" pitchFamily="34" charset="0"/>
              </a:rPr>
              <a:t>c) obličky</a:t>
            </a:r>
            <a:r>
              <a:rPr lang="sk-SK" sz="2400" dirty="0">
                <a:latin typeface="Ubuntu" panose="020B0504030602030204" pitchFamily="34" charset="0"/>
              </a:rPr>
              <a:t>, močovody, močový mechúr, močová rúra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003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rgbClr val="7030A0"/>
                </a:solidFill>
                <a:latin typeface="Ubuntu" panose="020B0504030602030204" pitchFamily="34" charset="0"/>
              </a:rPr>
              <a:t>Koľko gramov približne váži jedna oblička?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50g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300g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200g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150g</a:t>
            </a:r>
            <a:endParaRPr lang="sk-SK" sz="2800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845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920605" y="3020892"/>
            <a:ext cx="767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Ubuntu" panose="020B0504030602030204" pitchFamily="34" charset="0"/>
              </a:rPr>
              <a:t>c) 150g</a:t>
            </a:r>
            <a:endParaRPr lang="sk-SK" sz="24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743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rgbClr val="7030A0"/>
                </a:solidFill>
                <a:latin typeface="Ubuntu" panose="020B0504030602030204" pitchFamily="34" charset="0"/>
              </a:rPr>
              <a:t>Čo obsahuje moč?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m</a:t>
            </a:r>
            <a:r>
              <a:rPr lang="sk-SK" sz="2800" dirty="0" smtClean="0">
                <a:latin typeface="Ubuntu" panose="020B0504030602030204" pitchFamily="34" charset="0"/>
              </a:rPr>
              <a:t>očovinu a vodu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v</a:t>
            </a:r>
            <a:r>
              <a:rPr lang="sk-SK" sz="2800" dirty="0" smtClean="0">
                <a:latin typeface="Ubuntu" panose="020B0504030602030204" pitchFamily="34" charset="0"/>
              </a:rPr>
              <a:t>odu, organické a anorganické látky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ž</a:t>
            </a:r>
            <a:r>
              <a:rPr lang="sk-SK" sz="2800" dirty="0" smtClean="0">
                <a:latin typeface="Ubuntu" panose="020B0504030602030204" pitchFamily="34" charset="0"/>
              </a:rPr>
              <a:t>lč, vodu a organické látky 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v</a:t>
            </a:r>
            <a:r>
              <a:rPr lang="sk-SK" sz="2800" dirty="0" smtClean="0">
                <a:latin typeface="Ubuntu" panose="020B0504030602030204" pitchFamily="34" charset="0"/>
              </a:rPr>
              <a:t>odu a anorganické látky </a:t>
            </a:r>
            <a:endParaRPr lang="sk-SK" sz="2800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09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41469" y="3198167"/>
            <a:ext cx="767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Ubuntu" panose="020B0504030602030204" pitchFamily="34" charset="0"/>
              </a:rPr>
              <a:t>b) vodu</a:t>
            </a:r>
            <a:r>
              <a:rPr lang="sk-SK" sz="2400" dirty="0">
                <a:latin typeface="Ubuntu" panose="020B0504030602030204" pitchFamily="34" charset="0"/>
              </a:rPr>
              <a:t>, organické a anorganické látky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371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rgbClr val="7030A0"/>
                </a:solidFill>
                <a:latin typeface="Ubuntu" panose="020B0504030602030204" pitchFamily="34" charset="0"/>
              </a:rPr>
              <a:t>V ktorej časti obličky sa vytvára prvotný moč?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pPr algn="ctr"/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v</a:t>
            </a:r>
            <a:r>
              <a:rPr lang="sk-SK" sz="2800" dirty="0" smtClean="0">
                <a:latin typeface="Ubuntu" panose="020B0504030602030204" pitchFamily="34" charset="0"/>
              </a:rPr>
              <a:t> dreni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v</a:t>
            </a:r>
            <a:r>
              <a:rPr lang="sk-SK" sz="2800" dirty="0" smtClean="0">
                <a:latin typeface="Ubuntu" panose="020B0504030602030204" pitchFamily="34" charset="0"/>
              </a:rPr>
              <a:t> obličkovej panvičke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v</a:t>
            </a:r>
            <a:r>
              <a:rPr lang="sk-SK" sz="2800" dirty="0" smtClean="0">
                <a:latin typeface="Ubuntu" panose="020B0504030602030204" pitchFamily="34" charset="0"/>
              </a:rPr>
              <a:t> kôre</a:t>
            </a:r>
          </a:p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v</a:t>
            </a:r>
            <a:r>
              <a:rPr lang="sk-SK" sz="2800" dirty="0" smtClean="0">
                <a:latin typeface="Ubuntu" panose="020B0504030602030204" pitchFamily="34" charset="0"/>
              </a:rPr>
              <a:t> močovode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4247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41469" y="3097837"/>
            <a:ext cx="767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dirty="0" smtClean="0">
                <a:latin typeface="Ubuntu" panose="020B0504030602030204" pitchFamily="34" charset="0"/>
              </a:rPr>
              <a:t>c)  </a:t>
            </a:r>
            <a:r>
              <a:rPr lang="sk-SK" sz="3200" dirty="0">
                <a:latin typeface="Ubuntu" panose="020B0504030602030204" pitchFamily="34" charset="0"/>
              </a:rPr>
              <a:t>v</a:t>
            </a:r>
            <a:r>
              <a:rPr lang="sk-SK" sz="3200" dirty="0" smtClean="0">
                <a:latin typeface="Ubuntu" panose="020B0504030602030204" pitchFamily="34" charset="0"/>
              </a:rPr>
              <a:t> kôre</a:t>
            </a:r>
            <a:endParaRPr lang="sk-SK" sz="32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010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920605" y="3205558"/>
            <a:ext cx="7674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sk-SK" sz="2800" dirty="0">
                <a:latin typeface="Ubuntu" panose="020B0504030602030204" pitchFamily="34" charset="0"/>
              </a:rPr>
              <a:t>na poranenom mieste vytvoria chrastu</a:t>
            </a:r>
          </a:p>
        </p:txBody>
      </p:sp>
    </p:spTree>
    <p:extLst>
      <p:ext uri="{BB962C8B-B14F-4D97-AF65-F5344CB8AC3E}">
        <p14:creationId xmlns:p14="http://schemas.microsoft.com/office/powerpoint/2010/main" xmlns="" val="144733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 smtClean="0">
                <a:latin typeface="Ubuntu" panose="020B0504030602030204" pitchFamily="34" charset="0"/>
              </a:rPr>
              <a:t>Doplň chýbajúce údaje v tabuľke: </a:t>
            </a: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Zástupný symbol obsah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48660091"/>
              </p:ext>
            </p:extLst>
          </p:nvPr>
        </p:nvGraphicFramePr>
        <p:xfrm>
          <a:off x="922787" y="2683577"/>
          <a:ext cx="7311873" cy="309409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437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72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72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2629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procesy látkovej premeny</a:t>
                      </a:r>
                      <a:endParaRPr lang="sk-SK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odpadové látky</a:t>
                      </a:r>
                      <a:endParaRPr lang="sk-SK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odstraňuje</a:t>
                      </a:r>
                      <a:endParaRPr lang="sk-SK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545">
                <a:tc>
                  <a:txBody>
                    <a:bodyPr/>
                    <a:lstStyle/>
                    <a:p>
                      <a:pPr algn="ctr"/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stolica</a:t>
                      </a:r>
                    </a:p>
                    <a:p>
                      <a:pPr algn="ctr"/>
                      <a:endParaRPr lang="sk-SK" sz="2400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tráviaca sústava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545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dýchanie</a:t>
                      </a:r>
                    </a:p>
                    <a:p>
                      <a:pPr algn="ctr"/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dýchacia sústava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545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vylučovanie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moč, pot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3925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Zástupný symbol obsah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0454565"/>
              </p:ext>
            </p:extLst>
          </p:nvPr>
        </p:nvGraphicFramePr>
        <p:xfrm>
          <a:off x="222239" y="1746361"/>
          <a:ext cx="8712969" cy="403244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05070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procesy látkovej premeny</a:t>
                      </a:r>
                      <a:endParaRPr lang="sk-SK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odpadové látky</a:t>
                      </a:r>
                      <a:endParaRPr lang="sk-SK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odstraňuje</a:t>
                      </a:r>
                      <a:endParaRPr lang="sk-SK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9126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trávenie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stolica</a:t>
                      </a:r>
                    </a:p>
                    <a:p>
                      <a:pPr algn="ctr"/>
                      <a:endParaRPr lang="sk-SK" sz="2400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tráviaca sústava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9126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dýchanie</a:t>
                      </a:r>
                    </a:p>
                    <a:p>
                      <a:pPr algn="ctr"/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oxid uhličitý, vodná para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dýchacia sústava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9126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vylučovanie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moč, pot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močová sústava, koža</a:t>
                      </a:r>
                      <a:endParaRPr lang="sk-SK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7836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34745" y="1189560"/>
            <a:ext cx="7674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Podľa charakteristiky rozhodni, </a:t>
            </a:r>
            <a:r>
              <a:rPr lang="sk-SK" sz="2400" smtClean="0">
                <a:solidFill>
                  <a:schemeClr val="accent1"/>
                </a:solidFill>
                <a:latin typeface="Ubuntu" panose="020B0504030602030204" pitchFamily="34" charset="0"/>
              </a:rPr>
              <a:t>o </a:t>
            </a:r>
            <a:r>
              <a:rPr lang="sk-SK" sz="2400" smtClean="0">
                <a:solidFill>
                  <a:schemeClr val="accent1"/>
                </a:solidFill>
                <a:latin typeface="Ubuntu" panose="020B0504030602030204" pitchFamily="34" charset="0"/>
              </a:rPr>
              <a:t>čo ide</a:t>
            </a:r>
            <a:r>
              <a:rPr lang="sk-SK" sz="2400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:</a:t>
            </a:r>
          </a:p>
          <a:p>
            <a:pPr algn="ctr"/>
            <a:r>
              <a:rPr lang="sk-SK" sz="2400" i="1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................. je číra žltkastá tekutina, obsahuje vodu, živiny, minerálne látky a bielkoviny. </a:t>
            </a:r>
          </a:p>
          <a:p>
            <a:pPr algn="ctr"/>
            <a:endParaRPr lang="sk-SK" sz="2400" i="1" dirty="0">
              <a:latin typeface="Ubuntu" panose="020B0504030602030204" pitchFamily="34" charset="0"/>
            </a:endParaRPr>
          </a:p>
          <a:p>
            <a:pPr algn="ctr"/>
            <a:endParaRPr lang="sk-SK" sz="2400" i="1" dirty="0" smtClean="0">
              <a:latin typeface="Ubuntu" panose="020B0504030602030204" pitchFamily="34" charset="0"/>
            </a:endParaRPr>
          </a:p>
          <a:p>
            <a:pPr algn="ctr"/>
            <a:endParaRPr lang="sk-SK" sz="2400" i="1" dirty="0">
              <a:latin typeface="Ubuntu" panose="020B0504030602030204" pitchFamily="34" charset="0"/>
            </a:endParaRPr>
          </a:p>
          <a:p>
            <a:endParaRPr lang="sk-SK" sz="2400" i="1" dirty="0" smtClean="0">
              <a:latin typeface="Ubuntu" panose="020B0504030602030204" pitchFamily="34" charset="0"/>
            </a:endParaRPr>
          </a:p>
          <a:p>
            <a:pPr marL="342900" indent="-342900">
              <a:buAutoNum type="alphaUcParenR"/>
            </a:pPr>
            <a:r>
              <a:rPr lang="sk-SK" sz="2400" dirty="0">
                <a:latin typeface="Ubuntu" panose="020B0504030602030204" pitchFamily="34" charset="0"/>
              </a:rPr>
              <a:t>b</a:t>
            </a:r>
            <a:r>
              <a:rPr lang="sk-SK" sz="2400" dirty="0" smtClean="0">
                <a:latin typeface="Ubuntu" panose="020B0504030602030204" pitchFamily="34" charset="0"/>
              </a:rPr>
              <a:t>iela krvinka</a:t>
            </a:r>
          </a:p>
          <a:p>
            <a:pPr marL="342900" indent="-342900">
              <a:buAutoNum type="alphaUcParenR"/>
            </a:pPr>
            <a:r>
              <a:rPr lang="sk-SK" sz="2400" dirty="0">
                <a:latin typeface="Ubuntu" panose="020B0504030602030204" pitchFamily="34" charset="0"/>
              </a:rPr>
              <a:t>č</a:t>
            </a:r>
            <a:r>
              <a:rPr lang="sk-SK" sz="2400" dirty="0" smtClean="0">
                <a:latin typeface="Ubuntu" panose="020B0504030602030204" pitchFamily="34" charset="0"/>
              </a:rPr>
              <a:t>ervená krvinka</a:t>
            </a:r>
          </a:p>
          <a:p>
            <a:pPr marL="342900" indent="-342900">
              <a:buAutoNum type="alphaUcParenR"/>
            </a:pPr>
            <a:r>
              <a:rPr lang="sk-SK" sz="2400" dirty="0">
                <a:latin typeface="Ubuntu" panose="020B0504030602030204" pitchFamily="34" charset="0"/>
              </a:rPr>
              <a:t>k</a:t>
            </a:r>
            <a:r>
              <a:rPr lang="sk-SK" sz="2400" dirty="0" smtClean="0">
                <a:latin typeface="Ubuntu" panose="020B0504030602030204" pitchFamily="34" charset="0"/>
              </a:rPr>
              <a:t>rvná plazma</a:t>
            </a:r>
          </a:p>
          <a:p>
            <a:pPr marL="342900" indent="-342900">
              <a:buAutoNum type="alphaUcParenR"/>
            </a:pPr>
            <a:r>
              <a:rPr lang="sk-SK" sz="2400" dirty="0" smtClean="0">
                <a:latin typeface="Ubuntu" panose="020B0504030602030204" pitchFamily="34" charset="0"/>
              </a:rPr>
              <a:t>miazga</a:t>
            </a:r>
            <a:endParaRPr lang="sk-SK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07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920605" y="3283110"/>
            <a:ext cx="767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latin typeface="Ubuntu" panose="020B0504030602030204" pitchFamily="34" charset="0"/>
              </a:rPr>
              <a:t>c) krvná </a:t>
            </a:r>
            <a:r>
              <a:rPr lang="sk-SK" sz="3200" dirty="0">
                <a:latin typeface="Ubuntu" panose="020B0504030602030204" pitchFamily="34" charset="0"/>
              </a:rPr>
              <a:t>plazma</a:t>
            </a:r>
          </a:p>
        </p:txBody>
      </p:sp>
    </p:spTree>
    <p:extLst>
      <p:ext uri="{BB962C8B-B14F-4D97-AF65-F5344CB8AC3E}">
        <p14:creationId xmlns:p14="http://schemas.microsoft.com/office/powerpoint/2010/main" xmlns="" val="414901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Na ktoré krvné skupiny sa rozlišuje krv?</a:t>
            </a:r>
          </a:p>
          <a:p>
            <a:pPr algn="ctr"/>
            <a:endParaRPr lang="sk-SK" sz="2800" dirty="0">
              <a:latin typeface="Ubuntu" panose="020B0504030602030204" pitchFamily="34" charset="0"/>
            </a:endParaRPr>
          </a:p>
          <a:p>
            <a:endParaRPr lang="sk-SK" sz="2800" dirty="0" smtClean="0">
              <a:latin typeface="Ubuntu" panose="020B0504030602030204" pitchFamily="34" charset="0"/>
            </a:endParaRP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A, B, AB, C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A, AB, 0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A, B, AB, 0</a:t>
            </a:r>
          </a:p>
          <a:p>
            <a:pPr marL="342900" indent="-342900">
              <a:buAutoNum type="alphaLcParenR"/>
            </a:pPr>
            <a:r>
              <a:rPr lang="sk-SK" sz="2800" dirty="0" smtClean="0">
                <a:latin typeface="Ubuntu" panose="020B0504030602030204" pitchFamily="34" charset="0"/>
              </a:rPr>
              <a:t>A, B, C, AB</a:t>
            </a:r>
            <a:endParaRPr lang="sk-SK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51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1259227" y="3283110"/>
            <a:ext cx="7674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>
                <a:latin typeface="Ubuntu" panose="020B0504030602030204" pitchFamily="34" charset="0"/>
              </a:rPr>
              <a:t>c) A</a:t>
            </a:r>
            <a:r>
              <a:rPr lang="sk-SK" sz="2800" dirty="0">
                <a:latin typeface="Ubuntu" panose="020B0504030602030204" pitchFamily="34" charset="0"/>
              </a:rPr>
              <a:t>, B, AB, 0</a:t>
            </a:r>
          </a:p>
        </p:txBody>
      </p:sp>
    </p:spTree>
    <p:extLst>
      <p:ext uri="{BB962C8B-B14F-4D97-AF65-F5344CB8AC3E}">
        <p14:creationId xmlns:p14="http://schemas.microsoft.com/office/powerpoint/2010/main" xmlns="" val="133969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0dda3d6d3981786f3748c20d45d11a07438cf25"/>
</p:tagLst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1090</Words>
  <Application>Microsoft Office PowerPoint</Application>
  <PresentationFormat>Prezentácia na obrazovke (4:3)</PresentationFormat>
  <Paragraphs>309</Paragraphs>
  <Slides>51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51</vt:i4>
      </vt:variant>
    </vt:vector>
  </HeadingPairs>
  <TitlesOfParts>
    <vt:vector size="52" baseType="lpstr">
      <vt:lpstr>Motiv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  <vt:lpstr>Snímka 30</vt:lpstr>
      <vt:lpstr>Snímka 31</vt:lpstr>
      <vt:lpstr>Snímka 32</vt:lpstr>
      <vt:lpstr>Snímka 33</vt:lpstr>
      <vt:lpstr>Snímka 34</vt:lpstr>
      <vt:lpstr>Snímka 35</vt:lpstr>
      <vt:lpstr>Snímka 36</vt:lpstr>
      <vt:lpstr>Snímka 37</vt:lpstr>
      <vt:lpstr>Snímka 38</vt:lpstr>
      <vt:lpstr>Snímka 39</vt:lpstr>
      <vt:lpstr>Snímka 40</vt:lpstr>
      <vt:lpstr>Snímka 41</vt:lpstr>
      <vt:lpstr>Snímka 42</vt:lpstr>
      <vt:lpstr>Snímka 43</vt:lpstr>
      <vt:lpstr>Snímka 44</vt:lpstr>
      <vt:lpstr>Snímka 45</vt:lpstr>
      <vt:lpstr>Snímka 46</vt:lpstr>
      <vt:lpstr>Snímka 47</vt:lpstr>
      <vt:lpstr>Snímka 48</vt:lpstr>
      <vt:lpstr>Snímka 49</vt:lpstr>
      <vt:lpstr>Snímka 50</vt:lpstr>
      <vt:lpstr>Snímka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Peter Farárik</dc:creator>
  <cp:lastModifiedBy>hp</cp:lastModifiedBy>
  <cp:revision>45</cp:revision>
  <dcterms:created xsi:type="dcterms:W3CDTF">2014-11-27T10:15:47Z</dcterms:created>
  <dcterms:modified xsi:type="dcterms:W3CDTF">2021-04-22T05:09:52Z</dcterms:modified>
</cp:coreProperties>
</file>