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2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80734-2641-4BB0-BF02-35AEA5B208DE}" type="datetimeFigureOut">
              <a:rPr lang="sk-SK" smtClean="0"/>
              <a:t>26. 2. 2024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8C3DB-1F34-4B5B-9EA7-3C487A32F69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941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8C3DB-1F34-4B5B-9EA7-3C487A32F691}" type="slidenum">
              <a:rPr lang="sk-SK" smtClean="0"/>
              <a:t>49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061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26. 2. 2024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171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26. 2. 2024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868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26. 2. 2024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043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26. 2. 2024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789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26. 2. 2024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4059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26. 2. 2024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188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26. 2. 2024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204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26. 2. 2024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310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26. 2. 2024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360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26. 2. 2024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390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26. 2. 2024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605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B8133-06DD-43D3-A552-8BF3E77145DD}" type="datetimeFigureOut">
              <a:rPr lang="sk-SK" smtClean="0"/>
              <a:t>26. 2. 2024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429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</a:t>
            </a:r>
            <a:r>
              <a:rPr lang="sk-SK" dirty="0" err="1" smtClean="0">
                <a:latin typeface="Algerian" panose="04020705040A02060702" pitchFamily="82" charset="0"/>
              </a:rPr>
              <a:t>Ploskuľa</a:t>
            </a:r>
            <a:r>
              <a:rPr lang="sk-SK" dirty="0" smtClean="0">
                <a:latin typeface="Algerian" panose="04020705040A02060702" pitchFamily="82" charset="0"/>
              </a:rPr>
              <a:t> </a:t>
            </a:r>
            <a:r>
              <a:rPr lang="sk-SK" dirty="0" err="1" smtClean="0">
                <a:latin typeface="Algerian" panose="04020705040A02060702" pitchFamily="82" charset="0"/>
              </a:rPr>
              <a:t>hranatohlavá</a:t>
            </a:r>
            <a:r>
              <a:rPr lang="sk-SK" dirty="0">
                <a:latin typeface="Algerian" panose="04020705040A02060702" pitchFamily="82" charset="0"/>
              </a:rPr>
              <a:t/>
            </a:r>
            <a:br>
              <a:rPr lang="sk-SK" dirty="0">
                <a:latin typeface="Algerian" panose="04020705040A02060702" pitchFamily="82" charset="0"/>
              </a:rPr>
            </a:br>
            <a:r>
              <a:rPr lang="sk-SK" dirty="0" smtClean="0">
                <a:latin typeface="Algerian" panose="04020705040A02060702" pitchFamily="82" charset="0"/>
              </a:rPr>
              <a:t>               </a:t>
            </a:r>
            <a:r>
              <a:rPr lang="sk-SK" dirty="0" err="1" smtClean="0">
                <a:latin typeface="Algerian" panose="04020705040A02060702" pitchFamily="82" charset="0"/>
              </a:rPr>
              <a:t>Dugesia</a:t>
            </a:r>
            <a:r>
              <a:rPr lang="sk-SK" dirty="0" smtClean="0">
                <a:latin typeface="Algerian" panose="04020705040A02060702" pitchFamily="82" charset="0"/>
              </a:rPr>
              <a:t> </a:t>
            </a:r>
            <a:r>
              <a:rPr lang="sk-SK" dirty="0" err="1">
                <a:latin typeface="Algerian" panose="04020705040A02060702" pitchFamily="82" charset="0"/>
              </a:rPr>
              <a:t>gonocephala</a:t>
            </a:r>
            <a:r>
              <a:rPr lang="sk-SK" dirty="0">
                <a:latin typeface="Algerian" panose="04020705040A02060702" pitchFamily="82" charset="0"/>
              </a:rPr>
              <a:t>  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34" y="1690688"/>
            <a:ext cx="6786100" cy="503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39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30271" y="0"/>
            <a:ext cx="10515600" cy="1325563"/>
          </a:xfrm>
        </p:spPr>
        <p:txBody>
          <a:bodyPr/>
          <a:lstStyle/>
          <a:p>
            <a:r>
              <a:rPr lang="sk-SK" dirty="0" err="1" smtClean="0">
                <a:latin typeface="Algerian" panose="04020705040A02060702" pitchFamily="82" charset="0"/>
              </a:rPr>
              <a:t>Chrbtoplávka</a:t>
            </a:r>
            <a:r>
              <a:rPr lang="sk-SK" dirty="0" smtClean="0">
                <a:latin typeface="Algerian" panose="04020705040A02060702" pitchFamily="82" charset="0"/>
              </a:rPr>
              <a:t> žltkastá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600" y="1325563"/>
            <a:ext cx="7034656" cy="526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3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</a:t>
            </a:r>
            <a:r>
              <a:rPr lang="sk-SK" dirty="0" err="1" smtClean="0">
                <a:latin typeface="Algerian" panose="04020705040A02060702" pitchFamily="82" charset="0"/>
              </a:rPr>
              <a:t>Splošťuľa</a:t>
            </a:r>
            <a:r>
              <a:rPr lang="sk-SK" dirty="0" smtClean="0">
                <a:latin typeface="Algerian" panose="04020705040A02060702" pitchFamily="82" charset="0"/>
              </a:rPr>
              <a:t> </a:t>
            </a:r>
            <a:r>
              <a:rPr lang="sk-SK" dirty="0">
                <a:latin typeface="Algerian" panose="04020705040A02060702" pitchFamily="82" charset="0"/>
              </a:rPr>
              <a:t>bahenná</a:t>
            </a:r>
            <a:br>
              <a:rPr lang="sk-SK" dirty="0">
                <a:latin typeface="Algerian" panose="04020705040A02060702" pitchFamily="82" charset="0"/>
              </a:rPr>
            </a:br>
            <a:r>
              <a:rPr lang="sk-SK" dirty="0" smtClean="0">
                <a:latin typeface="Algerian" panose="04020705040A02060702" pitchFamily="82" charset="0"/>
              </a:rPr>
              <a:t>                      </a:t>
            </a:r>
            <a:r>
              <a:rPr lang="sk-SK" dirty="0" err="1" smtClean="0">
                <a:latin typeface="Algerian" panose="04020705040A02060702" pitchFamily="82" charset="0"/>
              </a:rPr>
              <a:t>Nepa</a:t>
            </a:r>
            <a:r>
              <a:rPr lang="sk-SK" dirty="0" smtClean="0">
                <a:latin typeface="Algerian" panose="04020705040A02060702" pitchFamily="82" charset="0"/>
              </a:rPr>
              <a:t> </a:t>
            </a:r>
            <a:r>
              <a:rPr lang="sk-SK" dirty="0" err="1">
                <a:latin typeface="Algerian" panose="04020705040A02060702" pitchFamily="82" charset="0"/>
              </a:rPr>
              <a:t>cinerea</a:t>
            </a:r>
            <a:r>
              <a:rPr lang="sk-SK" dirty="0">
                <a:latin typeface="Algerian" panose="04020705040A02060702" pitchFamily="82" charset="0"/>
              </a:rPr>
              <a:t> </a:t>
            </a: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222" y="1834130"/>
            <a:ext cx="7167838" cy="476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36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  Ihlica </a:t>
            </a:r>
            <a:r>
              <a:rPr lang="sk-SK" dirty="0">
                <a:latin typeface="Algerian" panose="04020705040A02060702" pitchFamily="82" charset="0"/>
              </a:rPr>
              <a:t>vodná</a:t>
            </a:r>
            <a:br>
              <a:rPr lang="sk-SK" dirty="0">
                <a:latin typeface="Algerian" panose="04020705040A02060702" pitchFamily="82" charset="0"/>
              </a:rPr>
            </a:br>
            <a:r>
              <a:rPr lang="sk-SK" dirty="0" smtClean="0">
                <a:latin typeface="Algerian" panose="04020705040A02060702" pitchFamily="82" charset="0"/>
              </a:rPr>
              <a:t>               </a:t>
            </a:r>
            <a:r>
              <a:rPr lang="sk-SK" dirty="0" err="1" smtClean="0">
                <a:latin typeface="Algerian" panose="04020705040A02060702" pitchFamily="82" charset="0"/>
              </a:rPr>
              <a:t>Ranatra</a:t>
            </a:r>
            <a:r>
              <a:rPr lang="sk-SK" dirty="0" smtClean="0">
                <a:latin typeface="Algerian" panose="04020705040A02060702" pitchFamily="82" charset="0"/>
              </a:rPr>
              <a:t> </a:t>
            </a:r>
            <a:r>
              <a:rPr lang="sk-SK" dirty="0" err="1">
                <a:latin typeface="Algerian" panose="04020705040A02060702" pitchFamily="82" charset="0"/>
              </a:rPr>
              <a:t>linearis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5" y="1759775"/>
            <a:ext cx="6748621" cy="4490901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017" y="1022894"/>
            <a:ext cx="3452958" cy="56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59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             </a:t>
            </a:r>
            <a:r>
              <a:rPr lang="sk-SK" dirty="0" err="1" smtClean="0">
                <a:latin typeface="Algerian" panose="04020705040A02060702" pitchFamily="82" charset="0"/>
              </a:rPr>
              <a:t>Vodomerka</a:t>
            </a:r>
            <a:r>
              <a:rPr lang="sk-SK" dirty="0" smtClean="0">
                <a:latin typeface="Algerian" panose="04020705040A02060702" pitchFamily="82" charset="0"/>
              </a:rPr>
              <a:t> </a:t>
            </a:r>
            <a:r>
              <a:rPr lang="sk-SK" dirty="0">
                <a:latin typeface="Algerian" panose="04020705040A02060702" pitchFamily="82" charset="0"/>
              </a:rPr>
              <a:t>obyčajná</a:t>
            </a:r>
            <a:br>
              <a:rPr lang="sk-SK" dirty="0">
                <a:latin typeface="Algerian" panose="04020705040A02060702" pitchFamily="82" charset="0"/>
              </a:rPr>
            </a:br>
            <a:r>
              <a:rPr lang="sk-SK" dirty="0" smtClean="0">
                <a:latin typeface="Algerian" panose="04020705040A02060702" pitchFamily="82" charset="0"/>
              </a:rPr>
              <a:t>           </a:t>
            </a:r>
            <a:r>
              <a:rPr lang="sk-SK" dirty="0" err="1" smtClean="0">
                <a:latin typeface="Algerian" panose="04020705040A02060702" pitchFamily="82" charset="0"/>
              </a:rPr>
              <a:t>Hydrometra</a:t>
            </a:r>
            <a:r>
              <a:rPr lang="sk-SK" dirty="0" smtClean="0">
                <a:latin typeface="Algerian" panose="04020705040A02060702" pitchFamily="82" charset="0"/>
              </a:rPr>
              <a:t> </a:t>
            </a:r>
            <a:r>
              <a:rPr lang="sk-SK" dirty="0" err="1">
                <a:latin typeface="Algerian" panose="04020705040A02060702" pitchFamily="82" charset="0"/>
              </a:rPr>
              <a:t>stagnorum</a:t>
            </a:r>
            <a:r>
              <a:rPr lang="sk-SK" dirty="0">
                <a:latin typeface="Algerian" panose="04020705040A02060702" pitchFamily="82" charset="0"/>
              </a:rPr>
              <a:t> </a:t>
            </a: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548272" cy="4911204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363" y="2008071"/>
            <a:ext cx="5701916" cy="427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92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              </a:t>
            </a:r>
            <a:r>
              <a:rPr lang="sk-SK" dirty="0" err="1" smtClean="0">
                <a:latin typeface="Algerian" panose="04020705040A02060702" pitchFamily="82" charset="0"/>
              </a:rPr>
              <a:t>Krútňavec</a:t>
            </a:r>
            <a:r>
              <a:rPr lang="sk-SK" dirty="0" smtClean="0">
                <a:latin typeface="Algerian" panose="04020705040A02060702" pitchFamily="82" charset="0"/>
              </a:rPr>
              <a:t> obyčajný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441" y="1493220"/>
            <a:ext cx="5735117" cy="467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77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 </a:t>
            </a:r>
            <a:r>
              <a:rPr lang="sk-SK" dirty="0" err="1" smtClean="0">
                <a:latin typeface="Algerian" panose="04020705040A02060702" pitchFamily="82" charset="0"/>
              </a:rPr>
              <a:t>Vodomil</a:t>
            </a:r>
            <a:r>
              <a:rPr lang="sk-SK" dirty="0" smtClean="0">
                <a:latin typeface="Algerian" panose="04020705040A02060702" pitchFamily="82" charset="0"/>
              </a:rPr>
              <a:t> čierny</a:t>
            </a:r>
            <a:r>
              <a:rPr lang="sk-SK" dirty="0">
                <a:latin typeface="Algerian" panose="04020705040A02060702" pitchFamily="82" charset="0"/>
              </a:rPr>
              <a:t/>
            </a:r>
            <a:br>
              <a:rPr lang="sk-SK" dirty="0">
                <a:latin typeface="Algerian" panose="04020705040A02060702" pitchFamily="82" charset="0"/>
              </a:rPr>
            </a:br>
            <a:r>
              <a:rPr lang="sk-SK" dirty="0" smtClean="0">
                <a:latin typeface="Algerian" panose="04020705040A02060702" pitchFamily="82" charset="0"/>
              </a:rPr>
              <a:t>              </a:t>
            </a:r>
            <a:r>
              <a:rPr lang="sk-SK" dirty="0" err="1" smtClean="0">
                <a:latin typeface="Algerian" panose="04020705040A02060702" pitchFamily="82" charset="0"/>
              </a:rPr>
              <a:t>Hydrophilus</a:t>
            </a:r>
            <a:r>
              <a:rPr lang="sk-SK" dirty="0" smtClean="0">
                <a:latin typeface="Algerian" panose="04020705040A02060702" pitchFamily="82" charset="0"/>
              </a:rPr>
              <a:t> </a:t>
            </a:r>
            <a:r>
              <a:rPr lang="sk-SK" dirty="0" err="1">
                <a:latin typeface="Algerian" panose="04020705040A02060702" pitchFamily="82" charset="0"/>
              </a:rPr>
              <a:t>piceus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80" y="1690688"/>
            <a:ext cx="6766946" cy="506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64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Potočník </a:t>
            </a:r>
            <a:r>
              <a:rPr lang="sk-SK" dirty="0" err="1" smtClean="0">
                <a:latin typeface="Algerian" panose="04020705040A02060702" pitchFamily="82" charset="0"/>
              </a:rPr>
              <a:t>rombický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028" y="1607562"/>
            <a:ext cx="7189075" cy="478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26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458570" y="133112"/>
            <a:ext cx="10515600" cy="1325563"/>
          </a:xfrm>
        </p:spPr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Ovad hovädzí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411" y="1240169"/>
            <a:ext cx="3661039" cy="48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49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</a:t>
            </a:r>
            <a:r>
              <a:rPr lang="sk-SK" dirty="0" err="1" smtClean="0">
                <a:latin typeface="Algerian" panose="04020705040A02060702" pitchFamily="82" charset="0"/>
              </a:rPr>
              <a:t>Bránivka</a:t>
            </a:r>
            <a:r>
              <a:rPr lang="sk-SK" dirty="0" smtClean="0">
                <a:latin typeface="Algerian" panose="04020705040A02060702" pitchFamily="82" charset="0"/>
              </a:rPr>
              <a:t> menivá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33" y="1470973"/>
            <a:ext cx="7239764" cy="483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63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</a:t>
            </a:r>
            <a:r>
              <a:rPr lang="sk-SK" dirty="0" err="1" smtClean="0">
                <a:latin typeface="Algerian" panose="04020705040A02060702" pitchFamily="82" charset="0"/>
              </a:rPr>
              <a:t>Mihuľa</a:t>
            </a:r>
            <a:r>
              <a:rPr lang="sk-SK" dirty="0" smtClean="0">
                <a:latin typeface="Algerian" panose="04020705040A02060702" pitchFamily="82" charset="0"/>
              </a:rPr>
              <a:t> potočná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05" y="1690688"/>
            <a:ext cx="5894625" cy="442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2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Pijavica veľká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58" y="1690688"/>
            <a:ext cx="7874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68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  Jeseter malý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734" y="1690688"/>
            <a:ext cx="8060532" cy="4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37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Hlavátka </a:t>
            </a:r>
            <a:r>
              <a:rPr lang="sk-SK" dirty="0">
                <a:latin typeface="Algerian" panose="04020705040A02060702" pitchFamily="82" charset="0"/>
              </a:rPr>
              <a:t>euroázijská</a:t>
            </a:r>
            <a:br>
              <a:rPr lang="sk-SK" dirty="0">
                <a:latin typeface="Algerian" panose="04020705040A02060702" pitchFamily="82" charset="0"/>
              </a:rPr>
            </a:br>
            <a:r>
              <a:rPr lang="sk-SK" dirty="0" smtClean="0">
                <a:latin typeface="Algerian" panose="04020705040A02060702" pitchFamily="82" charset="0"/>
              </a:rPr>
              <a:t>                    </a:t>
            </a:r>
            <a:r>
              <a:rPr lang="sk-SK" dirty="0" err="1" smtClean="0">
                <a:latin typeface="Algerian" panose="04020705040A02060702" pitchFamily="82" charset="0"/>
              </a:rPr>
              <a:t>Hucho</a:t>
            </a:r>
            <a:r>
              <a:rPr lang="sk-SK" dirty="0" smtClean="0">
                <a:latin typeface="Algerian" panose="04020705040A02060702" pitchFamily="82" charset="0"/>
              </a:rPr>
              <a:t> </a:t>
            </a:r>
            <a:r>
              <a:rPr lang="sk-SK" dirty="0" err="1">
                <a:latin typeface="Algerian" panose="04020705040A02060702" pitchFamily="82" charset="0"/>
              </a:rPr>
              <a:t>hucho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73" y="1690688"/>
            <a:ext cx="5831994" cy="389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06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Šťuka </a:t>
            </a:r>
            <a:r>
              <a:rPr lang="sk-SK" dirty="0" err="1" smtClean="0">
                <a:latin typeface="Algerian" panose="04020705040A02060702" pitchFamily="82" charset="0"/>
              </a:rPr>
              <a:t>holarktická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337" y="1821833"/>
            <a:ext cx="8918547" cy="318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62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Šabľa krivočiara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32" y="1450856"/>
            <a:ext cx="6891760" cy="507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16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Úhor </a:t>
            </a:r>
            <a:r>
              <a:rPr lang="sk-SK" dirty="0">
                <a:latin typeface="Algerian" panose="04020705040A02060702" pitchFamily="82" charset="0"/>
              </a:rPr>
              <a:t>európsky</a:t>
            </a:r>
            <a:br>
              <a:rPr lang="sk-SK" dirty="0">
                <a:latin typeface="Algerian" panose="04020705040A02060702" pitchFamily="82" charset="0"/>
              </a:rPr>
            </a:br>
            <a:r>
              <a:rPr lang="sk-SK" dirty="0" smtClean="0">
                <a:latin typeface="Algerian" panose="04020705040A02060702" pitchFamily="82" charset="0"/>
              </a:rPr>
              <a:t>             Anguilla </a:t>
            </a:r>
            <a:r>
              <a:rPr lang="sk-SK" dirty="0" err="1" smtClean="0">
                <a:latin typeface="Algerian" panose="04020705040A02060702" pitchFamily="82" charset="0"/>
              </a:rPr>
              <a:t>anguilla</a:t>
            </a:r>
            <a:r>
              <a:rPr lang="sk-SK" dirty="0" smtClean="0">
                <a:latin typeface="Algerian" panose="04020705040A02060702" pitchFamily="82" charset="0"/>
              </a:rPr>
              <a:t>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4" y="1847706"/>
            <a:ext cx="6600250" cy="4382566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50" y="1625599"/>
            <a:ext cx="4961086" cy="496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36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Mlok bodkovaný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1" y="2253725"/>
            <a:ext cx="4500347" cy="3750289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408" y="1967778"/>
            <a:ext cx="7465592" cy="43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16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</a:t>
            </a:r>
            <a:r>
              <a:rPr lang="sk-SK" dirty="0" err="1" smtClean="0">
                <a:latin typeface="Algerian" panose="04020705040A02060702" pitchFamily="82" charset="0"/>
              </a:rPr>
              <a:t>Hrabavka</a:t>
            </a:r>
            <a:r>
              <a:rPr lang="sk-SK" dirty="0" smtClean="0">
                <a:latin typeface="Algerian" panose="04020705040A02060702" pitchFamily="82" charset="0"/>
              </a:rPr>
              <a:t> škvrnitá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845" y="1561176"/>
            <a:ext cx="7278309" cy="484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19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Rosnička </a:t>
            </a:r>
            <a:r>
              <a:rPr lang="sk-SK" dirty="0">
                <a:latin typeface="Algerian" panose="04020705040A02060702" pitchFamily="82" charset="0"/>
              </a:rPr>
              <a:t>zelená</a:t>
            </a:r>
            <a:br>
              <a:rPr lang="sk-SK" dirty="0">
                <a:latin typeface="Algerian" panose="04020705040A02060702" pitchFamily="82" charset="0"/>
              </a:rPr>
            </a:br>
            <a:r>
              <a:rPr lang="sk-SK" dirty="0" smtClean="0">
                <a:latin typeface="Algerian" panose="04020705040A02060702" pitchFamily="82" charset="0"/>
              </a:rPr>
              <a:t>                 </a:t>
            </a:r>
            <a:r>
              <a:rPr lang="sk-SK" dirty="0" err="1" smtClean="0">
                <a:latin typeface="Algerian" panose="04020705040A02060702" pitchFamily="82" charset="0"/>
              </a:rPr>
              <a:t>Hyla</a:t>
            </a:r>
            <a:r>
              <a:rPr lang="sk-SK" dirty="0" smtClean="0">
                <a:latin typeface="Algerian" panose="04020705040A02060702" pitchFamily="82" charset="0"/>
              </a:rPr>
              <a:t> </a:t>
            </a:r>
            <a:r>
              <a:rPr lang="sk-SK" dirty="0" err="1">
                <a:latin typeface="Algerian" panose="04020705040A02060702" pitchFamily="82" charset="0"/>
              </a:rPr>
              <a:t>arborea</a:t>
            </a:r>
            <a:r>
              <a:rPr lang="sk-SK" dirty="0">
                <a:latin typeface="Algerian" panose="04020705040A02060702" pitchFamily="82" charset="0"/>
              </a:rPr>
              <a:t> </a:t>
            </a: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055" y="1866664"/>
            <a:ext cx="7105068" cy="472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49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Skokan </a:t>
            </a:r>
            <a:r>
              <a:rPr lang="sk-SK" dirty="0">
                <a:latin typeface="Algerian" panose="04020705040A02060702" pitchFamily="82" charset="0"/>
              </a:rPr>
              <a:t>zelený</a:t>
            </a:r>
            <a:br>
              <a:rPr lang="sk-SK" dirty="0">
                <a:latin typeface="Algerian" panose="04020705040A02060702" pitchFamily="82" charset="0"/>
              </a:rPr>
            </a:br>
            <a:r>
              <a:rPr lang="sk-SK" dirty="0" smtClean="0">
                <a:latin typeface="Algerian" panose="04020705040A02060702" pitchFamily="82" charset="0"/>
              </a:rPr>
              <a:t>               Rana </a:t>
            </a:r>
            <a:r>
              <a:rPr lang="sk-SK" dirty="0" err="1">
                <a:latin typeface="Algerian" panose="04020705040A02060702" pitchFamily="82" charset="0"/>
              </a:rPr>
              <a:t>esculenta</a:t>
            </a:r>
            <a:r>
              <a:rPr lang="sk-SK" dirty="0">
                <a:latin typeface="Algerian" panose="04020705040A02060702" pitchFamily="82" charset="0"/>
              </a:rPr>
              <a:t> </a:t>
            </a: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27"/>
          <a:stretch/>
        </p:blipFill>
        <p:spPr>
          <a:xfrm>
            <a:off x="1767387" y="1599387"/>
            <a:ext cx="7339667" cy="499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6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Korytnačka močiarna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22" y="1764578"/>
            <a:ext cx="8905720" cy="498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</a:t>
            </a:r>
            <a:r>
              <a:rPr lang="sk-SK" dirty="0" err="1" smtClean="0">
                <a:latin typeface="Algerian" panose="04020705040A02060702" pitchFamily="82" charset="0"/>
              </a:rPr>
              <a:t>Vodniak</a:t>
            </a:r>
            <a:r>
              <a:rPr lang="sk-SK" dirty="0" smtClean="0">
                <a:latin typeface="Algerian" panose="04020705040A02060702" pitchFamily="82" charset="0"/>
              </a:rPr>
              <a:t> vysoký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751" y="1335847"/>
            <a:ext cx="6689092" cy="501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32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Užovka </a:t>
            </a:r>
            <a:r>
              <a:rPr lang="sk-SK" dirty="0">
                <a:latin typeface="Algerian" panose="04020705040A02060702" pitchFamily="82" charset="0"/>
              </a:rPr>
              <a:t>obojková</a:t>
            </a:r>
            <a:br>
              <a:rPr lang="sk-SK" dirty="0">
                <a:latin typeface="Algerian" panose="04020705040A02060702" pitchFamily="82" charset="0"/>
              </a:rPr>
            </a:br>
            <a:r>
              <a:rPr lang="sk-SK" dirty="0" smtClean="0">
                <a:latin typeface="Algerian" panose="04020705040A02060702" pitchFamily="82" charset="0"/>
              </a:rPr>
              <a:t>                   </a:t>
            </a:r>
            <a:r>
              <a:rPr lang="sk-SK" dirty="0" err="1" smtClean="0">
                <a:latin typeface="Algerian" panose="04020705040A02060702" pitchFamily="82" charset="0"/>
              </a:rPr>
              <a:t>Natrix</a:t>
            </a:r>
            <a:r>
              <a:rPr lang="sk-SK" dirty="0" smtClean="0">
                <a:latin typeface="Algerian" panose="04020705040A02060702" pitchFamily="82" charset="0"/>
              </a:rPr>
              <a:t> </a:t>
            </a:r>
            <a:r>
              <a:rPr lang="sk-SK" dirty="0" err="1">
                <a:latin typeface="Algerian" panose="04020705040A02060702" pitchFamily="82" charset="0"/>
              </a:rPr>
              <a:t>natrix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1" y="1788023"/>
            <a:ext cx="6514472" cy="4295775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97"/>
          <a:stretch/>
        </p:blipFill>
        <p:spPr>
          <a:xfrm>
            <a:off x="6697082" y="2375181"/>
            <a:ext cx="5245537" cy="312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52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Užovka fŕkaná</a:t>
            </a:r>
            <a:br>
              <a:rPr lang="sk-SK" dirty="0" smtClean="0">
                <a:latin typeface="Algerian" panose="04020705040A02060702" pitchFamily="82" charset="0"/>
              </a:rPr>
            </a:br>
            <a:r>
              <a:rPr lang="sk-SK" dirty="0" smtClean="0">
                <a:latin typeface="Algerian" panose="04020705040A02060702" pitchFamily="82" charset="0"/>
              </a:rPr>
              <a:t>              NATRIX TESSELLATA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87" y="1791117"/>
            <a:ext cx="5823685" cy="4362142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8376"/>
            <a:ext cx="52578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37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 Lyska čierna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460" y="1690688"/>
            <a:ext cx="6706103" cy="50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15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   Hvizdák veľký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730" y="1690688"/>
            <a:ext cx="7294342" cy="502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10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Kormorán veľký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33" y="1451994"/>
            <a:ext cx="7211133" cy="479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82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Kačica </a:t>
            </a:r>
            <a:r>
              <a:rPr lang="sk-SK" dirty="0" err="1" smtClean="0">
                <a:latin typeface="Algerian" panose="04020705040A02060702" pitchFamily="82" charset="0"/>
              </a:rPr>
              <a:t>lyžičiarka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40" y="1606944"/>
            <a:ext cx="7634157" cy="508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54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Chochlačka vrkočatá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65" y="1583194"/>
            <a:ext cx="6988499" cy="494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53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Volavka purpurová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969" y="1349646"/>
            <a:ext cx="4276815" cy="540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861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65746" y="324182"/>
            <a:ext cx="10515600" cy="1325563"/>
          </a:xfrm>
        </p:spPr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</a:t>
            </a:r>
            <a:r>
              <a:rPr lang="sk-SK" dirty="0" err="1" smtClean="0">
                <a:latin typeface="Algerian" panose="04020705040A02060702" pitchFamily="82" charset="0"/>
              </a:rPr>
              <a:t>Bučiak</a:t>
            </a:r>
            <a:r>
              <a:rPr lang="sk-SK" dirty="0" smtClean="0">
                <a:latin typeface="Algerian" panose="04020705040A02060702" pitchFamily="82" charset="0"/>
              </a:rPr>
              <a:t> trsťový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885"/>
            <a:ext cx="5279623" cy="5279623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158" y="1371600"/>
            <a:ext cx="5486629" cy="4055533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58" y="3547534"/>
            <a:ext cx="3821550" cy="254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57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    </a:t>
            </a:r>
            <a:r>
              <a:rPr lang="sk-SK" dirty="0" err="1" smtClean="0">
                <a:latin typeface="Algerian" panose="04020705040A02060702" pitchFamily="82" charset="0"/>
              </a:rPr>
              <a:t>Orliak</a:t>
            </a:r>
            <a:r>
              <a:rPr lang="sk-SK" dirty="0" smtClean="0">
                <a:latin typeface="Algerian" panose="04020705040A02060702" pitchFamily="82" charset="0"/>
              </a:rPr>
              <a:t> morský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11" y="1690688"/>
            <a:ext cx="5872589" cy="3907941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98" y="1494972"/>
            <a:ext cx="6424991" cy="481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6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Škľabka veľká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101" y="1436770"/>
            <a:ext cx="8202427" cy="506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85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</a:t>
            </a:r>
            <a:r>
              <a:rPr lang="sk-SK" dirty="0" smtClean="0">
                <a:latin typeface="Algerian" panose="04020705040A02060702" pitchFamily="82" charset="0"/>
              </a:rPr>
              <a:t>Kaňa </a:t>
            </a:r>
            <a:r>
              <a:rPr lang="sk-SK" dirty="0" smtClean="0">
                <a:latin typeface="Algerian" panose="04020705040A02060702" pitchFamily="82" charset="0"/>
              </a:rPr>
              <a:t>močiarna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76" y="1877498"/>
            <a:ext cx="6363909" cy="4234892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79" b="5523"/>
          <a:stretch/>
        </p:blipFill>
        <p:spPr>
          <a:xfrm>
            <a:off x="7125607" y="885370"/>
            <a:ext cx="4762500" cy="541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909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 Rybárik riečny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59" y="1690688"/>
            <a:ext cx="6067425" cy="456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863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</a:t>
            </a:r>
            <a:r>
              <a:rPr lang="sk-SK" dirty="0" err="1" smtClean="0">
                <a:latin typeface="Algerian" panose="04020705040A02060702" pitchFamily="82" charset="0"/>
              </a:rPr>
              <a:t>Kúdeľníčka</a:t>
            </a:r>
            <a:r>
              <a:rPr lang="sk-SK" dirty="0" smtClean="0">
                <a:latin typeface="Algerian" panose="04020705040A02060702" pitchFamily="82" charset="0"/>
              </a:rPr>
              <a:t> lužná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635" y="1690688"/>
            <a:ext cx="5920815" cy="3907738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9524" b="11111"/>
          <a:stretch/>
        </p:blipFill>
        <p:spPr>
          <a:xfrm>
            <a:off x="7258450" y="1260135"/>
            <a:ext cx="4434115" cy="544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829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</a:t>
            </a:r>
            <a:r>
              <a:rPr lang="sk-SK" dirty="0" err="1" smtClean="0">
                <a:latin typeface="Algerian" panose="04020705040A02060702" pitchFamily="82" charset="0"/>
              </a:rPr>
              <a:t>Vodnár</a:t>
            </a:r>
            <a:r>
              <a:rPr lang="sk-SK" dirty="0" smtClean="0">
                <a:latin typeface="Algerian" panose="04020705040A02060702" pitchFamily="82" charset="0"/>
              </a:rPr>
              <a:t> potočný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08" y="1669129"/>
            <a:ext cx="6130640" cy="4585719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748" y="1690688"/>
            <a:ext cx="3885138" cy="456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895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Brehuľa hnedá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4"/>
          <a:stretch/>
        </p:blipFill>
        <p:spPr>
          <a:xfrm>
            <a:off x="80630" y="1690688"/>
            <a:ext cx="4941311" cy="4525726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3" t="3315" r="1935" b="5435"/>
          <a:stretch/>
        </p:blipFill>
        <p:spPr>
          <a:xfrm>
            <a:off x="5021941" y="1386817"/>
            <a:ext cx="7170059" cy="547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1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</a:t>
            </a:r>
            <a:r>
              <a:rPr lang="sk-SK" dirty="0" err="1" smtClean="0">
                <a:latin typeface="Algerian" panose="04020705040A02060702" pitchFamily="82" charset="0"/>
              </a:rPr>
              <a:t>Dulovnica</a:t>
            </a:r>
            <a:r>
              <a:rPr lang="sk-SK" dirty="0" smtClean="0">
                <a:latin typeface="Algerian" panose="04020705040A02060702" pitchFamily="82" charset="0"/>
              </a:rPr>
              <a:t> väčšia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79" y="1589088"/>
            <a:ext cx="8183041" cy="41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385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67502" y="187704"/>
            <a:ext cx="10515600" cy="1325563"/>
          </a:xfrm>
        </p:spPr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Norok európsky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13267"/>
            <a:ext cx="6604264" cy="4735133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4" r="9698"/>
          <a:stretch/>
        </p:blipFill>
        <p:spPr>
          <a:xfrm>
            <a:off x="6731265" y="1365972"/>
            <a:ext cx="5062802" cy="502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635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   Vydra </a:t>
            </a:r>
            <a:r>
              <a:rPr lang="sk-SK" dirty="0">
                <a:latin typeface="Algerian" panose="04020705040A02060702" pitchFamily="82" charset="0"/>
              </a:rPr>
              <a:t>riečna</a:t>
            </a:r>
            <a:br>
              <a:rPr lang="sk-SK" dirty="0">
                <a:latin typeface="Algerian" panose="04020705040A02060702" pitchFamily="82" charset="0"/>
              </a:rPr>
            </a:br>
            <a:r>
              <a:rPr lang="sk-SK" dirty="0" smtClean="0">
                <a:latin typeface="Algerian" panose="04020705040A02060702" pitchFamily="82" charset="0"/>
              </a:rPr>
              <a:t>                      </a:t>
            </a:r>
            <a:r>
              <a:rPr lang="sk-SK" dirty="0" err="1" smtClean="0">
                <a:latin typeface="Algerian" panose="04020705040A02060702" pitchFamily="82" charset="0"/>
              </a:rPr>
              <a:t>Lutra</a:t>
            </a:r>
            <a:r>
              <a:rPr lang="sk-SK" dirty="0" smtClean="0">
                <a:latin typeface="Algerian" panose="04020705040A02060702" pitchFamily="82" charset="0"/>
              </a:rPr>
              <a:t> </a:t>
            </a:r>
            <a:r>
              <a:rPr lang="sk-SK" dirty="0" err="1">
                <a:latin typeface="Algerian" panose="04020705040A02060702" pitchFamily="82" charset="0"/>
              </a:rPr>
              <a:t>lutra</a:t>
            </a:r>
            <a:r>
              <a:rPr lang="sk-SK" dirty="0">
                <a:latin typeface="Algerian" panose="04020705040A02060702" pitchFamily="82" charset="0"/>
              </a:rPr>
              <a:t> </a:t>
            </a: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" y="2168723"/>
            <a:ext cx="6251443" cy="3590356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690" y="1816100"/>
            <a:ext cx="6826663" cy="477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425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Bobor vodný</a:t>
            </a:r>
            <a:br>
              <a:rPr lang="sk-SK" dirty="0" smtClean="0">
                <a:latin typeface="Algerian" panose="04020705040A02060702" pitchFamily="82" charset="0"/>
              </a:rPr>
            </a:br>
            <a:r>
              <a:rPr lang="sk-SK" dirty="0" smtClean="0">
                <a:latin typeface="Algerian" panose="04020705040A02060702" pitchFamily="82" charset="0"/>
              </a:rPr>
              <a:t>                 CASTOR  FIBER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43"/>
          <a:stretch/>
        </p:blipFill>
        <p:spPr>
          <a:xfrm>
            <a:off x="7287492" y="1884264"/>
            <a:ext cx="4827469" cy="4442636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3" r="6843"/>
          <a:stretch/>
        </p:blipFill>
        <p:spPr>
          <a:xfrm>
            <a:off x="0" y="1884264"/>
            <a:ext cx="7287492" cy="458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893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</a:t>
            </a:r>
            <a:r>
              <a:rPr lang="sk-SK" dirty="0" err="1" smtClean="0">
                <a:latin typeface="Algerian" panose="04020705040A02060702" pitchFamily="82" charset="0"/>
              </a:rPr>
              <a:t>Hryzec</a:t>
            </a:r>
            <a:r>
              <a:rPr lang="sk-SK" dirty="0" smtClean="0">
                <a:latin typeface="Algerian" panose="04020705040A02060702" pitchFamily="82" charset="0"/>
              </a:rPr>
              <a:t> vodný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71"/>
          <a:stretch/>
        </p:blipFill>
        <p:spPr>
          <a:xfrm>
            <a:off x="166254" y="1955336"/>
            <a:ext cx="4180192" cy="4743914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612" y="1716231"/>
            <a:ext cx="7493261" cy="498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6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Krivák </a:t>
            </a:r>
            <a:r>
              <a:rPr lang="sk-SK" dirty="0">
                <a:latin typeface="Algerian" panose="04020705040A02060702" pitchFamily="82" charset="0"/>
              </a:rPr>
              <a:t>obyčajný</a:t>
            </a:r>
            <a:br>
              <a:rPr lang="sk-SK" dirty="0">
                <a:latin typeface="Algerian" panose="04020705040A02060702" pitchFamily="82" charset="0"/>
              </a:rPr>
            </a:br>
            <a:r>
              <a:rPr lang="sk-SK" dirty="0" smtClean="0">
                <a:latin typeface="Algerian" panose="04020705040A02060702" pitchFamily="82" charset="0"/>
              </a:rPr>
              <a:t>            </a:t>
            </a:r>
            <a:r>
              <a:rPr lang="sk-SK" dirty="0" err="1" smtClean="0">
                <a:latin typeface="Algerian" panose="04020705040A02060702" pitchFamily="82" charset="0"/>
              </a:rPr>
              <a:t>Gammarus</a:t>
            </a:r>
            <a:r>
              <a:rPr lang="sk-SK" dirty="0" smtClean="0">
                <a:latin typeface="Algerian" panose="04020705040A02060702" pitchFamily="82" charset="0"/>
              </a:rPr>
              <a:t> </a:t>
            </a:r>
            <a:r>
              <a:rPr lang="sk-SK" dirty="0" err="1">
                <a:latin typeface="Algerian" panose="04020705040A02060702" pitchFamily="82" charset="0"/>
              </a:rPr>
              <a:t>fossarum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016" y="1690688"/>
            <a:ext cx="7716931" cy="50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777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Ondatra </a:t>
            </a:r>
            <a:r>
              <a:rPr lang="sk-SK" dirty="0">
                <a:latin typeface="Algerian" panose="04020705040A02060702" pitchFamily="82" charset="0"/>
              </a:rPr>
              <a:t>pižmová</a:t>
            </a:r>
            <a:br>
              <a:rPr lang="sk-SK" dirty="0">
                <a:latin typeface="Algerian" panose="04020705040A02060702" pitchFamily="82" charset="0"/>
              </a:rPr>
            </a:br>
            <a:r>
              <a:rPr lang="sk-SK" dirty="0" smtClean="0">
                <a:latin typeface="Algerian" panose="04020705040A02060702" pitchFamily="82" charset="0"/>
              </a:rPr>
              <a:t>             Ondatra </a:t>
            </a:r>
            <a:r>
              <a:rPr lang="sk-SK" dirty="0" err="1">
                <a:latin typeface="Algerian" panose="04020705040A02060702" pitchFamily="82" charset="0"/>
              </a:rPr>
              <a:t>zibethicus</a:t>
            </a:r>
            <a:r>
              <a:rPr lang="sk-SK" dirty="0">
                <a:latin typeface="Algerian" panose="04020705040A02060702" pitchFamily="82" charset="0"/>
              </a:rPr>
              <a:t> </a:t>
            </a: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9189"/>
            <a:ext cx="6380735" cy="4246089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744" y="2407952"/>
            <a:ext cx="6537607" cy="359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4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latin typeface="Algerian" panose="04020705040A02060702" pitchFamily="82" charset="0"/>
              </a:rPr>
              <a:t>  Rak riečny </a:t>
            </a:r>
            <a:r>
              <a:rPr lang="sk-SK" dirty="0">
                <a:latin typeface="Algerian" panose="04020705040A02060702" pitchFamily="82" charset="0"/>
              </a:rPr>
              <a:t/>
            </a:r>
            <a:br>
              <a:rPr lang="sk-SK" dirty="0">
                <a:latin typeface="Algerian" panose="04020705040A02060702" pitchFamily="82" charset="0"/>
              </a:rPr>
            </a:br>
            <a:r>
              <a:rPr lang="sk-SK" dirty="0" err="1">
                <a:latin typeface="Algerian" panose="04020705040A02060702" pitchFamily="82" charset="0"/>
              </a:rPr>
              <a:t>Astacus</a:t>
            </a:r>
            <a:r>
              <a:rPr lang="sk-SK" dirty="0">
                <a:latin typeface="Algerian" panose="04020705040A02060702" pitchFamily="82" charset="0"/>
              </a:rPr>
              <a:t> </a:t>
            </a:r>
            <a:r>
              <a:rPr lang="sk-SK" dirty="0" err="1">
                <a:latin typeface="Algerian" panose="04020705040A02060702" pitchFamily="82" charset="0"/>
              </a:rPr>
              <a:t>astacus</a:t>
            </a:r>
            <a:r>
              <a:rPr lang="sk-SK" dirty="0">
                <a:latin typeface="Algerian" panose="04020705040A02060702" pitchFamily="82" charset="0"/>
              </a:rPr>
              <a:t>     </a:t>
            </a: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29605" y="1896940"/>
            <a:ext cx="6142174" cy="440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 Pavúk vodný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32" y="1402152"/>
            <a:ext cx="5603749" cy="477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8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                     </a:t>
            </a:r>
            <a:r>
              <a:rPr lang="sk-SK" dirty="0" smtClean="0">
                <a:latin typeface="Algerian" panose="04020705040A02060702" pitchFamily="82" charset="0"/>
              </a:rPr>
              <a:t>Podenka veľká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68" y="1483860"/>
            <a:ext cx="6184526" cy="4972359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452" y="2477798"/>
            <a:ext cx="5362165" cy="336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85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34737" y="105818"/>
            <a:ext cx="10515600" cy="1325563"/>
          </a:xfrm>
        </p:spPr>
        <p:txBody>
          <a:bodyPr/>
          <a:lstStyle/>
          <a:p>
            <a:r>
              <a:rPr lang="sk-SK" dirty="0" err="1" smtClean="0">
                <a:latin typeface="Algerian" panose="04020705040A02060702" pitchFamily="82" charset="0"/>
              </a:rPr>
              <a:t>Pošvatka</a:t>
            </a:r>
            <a:r>
              <a:rPr lang="sk-SK" dirty="0" smtClean="0">
                <a:latin typeface="Algerian" panose="04020705040A02060702" pitchFamily="82" charset="0"/>
              </a:rPr>
              <a:t> žltozelená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136" y="1059549"/>
            <a:ext cx="3610401" cy="537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2763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147</Words>
  <Application>Microsoft Office PowerPoint</Application>
  <PresentationFormat>Širokouhlá</PresentationFormat>
  <Paragraphs>51</Paragraphs>
  <Slides>50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50</vt:i4>
      </vt:variant>
    </vt:vector>
  </HeadingPairs>
  <TitlesOfParts>
    <vt:vector size="55" baseType="lpstr">
      <vt:lpstr>Algerian</vt:lpstr>
      <vt:lpstr>Arial</vt:lpstr>
      <vt:lpstr>Calibri</vt:lpstr>
      <vt:lpstr>Calibri Light</vt:lpstr>
      <vt:lpstr>Motív Office</vt:lpstr>
      <vt:lpstr>        Ploskuľa hranatohlavá                Dugesia gonocephala  </vt:lpstr>
      <vt:lpstr>                Pijavica veľká</vt:lpstr>
      <vt:lpstr>               Vodniak vysoký</vt:lpstr>
      <vt:lpstr>                Škľabka veľká</vt:lpstr>
      <vt:lpstr>               Krivák obyčajný             Gammarus fossarum</vt:lpstr>
      <vt:lpstr>  Rak riečny  Astacus astacus     </vt:lpstr>
      <vt:lpstr>                   Pavúk vodný</vt:lpstr>
      <vt:lpstr>                      Podenka veľká</vt:lpstr>
      <vt:lpstr>Pošvatka žltozelená</vt:lpstr>
      <vt:lpstr>Chrbtoplávka žltkastá</vt:lpstr>
      <vt:lpstr>               Splošťuľa bahenná                       Nepa cinerea </vt:lpstr>
      <vt:lpstr>                    Ihlica vodná                Ranatra linearis</vt:lpstr>
      <vt:lpstr>              Vodomerka obyčajná            Hydrometra stagnorum </vt:lpstr>
      <vt:lpstr>               Krútňavec obyčajný</vt:lpstr>
      <vt:lpstr>                   Vodomil čierny               Hydrophilus piceus</vt:lpstr>
      <vt:lpstr>              Potočník rombický</vt:lpstr>
      <vt:lpstr>Ovad hovädzí</vt:lpstr>
      <vt:lpstr>             Bránivka menivá</vt:lpstr>
      <vt:lpstr>                 Mihuľa potočná</vt:lpstr>
      <vt:lpstr>                    Jeseter malý</vt:lpstr>
      <vt:lpstr>         Hlavátka euroázijská                     Hucho hucho</vt:lpstr>
      <vt:lpstr>              Šťuka holarktická</vt:lpstr>
      <vt:lpstr>            Šabľa krivočiara</vt:lpstr>
      <vt:lpstr>                  Úhor európsky              Anguilla anguilla </vt:lpstr>
      <vt:lpstr>                Mlok bodkovaný</vt:lpstr>
      <vt:lpstr>           Hrabavka škvrnitá</vt:lpstr>
      <vt:lpstr>               Rosnička zelená                  Hyla arborea </vt:lpstr>
      <vt:lpstr>                Skokan zelený                Rana esculenta </vt:lpstr>
      <vt:lpstr>         Korytnačka močiarna</vt:lpstr>
      <vt:lpstr>              Užovka obojková                    Natrix natrix</vt:lpstr>
      <vt:lpstr>                Užovka fŕkaná               NATRIX TESSELLATA</vt:lpstr>
      <vt:lpstr>                   Lyska čierna</vt:lpstr>
      <vt:lpstr>                     Hvizdák veľký</vt:lpstr>
      <vt:lpstr>                 Kormorán veľký</vt:lpstr>
      <vt:lpstr>               Kačica lyžičiarka</vt:lpstr>
      <vt:lpstr>           Chochlačka vrkočatá</vt:lpstr>
      <vt:lpstr>             Volavka purpurová</vt:lpstr>
      <vt:lpstr>                Bučiak trsťový</vt:lpstr>
      <vt:lpstr>                      Orliak morský</vt:lpstr>
      <vt:lpstr>            Kaňa močiarna</vt:lpstr>
      <vt:lpstr>                   Rybárik riečny</vt:lpstr>
      <vt:lpstr>               Kúdeľníčka lužná</vt:lpstr>
      <vt:lpstr>                  Vodnár potočný</vt:lpstr>
      <vt:lpstr>                 Brehuľa hnedá</vt:lpstr>
      <vt:lpstr>                 Dulovnica väčšia</vt:lpstr>
      <vt:lpstr>Norok európsky</vt:lpstr>
      <vt:lpstr>                     Vydra riečna                       Lutra lutra </vt:lpstr>
      <vt:lpstr>                 Bobor vodný                  CASTOR  FIBER</vt:lpstr>
      <vt:lpstr>                 Hryzec vodný</vt:lpstr>
      <vt:lpstr>                Ondatra pižmová              Ondatra zibethicus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 POZNAVACKA ☺</dc:title>
  <dc:creator>HP</dc:creator>
  <cp:lastModifiedBy>uzivatel</cp:lastModifiedBy>
  <cp:revision>21</cp:revision>
  <dcterms:created xsi:type="dcterms:W3CDTF">2024-01-09T14:38:37Z</dcterms:created>
  <dcterms:modified xsi:type="dcterms:W3CDTF">2024-02-26T09:06:00Z</dcterms:modified>
</cp:coreProperties>
</file>