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9" r:id="rId2"/>
    <p:sldId id="268" r:id="rId3"/>
    <p:sldId id="271" r:id="rId4"/>
    <p:sldId id="305" r:id="rId5"/>
    <p:sldId id="286" r:id="rId6"/>
    <p:sldId id="299" r:id="rId7"/>
    <p:sldId id="300" r:id="rId8"/>
    <p:sldId id="306" r:id="rId9"/>
    <p:sldId id="282" r:id="rId10"/>
    <p:sldId id="301" r:id="rId11"/>
    <p:sldId id="302" r:id="rId12"/>
    <p:sldId id="307" r:id="rId13"/>
    <p:sldId id="274" r:id="rId14"/>
    <p:sldId id="278" r:id="rId15"/>
    <p:sldId id="308" r:id="rId16"/>
    <p:sldId id="311" r:id="rId17"/>
    <p:sldId id="309" r:id="rId18"/>
    <p:sldId id="310" r:id="rId19"/>
    <p:sldId id="304" r:id="rId20"/>
    <p:sldId id="280" r:id="rId21"/>
    <p:sldId id="25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6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CD2C5-D5B8-4E60-A01F-583594C399E3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2DF55-46B4-4E66-B019-8EA7A0928BB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29. 9. 2022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sokolska.gymgl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803864"/>
          </a:xfr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RODIČOVSKÉ ZDRUŽENIE </a:t>
            </a:r>
            <a:br>
              <a:rPr lang="sk-SK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29. 09. 2022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288716781_1137406506837670_294777861145149756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209800"/>
            <a:ext cx="6172200" cy="411592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172200" y="6019800"/>
            <a:ext cx="22900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Mgr. Ivana Sokolská</a:t>
            </a:r>
            <a:endParaRPr lang="sk-S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21083" t="20833" r="62519" b="65625"/>
          <a:stretch>
            <a:fillRect/>
          </a:stretch>
        </p:blipFill>
        <p:spPr bwMode="auto">
          <a:xfrm>
            <a:off x="6172200" y="1352551"/>
            <a:ext cx="2438400" cy="113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4. Zmeny / úpravy v Školskom poriadku</a:t>
            </a:r>
            <a:endParaRPr lang="sk-SK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3505200" cy="7159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sk-SK" b="1" u="sng" dirty="0" smtClean="0"/>
              <a:t> </a:t>
            </a:r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Povinnosti žiaka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b="1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2286000"/>
            <a:ext cx="8534400" cy="419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správať sa v škole i mimo nej tak, aby nenarušil česť, vážnosť a dôstojnosť svoju, svojich spolužiakov, pedagógov a zamestnancov školy (napr. na sociálnych sieťach, v priestoroch školy a pod.),</a:t>
            </a:r>
          </a:p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správať sa tak, aby svojím konaním neznevažoval meno školy,</a:t>
            </a:r>
          </a:p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kumimoji="0" lang="sk-SK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noProof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yť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v triede </a:t>
            </a:r>
            <a:r>
              <a:rPr lang="sk-SK" sz="2800" b="1" i="1" dirty="0" smtClean="0">
                <a:latin typeface="Times New Roman" pitchFamily="18" charset="0"/>
                <a:cs typeface="Times New Roman" pitchFamily="18" charset="0"/>
              </a:rPr>
              <a:t>najneskôr 5 minút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pred začiatkom prvej vyučovacej hodiny</a:t>
            </a:r>
          </a:p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endParaRPr kumimoji="0" lang="sk-SK" sz="28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04800" y="228600"/>
            <a:ext cx="8534400" cy="624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Povinnosti žiaka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292100" lvl="0" indent="-292100" algn="just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 začiatku </a:t>
            </a:r>
            <a:r>
              <a:rPr lang="sk-SK" sz="2400" u="sng" dirty="0" smtClean="0">
                <a:latin typeface="Times New Roman" pitchFamily="18" charset="0"/>
                <a:cs typeface="Times New Roman" pitchFamily="18" charset="0"/>
              </a:rPr>
              <a:t>každej vyučovacej hodiny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(v kmeňovej triede, jazykovej učebni, odbornej učebni, telocvični, posilňovni) uložiť svoj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vypnutý mobilný telefón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do pripraveného úložného priestoru v triede bez výnimky (nie v taške) alebo uzamknúť ho vo svojej šatňovej skrinke na chodbe školy, zároveň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zabezpečiť </a:t>
            </a:r>
            <a:r>
              <a:rPr lang="sk-SK" sz="2400" b="1" i="1" dirty="0" err="1" smtClean="0"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 hodinky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(príp. iné komunikačné zariadenie) tak, aby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neobmedzovalivyučovací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proces.</a:t>
            </a:r>
          </a:p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92100" lvl="0" indent="-292100" algn="just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byť v škole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čisto, vhodne oblečený a upravený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(bez výstrelkov úpravy zovňajšku) a bez takej úpravy, ktorá nositeľa zaraďuje k extrémnym hnutiam a sektám, t. j. bez výstrelkov, ktoré negatívne, resp. rušivo ovplyvňujú pracovné a študijné prostredie školy a vyvolávajú konfrontačné postoje tak medzi žiakmi, ako i školou a verejnosťou),</a:t>
            </a:r>
            <a:endParaRPr kumimoji="0" lang="sk-SK" sz="24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04800" y="228600"/>
            <a:ext cx="8534400" cy="624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Žiakovi nie je dovolené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292100" lvl="0" indent="-292100" algn="just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resp. je prísne zakázané fajčiť, prinášať a používať (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resp.konzumovať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1206500" lvl="2" indent="-292100" algn="just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tabakové výrobky (vrátane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žuvacieho tabaku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a pod.),</a:t>
            </a:r>
          </a:p>
          <a:p>
            <a:pPr marL="1206500" lvl="2" indent="-292100" algn="just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elektronické cigarety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alebo iné zariadenia určené na fajčenie (vrátane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zariadení s netabakovým fajčivom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1206500" lvl="2" indent="-292100" algn="just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alkohol (vrátane nealkoholického piva a miešaných nápojov s obsahom alkoholu),</a:t>
            </a:r>
          </a:p>
          <a:p>
            <a:pPr marL="1206500" lvl="2" indent="-292100" algn="just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drogy,</a:t>
            </a:r>
          </a:p>
          <a:p>
            <a:pPr marL="1206500" lvl="2" indent="-292100" algn="just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energetické a kofeínové nápoje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sk-SK" sz="24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81000"/>
            <a:ext cx="8229600" cy="78693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b="1" u="sng" noProof="0" dirty="0" smtClean="0"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sk-SK" sz="4000" b="1" i="0" u="sng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.Dochádzka </a:t>
            </a:r>
            <a:r>
              <a:rPr kumimoji="0" lang="sk-SK" sz="4000" b="1" i="0" u="sng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/ hodnotenie:</a:t>
            </a:r>
            <a:endParaRPr kumimoji="0" lang="sk-SK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295400"/>
            <a:ext cx="8229600" cy="426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neúčasť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na hodine 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(vyučovaní) – ELEKTRONICKÁ TRIEDNA KNIHA – </a:t>
            </a:r>
            <a:r>
              <a:rPr kumimoji="0" 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info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rodičia v deň absencie žiaka s uvedením dôvodu (</a:t>
            </a:r>
            <a:r>
              <a:rPr kumimoji="0" 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sms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telefón, </a:t>
            </a:r>
            <a:r>
              <a:rPr kumimoji="0" 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messenger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Edupage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...)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4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292100" lvl="0" indent="-292100">
              <a:buClr>
                <a:schemeClr val="accent1"/>
              </a:buClr>
              <a:buSzPct val="70000"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ospravedlnenia –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pri nástupe žiaka do školy buď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papierovo 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alebo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oskenovaná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ospravedlnenka v správe v </a:t>
            </a: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Edupage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(nie </a:t>
            </a: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messenger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sms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sk-SK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spravedlnenie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z RD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– 1x za polrok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			mimoriadne RD (viackrát) – riaditeľ 							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    školy</a:t>
            </a:r>
            <a:endParaRPr lang="sk-SK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92100" lvl="0" indent="-292100">
              <a:buClr>
                <a:schemeClr val="accent1"/>
              </a:buClr>
              <a:buSzPct val="70000"/>
              <a:defRPr/>
            </a:pPr>
            <a:endParaRPr lang="sk-SK" sz="2400" b="1" baseline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2100" lvl="0" indent="-292100">
              <a:buClr>
                <a:schemeClr val="accent1"/>
              </a:buClr>
              <a:buSzPct val="70000"/>
              <a:defRPr/>
            </a:pPr>
            <a:r>
              <a:rPr lang="sk-SK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-v prípade ZD – prosím o zadanie ospravedlnenia žiaka rodičov cez </a:t>
            </a:r>
            <a:r>
              <a:rPr lang="sk-SK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sk-SK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dupage</a:t>
            </a:r>
            <a:r>
              <a:rPr lang="sk-SK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ospravedlnenky</a:t>
            </a:r>
            <a:endParaRPr lang="sk-SK" sz="2400" b="1" baseline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400" b="1" i="0" u="sng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5638800"/>
            <a:ext cx="8229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-5 dní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 za sebou (ZD) môže ospravedlniť rodič – dávajte mi prosím vedieť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81000"/>
            <a:ext cx="8229600" cy="78693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1" i="0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Hodnotenie:</a:t>
            </a:r>
            <a:endParaRPr kumimoji="0" lang="sk-SK" sz="40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295400"/>
            <a:ext cx="8229600" cy="426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Každý žiak musí mať približne rovnaký počet známok</a:t>
            </a:r>
          </a:p>
          <a:p>
            <a:pPr marL="292100" lvl="0" indent="-292100">
              <a:buClr>
                <a:schemeClr val="accent1"/>
              </a:buClr>
              <a:buSzPct val="70000"/>
              <a:defRPr/>
            </a:pPr>
            <a:endParaRPr lang="sk-SK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Hodnotenie </a:t>
            </a:r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alebo </a:t>
            </a:r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 v čase uzatvorenia klasifikácie mení na 5  (ak si to žiak nedoplní)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endParaRPr lang="sk-SK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sk-SK" sz="28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Celkové hodnotenie</a:t>
            </a:r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výsledok známok, aktivity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 snahy na VH, časová dôslednosť odovzdávania úloh a zadaní a pod.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endParaRPr lang="sk-SK" sz="2800" baseline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r>
              <a:rPr lang="sk-SK" sz="28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Známky</a:t>
            </a:r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v </a:t>
            </a:r>
            <a:r>
              <a:rPr lang="sk-SK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Edupage</a:t>
            </a:r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vážený priemer</a:t>
            </a:r>
            <a:endParaRPr lang="sk-SK" sz="2800" baseline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endParaRPr lang="sk-SK" sz="2400" baseline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400" b="1" i="0" u="sng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Žiadať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aby sa v rámci výchovy a vzdelávania v škole alebo v školskom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zariadení poskytovali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deťom a žiakom informácie a vedomosti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vecne.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Byť informovaný o výchovno-vzdelávacích výsledkoch svojho dieťaťa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 poskytnutie poradenských služieb vo výchove a vzdelávaní svojho dieťaťa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Zúčastňovať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sa výchovy a vzdelávania po predchádzajúcom súhlase riaditeľa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školy alebo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školského zariadenia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Vyjadrovať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sa k výchovno-vzdelávaciemu programu školy alebo školského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zariadenia prostredníctvom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orgánov školskej samosprávy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Byť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prítomný na komisionálnom preskúšaní svojho dieťaťa po predchádzajúcom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súhlase riaditeľa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školy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Zákonný zástupca žiaka má právo v prípade jeho pochybností o správnosti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klasifikácie 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jednotlivých predmetoch na konci 1. a  2. polroka požiadať riaditeľa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školy o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komisionálne preskúšanie do 3 dní po vydaní vysvedčenia.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81000"/>
            <a:ext cx="8229600" cy="78693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b="1" u="sng" dirty="0" smtClean="0"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0" lang="sk-SK" sz="4000" b="1" i="0" u="sng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.Práva a povinnosti rodičov:</a:t>
            </a:r>
            <a:endParaRPr kumimoji="0" lang="sk-SK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49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Zákonný zástupca žiaka, ktorý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na konci 2. polroku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neprospeje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najviac z 2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vyučovacích predmetov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má právo požiadať riaditeľa školy o povolenie vykonať opravnú skúšku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Zákonný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zástupca žiaka, ktorý na konci 2. polroka po opravných skúškach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neprospel, môže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požiadať riaditeľa školy o povolenie opakovať ročník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l. Zákonný zástupca žiaka má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právo písomne požiadať riaditeľa školy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a) o oslobodenie žiaka od povinnosti dochádzať do školy;</a:t>
            </a:r>
          </a:p>
          <a:p>
            <a:pPr lvl="1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b) o oslobodenie žiaka od štúdia jednotlivých vyučovacích predmetov;</a:t>
            </a:r>
          </a:p>
          <a:p>
            <a:pPr lvl="1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c) o umožnenie štúdia podľa individuálneho študijného plánu;</a:t>
            </a:r>
          </a:p>
          <a:p>
            <a:pPr lvl="1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d) o povolenie absolvovať časť štúdia na škole obdobného typu v zahraničí;</a:t>
            </a:r>
          </a:p>
          <a:p>
            <a:pPr lvl="1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e) o prerušenie štúdia.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39336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POVINNOSTI RODIČOV:</a:t>
            </a: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8767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Vytvoriť pre dieťa podmienky na prípravu na výchovu a vzdelávanie v škole a na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plnenie školských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povinností.</a:t>
            </a:r>
          </a:p>
          <a:p>
            <a:pPr lvl="1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Dodržiavať podmienky výchovno-vzdelávacieho procesu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svojho dieťaťa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určené školským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poriadkom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Dbať na sociálne a kultúrne zázemie dieťaťa a rešpektovať jeho 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špeciálne 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výchovno-vzdelávacie 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potreby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d. Informovať školu alebo školské zariadenie 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o zmene zdravotnej spôsobilosti jeho 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dieťaťa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, jeho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zdravotných problémoch alebo iných závažných skutočnostiach, ktoré by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mohli mať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vplyv na priebeh výchovy a vzdelávania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Nahradiť 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škodu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, ktorú žiak úmyselne zavinil.</a:t>
            </a:r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79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Ak sa žiak nemôže zúčastniť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 výchove a vzdelávaní v škole, jeho zákonný zástupca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je povinný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oznámiť škole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bez zbytočného odkladu príčinu jeho neprítomnosti.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Neprítomnosť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maloletého žiaka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ktorá trvá najviac 5 po sebe nasledujúcich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vyučovacích dní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ospravedlňuje jeho zákonný zástupca, vo výnimočných a osobitne odôvodnených</a:t>
            </a:r>
          </a:p>
          <a:p>
            <a:pPr>
              <a:buNone/>
            </a:pP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	prípadoch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škola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môže vyžadovať lekárske potvrdenie o chorobe žiaka alebo iný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doklad potvrdzujúci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odôvodnenosť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jeho neprítomnosti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neprítomnosť žiaka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 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dôvodu ochorenia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trvá dlhšie ako 5 po sebe nasledujúcich vyučovacích dní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predloží žiak,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jeho zákonný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zástupca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potvrdenie od lekára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393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sz="4800" b="1" dirty="0" smtClean="0">
                <a:effectLst/>
                <a:latin typeface="Times New Roman" pitchFamily="18" charset="0"/>
                <a:cs typeface="Times New Roman" pitchFamily="18" charset="0"/>
              </a:rPr>
              <a:t>1.Aktualizácia údajov a kontaktov</a:t>
            </a:r>
            <a:endParaRPr lang="sk-SK" sz="48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/>
          </a:bodyPr>
          <a:lstStyle/>
          <a:p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E-maily učiteľov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priezvisko.gymgl@gmail.com</a:t>
            </a:r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 e-mail na 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tr.uč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            </a:t>
            </a:r>
            <a:r>
              <a:rPr lang="sk-SK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sokolska.gymgl@gmail.com</a:t>
            </a:r>
            <a:endParaRPr lang="sk-SK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 </a:t>
            </a:r>
            <a:r>
              <a:rPr lang="sk-SK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sk-SK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uč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.:  </a:t>
            </a:r>
            <a:r>
              <a:rPr lang="sk-SK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0905 451 923</a:t>
            </a:r>
            <a:endParaRPr lang="sk-SK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29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PROGRAM: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1. Vzdelávanie od 05. 09. 2022 / zmeny v triede.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2. Komunikácia so školou – povinnosti zákonných zástupcov.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3.Základné prevádzkové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pokyny.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Zmeny / úpravy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 Školskom poriadku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Dochádzka /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hodnotenie.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Práva a povinnosti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rodičov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/ aktualizácia údajov.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.Diskusia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rôzne.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5867400"/>
            <a:ext cx="82296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152400" y="533400"/>
            <a:ext cx="8763000" cy="563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indent="-292100" algn="ctr">
              <a:buClr>
                <a:schemeClr val="accent1"/>
              </a:buClr>
              <a:buSzPct val="70000"/>
              <a:defRPr/>
            </a:pPr>
            <a:r>
              <a:rPr lang="sk-SK" sz="2800" b="1" u="sng" dirty="0" smtClean="0">
                <a:latin typeface="Calibri" pitchFamily="34" charset="0"/>
                <a:cs typeface="Calibri" pitchFamily="34" charset="0"/>
              </a:rPr>
              <a:t>PRIESTOR NA VAŠE OTÁZKY </a:t>
            </a:r>
            <a:r>
              <a:rPr lang="sk-SK" sz="2800" b="1" u="sng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endParaRPr lang="sk-SK" sz="2800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aseline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400" baseline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400" b="1" i="0" u="sng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24303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Ďakujem za Váš čas a pozornosť.</a:t>
            </a:r>
            <a:br>
              <a:rPr lang="sk-SK" dirty="0" smtClean="0"/>
            </a:b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0947" t="25921" r="6458" b="35356"/>
          <a:stretch>
            <a:fillRect/>
          </a:stretch>
        </p:blipFill>
        <p:spPr bwMode="auto">
          <a:xfrm>
            <a:off x="1371600" y="3048000"/>
            <a:ext cx="626165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Zástupný symbol obsahu 3" descr="288553411_1882295915306215_3094652930948626752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8452" y="1722438"/>
            <a:ext cx="6787096" cy="452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1. Vzdelávanie od 5. 9. 2022 / zmeny v triede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33400" y="1524000"/>
            <a:ext cx="8153400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Školský rok sa začal 1. septembra 2022. 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Školské vyučovanie sa začalo 5. septembra 2022 (pondelok). </a:t>
            </a:r>
          </a:p>
          <a:p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Školské vyučovanie v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I. polroku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školského roka sa končí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31. januára 2023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(utorok).</a:t>
            </a:r>
          </a:p>
          <a:p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Školské vyučovanie v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II. polroku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školského roka sa začína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1. februára 2023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(stredu) a končí sa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30. júna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2023 (piatok).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39336"/>
          </a:xfr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effectLst/>
              </a:rPr>
              <a:t>TRIEDA V.O - zmena</a:t>
            </a:r>
            <a:endParaRPr lang="sk-SK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počet žiakov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(5 žiakov prestup na iné SŠ)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Vyučujúci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Zmena – TŠV – Mgr. K. Vozárová</a:t>
            </a:r>
          </a:p>
          <a:p>
            <a:pPr lvl="1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           INF (d) – Mgr.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Faguľová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     2. cudzí jazyk – RUJ 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PaedDr.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Molnárová</a:t>
            </a:r>
          </a:p>
          <a:p>
            <a:pPr lvl="1"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Vyučovanie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trieda samostatne</a:t>
            </a:r>
          </a:p>
          <a:p>
            <a:pPr lvl="2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11 VH do týždňa s I.A triedou </a:t>
            </a:r>
          </a:p>
          <a:p>
            <a:pPr lvl="2"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3200" b="1" dirty="0" smtClean="0">
                <a:effectLst/>
                <a:latin typeface="Times New Roman" pitchFamily="18" charset="0"/>
                <a:cs typeface="Times New Roman" pitchFamily="18" charset="0"/>
              </a:rPr>
              <a:t>2.Komunikácia so školou – povinnosti zákonných zástupcov:</a:t>
            </a:r>
            <a:endParaRPr lang="sk-SK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prosím</a:t>
            </a:r>
            <a:r>
              <a:rPr lang="sk-SK" dirty="0" smtClean="0"/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hlásiť triednemu učiteľovi každú zmenu kontaktných údajov (telefón, email ...)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hlásiť triednemu nefunkčné rodičovské účty v Elektronickej žiackej knižke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priebežne kontrolovať známky a prácu žiakov v EŽK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304800"/>
            <a:ext cx="8229600" cy="6172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sk-SK" sz="3200" noProof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dovzdať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triednemu učiteľovi po každom prerušení dochádzky viac ako 5 dni (mimo víkendu) Vyhlásenie ZZ o bezpríznakovosti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sk-SK" sz="3200" noProof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noProof="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sz="3200" noProof="0" dirty="0" err="1" smtClean="0">
                <a:latin typeface="Times New Roman" pitchFamily="18" charset="0"/>
                <a:cs typeface="Times New Roman" pitchFamily="18" charset="0"/>
              </a:rPr>
              <a:t>ovid</a:t>
            </a:r>
            <a:r>
              <a:rPr lang="sk-SK" sz="3200" noProof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noProof="0" dirty="0" smtClean="0">
                <a:latin typeface="Times New Roman" pitchFamily="18" charset="0"/>
                <a:cs typeface="Times New Roman" pitchFamily="18" charset="0"/>
              </a:rPr>
              <a:t>pozitívny žiak – ostáva doma, kontakty nemusia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lang="sk-SK" sz="3200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sk-SK" sz="3200" b="0" i="0" u="none" strike="noStrike" kern="1200" cap="none" spc="0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škole zriadená izolačná miestnosť – v prípade výskytu respiračných príznakov u žiaka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prosíme neposielať do školy dieťa s príznakmi infekcie dýchacích ciest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304800"/>
            <a:ext cx="8229600" cy="6172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sk-SK" sz="3200" noProof="0" dirty="0" smtClean="0">
                <a:latin typeface="Times New Roman" pitchFamily="18" charset="0"/>
                <a:cs typeface="Times New Roman" pitchFamily="18" charset="0"/>
              </a:rPr>
              <a:t> testovanie (</a:t>
            </a:r>
            <a:r>
              <a:rPr lang="sk-SK" sz="3200" noProof="0" dirty="0" err="1" smtClean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sk-SK" sz="3200" noProof="0" dirty="0" smtClean="0">
                <a:latin typeface="Times New Roman" pitchFamily="18" charset="0"/>
                <a:cs typeface="Times New Roman" pitchFamily="18" charset="0"/>
              </a:rPr>
              <a:t>) – dobrovoľné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endParaRPr lang="sk-SK" sz="3200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sk-SK" sz="3200" noProof="0" dirty="0" smtClean="0">
                <a:latin typeface="Times New Roman" pitchFamily="18" charset="0"/>
                <a:cs typeface="Times New Roman" pitchFamily="18" charset="0"/>
              </a:rPr>
              <a:t>Rúška / respirátory – nepovinné – dobrovoľné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lang="sk-SK" sz="3200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sk-SK" sz="3200" noProof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b="1" noProof="0" dirty="0" smtClean="0">
                <a:latin typeface="Times New Roman" pitchFamily="18" charset="0"/>
                <a:cs typeface="Times New Roman" pitchFamily="18" charset="0"/>
              </a:rPr>
              <a:t>karanténa</a:t>
            </a:r>
            <a:r>
              <a:rPr lang="sk-SK" sz="3200" noProof="0" dirty="0" smtClean="0">
                <a:latin typeface="Times New Roman" pitchFamily="18" charset="0"/>
                <a:cs typeface="Times New Roman" pitchFamily="18" charset="0"/>
              </a:rPr>
              <a:t> pre úzke kontakty – len ak ju nariadi všeobecný lekár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lang="sk-SK" sz="3200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3200" b="1" noProof="0" dirty="0" err="1" smtClean="0">
                <a:latin typeface="Times New Roman" pitchFamily="18" charset="0"/>
                <a:cs typeface="Times New Roman" pitchFamily="18" charset="0"/>
              </a:rPr>
              <a:t>zolácia</a:t>
            </a:r>
            <a:r>
              <a:rPr lang="sk-SK" sz="3200" b="1" noProof="0" dirty="0" smtClean="0">
                <a:latin typeface="Times New Roman" pitchFamily="18" charset="0"/>
                <a:cs typeface="Times New Roman" pitchFamily="18" charset="0"/>
              </a:rPr>
              <a:t> a karanténa</a:t>
            </a:r>
          </a:p>
          <a:p>
            <a:pPr marL="749300" lvl="1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v prípade potvrdeného ochorenia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– žiak ostáva doma v izolácií 5 dní, na 6.deň ide do školy (ak nemá príznaky), avšak ďalších 5 dní v škole nosí respirátor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9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mimoriadne prerušenie vyučovania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RÚVZ + riaditeľ školy – prechod na dištančné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vzdelávanie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____________________________________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3.ZÁKLADNÉ PREVÁDZKOVÉ POKYNY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81000" y="1295400"/>
            <a:ext cx="813293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Od pondelka 05. 09. 2022 vyučovanie prebieha podľa klasického rozvrhu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zverejneného v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Edupage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-Triedy sú rozdelené do 2 skupín so samostatným časovými harmonogramom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a samostatným vyhradeným časom  na obed v školskej jedálni.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500" t="25556" r="16250" b="10000"/>
          <a:stretch>
            <a:fillRect/>
          </a:stretch>
        </p:blipFill>
        <p:spPr bwMode="auto">
          <a:xfrm>
            <a:off x="1600200" y="2634827"/>
            <a:ext cx="6553200" cy="422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539</TotalTime>
  <Words>776</Words>
  <Application>Microsoft Office PowerPoint</Application>
  <PresentationFormat>Prezentácia na obrazovke (4:3)</PresentationFormat>
  <Paragraphs>148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Odliatok</vt:lpstr>
      <vt:lpstr>RODIČOVSKÉ ZDRUŽENIE  29. 09. 2022 </vt:lpstr>
      <vt:lpstr>PROGRAM:</vt:lpstr>
      <vt:lpstr>1. Vzdelávanie od 5. 9. 2022 / zmeny v triede</vt:lpstr>
      <vt:lpstr>TRIEDA V.O - zmena</vt:lpstr>
      <vt:lpstr>2.Komunikácia so školou – povinnosti zákonných zástupcov:</vt:lpstr>
      <vt:lpstr>Snímka 6</vt:lpstr>
      <vt:lpstr>Snímka 7</vt:lpstr>
      <vt:lpstr>Snímka 8</vt:lpstr>
      <vt:lpstr>3.ZÁKLADNÉ PREVÁDZKOVÉ POKYNY</vt:lpstr>
      <vt:lpstr>4. Zmeny / úpravy v Školskom poriadku</vt:lpstr>
      <vt:lpstr>Snímka 11</vt:lpstr>
      <vt:lpstr>Snímka 12</vt:lpstr>
      <vt:lpstr>Snímka 13</vt:lpstr>
      <vt:lpstr>Snímka 14</vt:lpstr>
      <vt:lpstr>Snímka 15</vt:lpstr>
      <vt:lpstr>Snímka 16</vt:lpstr>
      <vt:lpstr>POVINNOSTI RODIČOV:</vt:lpstr>
      <vt:lpstr>Snímka 18</vt:lpstr>
      <vt:lpstr>1.Aktualizácia údajov a kontaktov</vt:lpstr>
      <vt:lpstr>Snímka 20</vt:lpstr>
      <vt:lpstr>Ďakujem za Váš čas a pozornosť.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DIŠTANČNÉ VZDELÁVANIE</dc:title>
  <dc:creator>hp</dc:creator>
  <cp:lastModifiedBy>sokol</cp:lastModifiedBy>
  <cp:revision>182</cp:revision>
  <dcterms:created xsi:type="dcterms:W3CDTF">2021-01-21T12:24:56Z</dcterms:created>
  <dcterms:modified xsi:type="dcterms:W3CDTF">2022-09-29T12:15:55Z</dcterms:modified>
</cp:coreProperties>
</file>