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7" r:id="rId5"/>
    <p:sldId id="269" r:id="rId6"/>
    <p:sldId id="271" r:id="rId7"/>
    <p:sldId id="268" r:id="rId8"/>
    <p:sldId id="270" r:id="rId9"/>
    <p:sldId id="272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54" autoAdjust="0"/>
    <p:restoredTop sz="94660"/>
  </p:normalViewPr>
  <p:slideViewPr>
    <p:cSldViewPr>
      <p:cViewPr>
        <p:scale>
          <a:sx n="87" d="100"/>
          <a:sy n="87" d="100"/>
        </p:scale>
        <p:origin x="-65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B5DA3F-8523-4CAA-A5DD-D567B32EFE55}" type="datetimeFigureOut">
              <a:rPr lang="sk-SK" smtClean="0"/>
              <a:pPr/>
              <a:t>08.01.2017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91680" y="332656"/>
            <a:ext cx="7200800" cy="1894362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Vlastnosti tuhých látok a telies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51720" y="5486400"/>
            <a:ext cx="6406480" cy="822920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Meranie objemu pevných telies</a:t>
            </a:r>
            <a:endParaRPr lang="sk-SK" sz="3200" dirty="0"/>
          </a:p>
        </p:txBody>
      </p:sp>
      <p:pic>
        <p:nvPicPr>
          <p:cNvPr id="7176" name="Picture 8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5485714" cy="28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467600" cy="792088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11560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opakujeme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14282" y="692696"/>
            <a:ext cx="8786874" cy="5781256"/>
          </a:xfrm>
        </p:spPr>
        <p:txBody>
          <a:bodyPr/>
          <a:lstStyle/>
          <a:p>
            <a:r>
              <a:rPr lang="sk-SK" sz="2200" dirty="0" smtClean="0"/>
              <a:t>Množstvo kvapalín vyjadrujeme fyzikálnou veličinou </a:t>
            </a:r>
            <a:r>
              <a:rPr lang="sk-SK" sz="2200" b="1" dirty="0" smtClean="0">
                <a:solidFill>
                  <a:srgbClr val="C00000"/>
                </a:solidFill>
              </a:rPr>
              <a:t>OBJEM.</a:t>
            </a:r>
          </a:p>
          <a:p>
            <a:r>
              <a:rPr lang="sk-SK" sz="2200" b="1" dirty="0" smtClean="0"/>
              <a:t>Objem označujeme V.</a:t>
            </a:r>
          </a:p>
          <a:p>
            <a:r>
              <a:rPr lang="sk-SK" sz="2200" dirty="0" smtClean="0"/>
              <a:t>Objem kvapalín zvyčajne udávame v: </a:t>
            </a:r>
          </a:p>
          <a:p>
            <a:pPr lvl="1"/>
            <a:r>
              <a:rPr lang="sk-SK" sz="1900" dirty="0" smtClean="0"/>
              <a:t>litroch</a:t>
            </a:r>
          </a:p>
          <a:p>
            <a:pPr lvl="1"/>
            <a:r>
              <a:rPr lang="sk-SK" sz="1900" dirty="0" smtClean="0"/>
              <a:t>mililitroch</a:t>
            </a:r>
          </a:p>
          <a:p>
            <a:pPr lvl="1"/>
            <a:r>
              <a:rPr lang="sk-SK" sz="1900" dirty="0" smtClean="0"/>
              <a:t>hektolitroch</a:t>
            </a:r>
          </a:p>
          <a:p>
            <a:pPr lvl="1"/>
            <a:r>
              <a:rPr lang="sk-SK" sz="1900" dirty="0" smtClean="0"/>
              <a:t>decilitroch</a:t>
            </a:r>
          </a:p>
          <a:p>
            <a:pPr lvl="1"/>
            <a:endParaRPr lang="sk-SK" sz="1900" dirty="0" smtClean="0"/>
          </a:p>
          <a:p>
            <a:pPr lvl="1">
              <a:buNone/>
            </a:pPr>
            <a:r>
              <a:rPr lang="sk-SK" sz="2400" b="1" dirty="0" smtClean="0">
                <a:solidFill>
                  <a:schemeClr val="accent3">
                    <a:lumMod val="50000"/>
                  </a:schemeClr>
                </a:solidFill>
              </a:rPr>
              <a:t>Ako odmerať objem pevných telies?</a:t>
            </a:r>
            <a:endParaRPr lang="sk-SK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2627784" y="1988840"/>
            <a:ext cx="228601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Bookman Old Style" pitchFamily="18" charset="0"/>
              </a:rPr>
              <a:t>liter .......l</a:t>
            </a:r>
          </a:p>
          <a:p>
            <a:r>
              <a:rPr lang="sk-SK" sz="2000" b="1" dirty="0" smtClean="0">
                <a:latin typeface="Bookman Old Style" pitchFamily="18" charset="0"/>
              </a:rPr>
              <a:t>mililiter.....ml</a:t>
            </a:r>
          </a:p>
          <a:p>
            <a:r>
              <a:rPr lang="sk-SK" sz="2000" b="1" dirty="0" smtClean="0">
                <a:latin typeface="Bookman Old Style" pitchFamily="18" charset="0"/>
              </a:rPr>
              <a:t>hektoliter.....hl</a:t>
            </a:r>
          </a:p>
          <a:p>
            <a:r>
              <a:rPr lang="sk-SK" sz="2000" b="1" dirty="0" smtClean="0">
                <a:latin typeface="Bookman Old Style" pitchFamily="18" charset="0"/>
              </a:rPr>
              <a:t>deciliter-.....dl</a:t>
            </a:r>
          </a:p>
        </p:txBody>
      </p:sp>
      <p:pic>
        <p:nvPicPr>
          <p:cNvPr id="3074" name="Picture 2" descr="Výsledok vyhľadávania obrázkov pre dopyt gu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429132"/>
            <a:ext cx="2143140" cy="1607355"/>
          </a:xfrm>
          <a:prstGeom prst="rect">
            <a:avLst/>
          </a:prstGeom>
          <a:noFill/>
        </p:spPr>
      </p:pic>
      <p:pic>
        <p:nvPicPr>
          <p:cNvPr id="3076" name="Picture 4" descr="Výsledok vyhľadávania obrázkov pre dopyt skákacialoptič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285860"/>
            <a:ext cx="1500198" cy="2063310"/>
          </a:xfrm>
          <a:prstGeom prst="rect">
            <a:avLst/>
          </a:prstGeom>
          <a:noFill/>
        </p:spPr>
      </p:pic>
      <p:pic>
        <p:nvPicPr>
          <p:cNvPr id="3078" name="Picture 6" descr="Výsledok vyhľadávania obrázkov pre dopyt mati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4429132"/>
            <a:ext cx="2120069" cy="1971664"/>
          </a:xfrm>
          <a:prstGeom prst="rect">
            <a:avLst/>
          </a:prstGeom>
          <a:noFill/>
        </p:spPr>
      </p:pic>
      <p:pic>
        <p:nvPicPr>
          <p:cNvPr id="3080" name="Picture 8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4429132"/>
            <a:ext cx="1857388" cy="1578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143116"/>
            <a:ext cx="1428760" cy="379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sk-SK" dirty="0" smtClean="0"/>
              <a:t>Objem pevných telies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043890" cy="5616720"/>
          </a:xfrm>
        </p:spPr>
        <p:txBody>
          <a:bodyPr/>
          <a:lstStyle/>
          <a:p>
            <a:r>
              <a:rPr lang="sk-SK" dirty="0" smtClean="0"/>
              <a:t>Ak vieme tieto telesá ponoriť do odmerného valca (zmestia sa tam, neroztopia sa, nepoškodia sa), použijeme ten:</a:t>
            </a:r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143116"/>
            <a:ext cx="1364259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786322"/>
            <a:ext cx="428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3357562"/>
            <a:ext cx="447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lokTextu 9"/>
          <p:cNvSpPr txBox="1"/>
          <p:nvPr/>
        </p:nvSpPr>
        <p:spPr>
          <a:xfrm>
            <a:off x="1142976" y="614364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V</a:t>
            </a:r>
            <a:r>
              <a:rPr lang="sk-SK" sz="2400" b="1" baseline="-25000" dirty="0" smtClean="0"/>
              <a:t>1 </a:t>
            </a:r>
            <a:r>
              <a:rPr lang="sk-SK" sz="2400" b="1" dirty="0" smtClean="0"/>
              <a:t>= 48 ml</a:t>
            </a:r>
            <a:endParaRPr lang="sk-SK" sz="24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3857620" y="614364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V</a:t>
            </a:r>
            <a:r>
              <a:rPr lang="sk-SK" sz="2400" b="1" baseline="-25000" dirty="0" smtClean="0"/>
              <a:t>2 </a:t>
            </a:r>
            <a:r>
              <a:rPr lang="sk-SK" sz="2400" b="1" dirty="0" smtClean="0"/>
              <a:t>= 76 ml</a:t>
            </a:r>
            <a:endParaRPr lang="sk-SK" sz="24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786446" y="435769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V = V</a:t>
            </a:r>
            <a:r>
              <a:rPr lang="sk-SK" sz="2400" b="1" baseline="-25000" dirty="0" smtClean="0"/>
              <a:t>2 </a:t>
            </a:r>
            <a:r>
              <a:rPr lang="sk-SK" sz="2400" b="1" dirty="0" smtClean="0"/>
              <a:t>- V</a:t>
            </a:r>
            <a:r>
              <a:rPr lang="sk-SK" sz="2400" b="1" baseline="-25000" dirty="0" smtClean="0"/>
              <a:t>1</a:t>
            </a:r>
            <a:r>
              <a:rPr lang="sk-SK" sz="2400" b="1" dirty="0" smtClean="0"/>
              <a:t> </a:t>
            </a:r>
          </a:p>
          <a:p>
            <a:pPr algn="ctr"/>
            <a:r>
              <a:rPr lang="sk-SK" sz="2400" b="1" dirty="0" smtClean="0"/>
              <a:t>V = 76 ml – 48 ml</a:t>
            </a:r>
          </a:p>
          <a:p>
            <a:pPr algn="ctr"/>
            <a:r>
              <a:rPr lang="sk-SK" sz="2400" b="1" dirty="0" smtClean="0">
                <a:solidFill>
                  <a:schemeClr val="accent3">
                    <a:lumMod val="50000"/>
                  </a:schemeClr>
                </a:solidFill>
              </a:rPr>
              <a:t>V = 28 ml </a:t>
            </a:r>
            <a:endParaRPr lang="sk-SK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Objem pevných telies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972452" cy="5473844"/>
          </a:xfrm>
        </p:spPr>
        <p:txBody>
          <a:bodyPr/>
          <a:lstStyle/>
          <a:p>
            <a:r>
              <a:rPr lang="sk-SK" dirty="0" smtClean="0"/>
              <a:t>A čo keď nemôžeme teleso ponoriť?</a:t>
            </a:r>
          </a:p>
          <a:p>
            <a:r>
              <a:rPr lang="sk-SK" dirty="0" smtClean="0"/>
              <a:t>Pomôže matematika!!!</a:t>
            </a:r>
          </a:p>
          <a:p>
            <a:r>
              <a:rPr lang="sk-SK" dirty="0" smtClean="0"/>
              <a:t>Objem pravidelných telies môžeme vypočítať.</a:t>
            </a:r>
          </a:p>
          <a:p>
            <a:endParaRPr lang="sk-SK" dirty="0"/>
          </a:p>
        </p:txBody>
      </p:sp>
      <p:pic>
        <p:nvPicPr>
          <p:cNvPr id="17410" name="Picture 2" descr="Výsledok vyhľadávania obrázkov pre dopyt koc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2095498" cy="2095498"/>
          </a:xfrm>
          <a:prstGeom prst="rect">
            <a:avLst/>
          </a:prstGeom>
          <a:noFill/>
        </p:spPr>
      </p:pic>
      <p:pic>
        <p:nvPicPr>
          <p:cNvPr id="17412" name="Picture 4" descr="Výsledok vyhľadávania obrázkov pre dopyt kvá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571744"/>
            <a:ext cx="2958873" cy="1776404"/>
          </a:xfrm>
          <a:prstGeom prst="rect">
            <a:avLst/>
          </a:prstGeom>
          <a:noFill/>
        </p:spPr>
      </p:pic>
      <p:pic>
        <p:nvPicPr>
          <p:cNvPr id="17414" name="Picture 6" descr="Výsledok vyhľadávania obrázkov pre dopyt guľ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571744"/>
            <a:ext cx="1785950" cy="1919093"/>
          </a:xfrm>
          <a:prstGeom prst="rect">
            <a:avLst/>
          </a:prstGeom>
          <a:noFill/>
        </p:spPr>
      </p:pic>
      <p:pic>
        <p:nvPicPr>
          <p:cNvPr id="17416" name="Picture 8" descr="Výsledok vyhľadávania obrázkov pre dopyt kužeľ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4143380"/>
            <a:ext cx="2143140" cy="2143140"/>
          </a:xfrm>
          <a:prstGeom prst="rect">
            <a:avLst/>
          </a:prstGeom>
          <a:noFill/>
        </p:spPr>
      </p:pic>
      <p:pic>
        <p:nvPicPr>
          <p:cNvPr id="17418" name="Picture 10" descr="Výsledok vyhľadávania obrázkov pre dopyt ihl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4500570"/>
            <a:ext cx="1928826" cy="1928826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971600" y="4365104"/>
            <a:ext cx="1296144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Kocka </a:t>
            </a:r>
            <a:endParaRPr lang="sk-SK" sz="28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3419872" y="4365104"/>
            <a:ext cx="1584176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Kváder </a:t>
            </a:r>
            <a:endParaRPr lang="sk-SK" sz="28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6948264" y="4365104"/>
            <a:ext cx="1296144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Guľa  </a:t>
            </a:r>
            <a:endParaRPr lang="sk-SK" sz="28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39552" y="6021288"/>
            <a:ext cx="1296144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Ihlan </a:t>
            </a:r>
            <a:endParaRPr lang="sk-SK" sz="28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139952" y="5949280"/>
            <a:ext cx="1296144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Kužeľ 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Jednotky objemu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637240"/>
          </a:xfrm>
        </p:spPr>
        <p:txBody>
          <a:bodyPr/>
          <a:lstStyle/>
          <a:p>
            <a:r>
              <a:rPr lang="sk-SK" dirty="0" smtClean="0"/>
              <a:t>Kocka so stranou 1 cm: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Táto kocka má objem </a:t>
            </a:r>
            <a:r>
              <a:rPr lang="sk-SK" u="sng" dirty="0" smtClean="0"/>
              <a:t>jeden </a:t>
            </a:r>
            <a:r>
              <a:rPr lang="sk-SK" b="1" u="sng" dirty="0" smtClean="0"/>
              <a:t>kubický centimeter</a:t>
            </a:r>
          </a:p>
          <a:p>
            <a:r>
              <a:rPr lang="sk-SK" dirty="0" smtClean="0"/>
              <a:t>Kváder: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 descr="Výsledok vyhľadávania obrázkov pre dopyt koc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864096" cy="86881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>
            <a:off x="1403648" y="270892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V="1">
            <a:off x="1259632" y="1916832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V="1">
            <a:off x="2195736" y="2348880"/>
            <a:ext cx="216024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467544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cm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403648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cm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24117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cm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851920" y="16288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131840" y="1700808"/>
            <a:ext cx="5400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V = 1cm · 1 cm ·  1 cm = 1 cm</a:t>
            </a:r>
            <a:r>
              <a:rPr lang="sk-SK" sz="2800" b="1" baseline="30000" dirty="0" smtClean="0"/>
              <a:t>3</a:t>
            </a:r>
            <a:r>
              <a:rPr lang="sk-SK" sz="2800" b="1" dirty="0" smtClean="0"/>
              <a:t>     </a:t>
            </a:r>
            <a:endParaRPr lang="sk-SK" sz="28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17032"/>
            <a:ext cx="2304256" cy="23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ovná spojovacia šípka 16"/>
          <p:cNvCxnSpPr/>
          <p:nvPr/>
        </p:nvCxnSpPr>
        <p:spPr>
          <a:xfrm>
            <a:off x="2411760" y="5373216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2699792" y="5517232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2987824" y="5661248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3275856" y="5805264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1979712" y="53732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195736" y="55172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555776" y="566124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2915816" y="58772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9" name="Rovná spojovacia šípka 28"/>
          <p:cNvCxnSpPr/>
          <p:nvPr/>
        </p:nvCxnSpPr>
        <p:spPr>
          <a:xfrm flipV="1">
            <a:off x="3779912" y="5877272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4067944" y="5733256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lokTextu 36"/>
          <p:cNvSpPr txBox="1"/>
          <p:nvPr/>
        </p:nvSpPr>
        <p:spPr>
          <a:xfrm>
            <a:off x="4139952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3779912" y="59492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Rovná spojovacia šípka 39"/>
          <p:cNvCxnSpPr/>
          <p:nvPr/>
        </p:nvCxnSpPr>
        <p:spPr>
          <a:xfrm flipV="1">
            <a:off x="4427984" y="5157192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lokTextu 40"/>
          <p:cNvSpPr txBox="1"/>
          <p:nvPr/>
        </p:nvSpPr>
        <p:spPr>
          <a:xfrm>
            <a:off x="4499992" y="52292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Rovná spojovacia šípka 41"/>
          <p:cNvCxnSpPr/>
          <p:nvPr/>
        </p:nvCxnSpPr>
        <p:spPr>
          <a:xfrm flipV="1">
            <a:off x="4427984" y="47251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4499992" y="479715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Rovná spojovacia šípka 43"/>
          <p:cNvCxnSpPr/>
          <p:nvPr/>
        </p:nvCxnSpPr>
        <p:spPr>
          <a:xfrm flipV="1">
            <a:off x="4427984" y="4293096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lokTextu 44"/>
          <p:cNvSpPr txBox="1"/>
          <p:nvPr/>
        </p:nvSpPr>
        <p:spPr>
          <a:xfrm>
            <a:off x="4572000" y="443711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accent2">
                    <a:lumMod val="50000"/>
                  </a:schemeClr>
                </a:solidFill>
              </a:rPr>
              <a:t>1cm</a:t>
            </a:r>
            <a:endParaRPr lang="sk-SK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BlokTextu 45"/>
          <p:cNvSpPr txBox="1"/>
          <p:nvPr/>
        </p:nvSpPr>
        <p:spPr>
          <a:xfrm>
            <a:off x="1331640" y="6237312"/>
            <a:ext cx="612068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V = 4 cm · 2 cm ·  3 cm = 24 cm</a:t>
            </a:r>
            <a:r>
              <a:rPr lang="sk-SK" sz="2800" b="1" baseline="30000" dirty="0" smtClean="0"/>
              <a:t>3</a:t>
            </a:r>
            <a:r>
              <a:rPr lang="sk-SK" sz="2800" b="1" dirty="0" smtClean="0"/>
              <a:t>    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  <p:bldP spid="12" grpId="0"/>
      <p:bldP spid="13" grpId="0"/>
      <p:bldP spid="15" grpId="0" animBg="1"/>
      <p:bldP spid="24" grpId="0"/>
      <p:bldP spid="25" grpId="0"/>
      <p:bldP spid="26" grpId="0"/>
      <p:bldP spid="27" grpId="0"/>
      <p:bldP spid="37" grpId="0"/>
      <p:bldP spid="38" grpId="0"/>
      <p:bldP spid="41" grpId="0"/>
      <p:bldP spid="43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Jednotky objemu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8964488" cy="5637240"/>
          </a:xfrm>
        </p:spPr>
        <p:txBody>
          <a:bodyPr/>
          <a:lstStyle/>
          <a:p>
            <a:r>
              <a:rPr lang="sk-SK" b="1" dirty="0" smtClean="0"/>
              <a:t>Kocka</a:t>
            </a:r>
            <a:r>
              <a:rPr lang="sk-SK" dirty="0" smtClean="0"/>
              <a:t> so stranou </a:t>
            </a:r>
            <a:r>
              <a:rPr lang="sk-SK" b="1" dirty="0" smtClean="0"/>
              <a:t>1 dm </a:t>
            </a:r>
            <a:r>
              <a:rPr lang="sk-SK" dirty="0" smtClean="0"/>
              <a:t>má objem </a:t>
            </a:r>
            <a:r>
              <a:rPr lang="sk-SK" u="sng" dirty="0" smtClean="0"/>
              <a:t>jeden </a:t>
            </a:r>
            <a:r>
              <a:rPr lang="sk-SK" b="1" u="sng" dirty="0" smtClean="0"/>
              <a:t>kubický decimeter</a:t>
            </a:r>
            <a:r>
              <a:rPr lang="sk-SK" b="1" dirty="0" smtClean="0"/>
              <a:t> </a:t>
            </a:r>
            <a:r>
              <a:rPr lang="sk-SK" dirty="0" smtClean="0"/>
              <a:t>.</a:t>
            </a:r>
          </a:p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Kocka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so stranou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1 m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má objem </a:t>
            </a:r>
            <a:r>
              <a:rPr lang="sk-SK" u="sng" dirty="0" smtClean="0">
                <a:solidFill>
                  <a:schemeClr val="accent1">
                    <a:lumMod val="75000"/>
                  </a:schemeClr>
                </a:solidFill>
              </a:rPr>
              <a:t>jeden </a:t>
            </a:r>
            <a:r>
              <a:rPr lang="sk-SK" b="1" u="sng" dirty="0" smtClean="0">
                <a:solidFill>
                  <a:schemeClr val="accent1">
                    <a:lumMod val="75000"/>
                  </a:schemeClr>
                </a:solidFill>
              </a:rPr>
              <a:t>kubický meter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Kocka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 so stranou 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1 mm 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má objem </a:t>
            </a:r>
            <a:r>
              <a:rPr lang="sk-SK" u="sng" dirty="0" smtClean="0">
                <a:solidFill>
                  <a:schemeClr val="accent6">
                    <a:lumMod val="50000"/>
                  </a:schemeClr>
                </a:solidFill>
              </a:rPr>
              <a:t>jeden </a:t>
            </a:r>
            <a:r>
              <a:rPr lang="sk-SK" b="1" u="sng" dirty="0" smtClean="0">
                <a:solidFill>
                  <a:schemeClr val="accent6">
                    <a:lumMod val="50000"/>
                  </a:schemeClr>
                </a:solidFill>
              </a:rPr>
              <a:t>kubický milimeter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 .</a:t>
            </a:r>
            <a:endParaRPr lang="sk-SK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Základná jednotka objemu je meter kubický , označenie m</a:t>
            </a:r>
            <a:r>
              <a:rPr lang="sk-SK" b="1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endParaRPr lang="sk-SK" b="1" baseline="30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b="1" dirty="0" smtClean="0"/>
              <a:t>Jednotky objemu: </a:t>
            </a: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1 mm</a:t>
            </a:r>
            <a:r>
              <a:rPr lang="sk-SK" b="1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1 cm</a:t>
            </a:r>
            <a:r>
              <a:rPr lang="sk-SK" b="1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1 dm</a:t>
            </a:r>
            <a:r>
              <a:rPr lang="sk-SK" b="1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1 m</a:t>
            </a:r>
            <a:r>
              <a:rPr lang="sk-SK" b="1" baseline="30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endParaRPr lang="sk-SK" b="1" baseline="30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707904" y="3933056"/>
            <a:ext cx="331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u="sng" dirty="0" smtClean="0"/>
              <a:t>Platí:</a:t>
            </a:r>
          </a:p>
          <a:p>
            <a:pPr algn="ctr"/>
            <a:r>
              <a:rPr lang="sk-SK" sz="2400" dirty="0" smtClean="0"/>
              <a:t>1 m</a:t>
            </a:r>
            <a:r>
              <a:rPr lang="sk-SK" sz="2400" baseline="30000" dirty="0" smtClean="0"/>
              <a:t>3</a:t>
            </a:r>
            <a:r>
              <a:rPr lang="sk-SK" sz="2400" dirty="0" smtClean="0"/>
              <a:t> = 1 000 dm</a:t>
            </a:r>
            <a:r>
              <a:rPr lang="sk-SK" sz="2400" baseline="30000" dirty="0" smtClean="0"/>
              <a:t>3</a:t>
            </a:r>
          </a:p>
          <a:p>
            <a:pPr algn="ctr"/>
            <a:r>
              <a:rPr lang="sk-SK" sz="2400" dirty="0" smtClean="0"/>
              <a:t>1 dm</a:t>
            </a:r>
            <a:r>
              <a:rPr lang="sk-SK" sz="2400" baseline="30000" dirty="0" smtClean="0"/>
              <a:t>3</a:t>
            </a:r>
            <a:r>
              <a:rPr lang="sk-SK" sz="2400" dirty="0" smtClean="0"/>
              <a:t> = 1 000 cm</a:t>
            </a:r>
            <a:r>
              <a:rPr lang="sk-SK" sz="2400" baseline="30000" dirty="0" smtClean="0"/>
              <a:t>3</a:t>
            </a:r>
          </a:p>
          <a:p>
            <a:pPr algn="ctr"/>
            <a:r>
              <a:rPr lang="sk-SK" sz="2400" dirty="0" smtClean="0"/>
              <a:t>1 cm</a:t>
            </a:r>
            <a:r>
              <a:rPr lang="sk-SK" sz="2400" baseline="30000" dirty="0" smtClean="0"/>
              <a:t>3</a:t>
            </a:r>
            <a:r>
              <a:rPr lang="sk-SK" sz="2400" dirty="0" smtClean="0"/>
              <a:t> = 1 000 mm</a:t>
            </a:r>
            <a:r>
              <a:rPr lang="sk-SK" sz="2400" baseline="30000" dirty="0" smtClean="0"/>
              <a:t>3</a:t>
            </a:r>
          </a:p>
          <a:p>
            <a:endParaRPr lang="sk-SK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sk-SK" b="1" dirty="0" smtClean="0"/>
              <a:t>Objem pevných telies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147248" cy="576064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Na ich výpočet potrebujeme teda poznať ich rozmery: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2000" b="1" i="1" dirty="0" smtClean="0">
                <a:solidFill>
                  <a:schemeClr val="accent1">
                    <a:lumMod val="75000"/>
                  </a:schemeClr>
                </a:solidFill>
              </a:rPr>
              <a:t>Pozn.: Násobíme len rozmery v rovnakých jednotkách!!!</a:t>
            </a:r>
            <a:endParaRPr lang="sk-SK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644008" y="450912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dĺžka</a:t>
            </a:r>
            <a:endParaRPr lang="sk-SK" sz="24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1691680" y="41490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šírka</a:t>
            </a:r>
            <a:endParaRPr lang="sk-SK" sz="2400" b="1" dirty="0"/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5924550" y="1485900"/>
            <a:ext cx="15602" cy="266318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012160" y="256490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výška</a:t>
            </a:r>
            <a:endParaRPr lang="sk-SK" sz="24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123728" y="5013176"/>
            <a:ext cx="50405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Objem = dĺžka ·  šírka ·  výška </a:t>
            </a:r>
            <a:endParaRPr lang="sk-SK" sz="2400" b="1" dirty="0"/>
          </a:p>
        </p:txBody>
      </p:sp>
      <p:pic>
        <p:nvPicPr>
          <p:cNvPr id="2050" name="Picture 2" descr="Výsledok vyhľadávania obrázkov pre dopyt skrin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340768"/>
            <a:ext cx="2520280" cy="3142167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>
            <a:off x="2771800" y="4221088"/>
            <a:ext cx="504056" cy="43204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3491880" y="4365104"/>
            <a:ext cx="2016224" cy="36004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539552" y="5589240"/>
            <a:ext cx="777686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dirty="0" smtClean="0"/>
              <a:t>V = 70 cm · 40 cm · 90 cm = 252 000 cm</a:t>
            </a:r>
            <a:r>
              <a:rPr lang="sk-SK" sz="2400" b="1" baseline="30000" dirty="0" smtClean="0"/>
              <a:t>3 </a:t>
            </a:r>
            <a:r>
              <a:rPr lang="sk-SK" sz="2400" b="1" dirty="0" smtClean="0"/>
              <a:t>= 252 dm</a:t>
            </a:r>
            <a:r>
              <a:rPr lang="sk-SK" sz="2400" b="1" baseline="30000" dirty="0" smtClean="0"/>
              <a:t>3</a:t>
            </a:r>
            <a:r>
              <a:rPr lang="sk-SK" sz="2400" b="1" dirty="0" smtClean="0"/>
              <a:t>     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11" grpId="0"/>
      <p:bldP spid="14" grpId="0"/>
      <p:bldP spid="1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Jednotky objemu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/>
          <a:lstStyle/>
          <a:p>
            <a:r>
              <a:rPr lang="sk-SK" dirty="0" smtClean="0"/>
              <a:t>Už poznáme tzv. duté jednotky aj kubické jednotky.</a:t>
            </a:r>
          </a:p>
          <a:p>
            <a:r>
              <a:rPr lang="sk-SK" dirty="0" smtClean="0"/>
              <a:t>Aká je medzi nimi súvislosť?</a:t>
            </a:r>
          </a:p>
          <a:p>
            <a:pPr>
              <a:buNone/>
            </a:pPr>
            <a:r>
              <a:rPr lang="sk-SK" dirty="0" smtClean="0"/>
              <a:t>PLATÍ: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339752" y="2276872"/>
            <a:ext cx="45365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 liter = 1 decimeter kubický</a:t>
            </a:r>
          </a:p>
          <a:p>
            <a:pPr algn="ctr"/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sk-SK" sz="2800" b="1" dirty="0" smtClean="0">
                <a:latin typeface="Cambria Math" pitchFamily="18" charset="0"/>
                <a:ea typeface="Cambria Math" pitchFamily="18" charset="0"/>
              </a:rPr>
              <a:t>1 l = 1 dm</a:t>
            </a:r>
            <a:r>
              <a:rPr lang="sk-SK" sz="2800" b="1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algn="ctr"/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pPr algn="ctr"/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 mililiter = 1 centimeter kubický</a:t>
            </a:r>
          </a:p>
          <a:p>
            <a:pPr algn="ctr"/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sk-SK" sz="2800" b="1" dirty="0" smtClean="0">
                <a:latin typeface="Cambria Math" pitchFamily="18" charset="0"/>
                <a:ea typeface="Cambria Math" pitchFamily="18" charset="0"/>
              </a:rPr>
              <a:t>1 ml = 1 cm</a:t>
            </a:r>
            <a:r>
              <a:rPr lang="sk-SK" sz="2800" b="1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sk-SK" sz="2800" b="1" baseline="30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sk-SK" dirty="0" smtClean="0"/>
              <a:t>Premena jednotiek objemu: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75240" cy="5421216"/>
          </a:xfrm>
        </p:spPr>
        <p:txBody>
          <a:bodyPr/>
          <a:lstStyle/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1 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l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4 000 cm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50 cm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ml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9 l =              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7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   cm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20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  ml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3 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 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800 000 dm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dirty="0" smtClean="0">
                <a:latin typeface="Cambria Math" pitchFamily="18" charset="0"/>
                <a:ea typeface="Cambria Math" pitchFamily="18" charset="0"/>
              </a:rPr>
              <a:t> =                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sk-SK" dirty="0" smtClean="0">
                <a:latin typeface="Cambria Math" pitchFamily="18" charset="0"/>
                <a:ea typeface="Cambria Math" pitchFamily="18" charset="0"/>
              </a:rPr>
              <a:t>600 ml =                 cm</a:t>
            </a:r>
            <a:r>
              <a:rPr lang="sk-SK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sk-SK" dirty="0" smtClean="0">
              <a:latin typeface="Cambria Math" pitchFamily="18" charset="0"/>
              <a:ea typeface="Cambria Math" pitchFamily="18" charset="0"/>
            </a:endParaRPr>
          </a:p>
          <a:p>
            <a:endParaRPr lang="sk-SK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084168" y="260648"/>
            <a:ext cx="2376264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u="sng" dirty="0" smtClean="0">
                <a:latin typeface="Cambria Math" pitchFamily="18" charset="0"/>
                <a:ea typeface="Cambria Math" pitchFamily="18" charset="0"/>
              </a:rPr>
              <a:t>Platí:</a:t>
            </a:r>
          </a:p>
          <a:p>
            <a:pPr algn="ctr"/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 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 = 1 000 dm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algn="ctr"/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 dm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 = 1 000 cm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algn="ctr"/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 cm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 = 1 000 mm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algn="ctr"/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 l = 1 dm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algn="ctr"/>
            <a:r>
              <a:rPr lang="sk-SK" sz="2000" dirty="0" smtClean="0">
                <a:latin typeface="Cambria Math" pitchFamily="18" charset="0"/>
                <a:ea typeface="Cambria Math" pitchFamily="18" charset="0"/>
              </a:rPr>
              <a:t>1 ml = 1 cm</a:t>
            </a:r>
            <a:r>
              <a:rPr lang="sk-SK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sk-SK" sz="2400" baseline="30000" dirty="0"/>
          </a:p>
        </p:txBody>
      </p:sp>
      <p:sp>
        <p:nvSpPr>
          <p:cNvPr id="5" name="BlokTextu 4"/>
          <p:cNvSpPr txBox="1"/>
          <p:nvPr/>
        </p:nvSpPr>
        <p:spPr>
          <a:xfrm>
            <a:off x="4427984" y="1052736"/>
            <a:ext cx="4032448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1 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1 000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   l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4 000 cm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50 cm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50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ml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9 l = 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 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7 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7 000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cm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20 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20 000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ml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3 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3 000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800 000 dm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800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lnSpc>
                <a:spcPts val="3500"/>
              </a:lnSpc>
            </a:pP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600 ml =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600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cm</a:t>
            </a:r>
            <a:r>
              <a:rPr lang="sk-SK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4" grpId="1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767</TotalTime>
  <Words>476</Words>
  <Application>Microsoft Office PowerPoint</Application>
  <PresentationFormat>Prezentácia na obrazovke (4:3)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Vlastnosti tuhých látok a telies</vt:lpstr>
      <vt:lpstr>opakujeme</vt:lpstr>
      <vt:lpstr>Objem pevných telies</vt:lpstr>
      <vt:lpstr>Objem pevných telies</vt:lpstr>
      <vt:lpstr>Jednotky objemu</vt:lpstr>
      <vt:lpstr>Jednotky objemu</vt:lpstr>
      <vt:lpstr>Objem pevných telies</vt:lpstr>
      <vt:lpstr>Jednotky objemu</vt:lpstr>
      <vt:lpstr>Premena jednotiek objemu: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predmetu fyzika</dc:title>
  <dc:creator>Pedagog</dc:creator>
  <cp:lastModifiedBy>Jaroslava Vitazkova</cp:lastModifiedBy>
  <cp:revision>154</cp:revision>
  <dcterms:created xsi:type="dcterms:W3CDTF">2016-09-07T07:49:12Z</dcterms:created>
  <dcterms:modified xsi:type="dcterms:W3CDTF">2017-01-08T12:40:07Z</dcterms:modified>
</cp:coreProperties>
</file>