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944013" cy="4356576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F991"/>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30" d="100"/>
          <a:sy n="30" d="100"/>
        </p:scale>
        <p:origin x="-438" y="5370"/>
      </p:cViewPr>
      <p:guideLst>
        <p:guide orient="horz" pos="13722"/>
        <p:guide pos="691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1645802" y="13533633"/>
            <a:ext cx="18652411" cy="9338402"/>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3291603" y="24687266"/>
            <a:ext cx="15360809" cy="1113347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15909411" y="1744660"/>
            <a:ext cx="4937403" cy="37172084"/>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1097203" y="1744660"/>
            <a:ext cx="14446475" cy="37172084"/>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1733428" y="27995046"/>
            <a:ext cx="18652411" cy="8652645"/>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1733428" y="18465033"/>
            <a:ext cx="18652411" cy="953000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1097203" y="10165355"/>
            <a:ext cx="9691939" cy="2875138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11154875" y="10165355"/>
            <a:ext cx="9691939" cy="2875138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1097201" y="9751877"/>
            <a:ext cx="9695750" cy="40641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1097201" y="13815995"/>
            <a:ext cx="9695750" cy="25100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11147257" y="9751877"/>
            <a:ext cx="9699559" cy="40641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11147257" y="13815995"/>
            <a:ext cx="9699559" cy="25100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097204" y="1734563"/>
            <a:ext cx="7219429" cy="7381977"/>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8579501" y="1734572"/>
            <a:ext cx="12267313" cy="3718217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1097204" y="9116549"/>
            <a:ext cx="7219429" cy="2980019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301180" y="30496034"/>
            <a:ext cx="13166408" cy="3600230"/>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4301180" y="3892682"/>
            <a:ext cx="13166408" cy="261394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4301180" y="34096264"/>
            <a:ext cx="13166408" cy="51129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pPr/>
              <a:t>10. 4. 2012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D6463108-0728-4F2C-A3A7-356034624A9C}"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1097201" y="1744651"/>
            <a:ext cx="19749612" cy="7260961"/>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1097201" y="10165355"/>
            <a:ext cx="19749612" cy="28751389"/>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1097201" y="40379018"/>
            <a:ext cx="5120270" cy="2319474"/>
          </a:xfrm>
          <a:prstGeom prst="rect">
            <a:avLst/>
          </a:prstGeom>
        </p:spPr>
        <p:txBody>
          <a:bodyPr vert="horz" lIns="91440" tIns="45720" rIns="91440" bIns="45720" rtlCol="0" anchor="ctr"/>
          <a:lstStyle>
            <a:lvl1pPr algn="l">
              <a:defRPr sz="1200">
                <a:solidFill>
                  <a:schemeClr val="tx1">
                    <a:tint val="75000"/>
                  </a:schemeClr>
                </a:solidFill>
              </a:defRPr>
            </a:lvl1pPr>
          </a:lstStyle>
          <a:p>
            <a:fld id="{6A812B65-9A1B-42FF-8DDA-365A2B0950AF}" type="datetimeFigureOut">
              <a:rPr lang="sk-SK" smtClean="0"/>
              <a:pPr/>
              <a:t>10. 4. 2012</a:t>
            </a:fld>
            <a:endParaRPr lang="sk-SK"/>
          </a:p>
        </p:txBody>
      </p:sp>
      <p:sp>
        <p:nvSpPr>
          <p:cNvPr id="5" name="Zástupný symbol päty 4"/>
          <p:cNvSpPr>
            <a:spLocks noGrp="1"/>
          </p:cNvSpPr>
          <p:nvPr>
            <p:ph type="ftr" sz="quarter" idx="3"/>
          </p:nvPr>
        </p:nvSpPr>
        <p:spPr>
          <a:xfrm>
            <a:off x="7497539" y="40379018"/>
            <a:ext cx="6948937" cy="231947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15726543" y="40379018"/>
            <a:ext cx="5120270" cy="2319474"/>
          </a:xfrm>
          <a:prstGeom prst="rect">
            <a:avLst/>
          </a:prstGeom>
        </p:spPr>
        <p:txBody>
          <a:bodyPr vert="horz" lIns="91440" tIns="45720" rIns="91440" bIns="45720" rtlCol="0" anchor="ctr"/>
          <a:lstStyle>
            <a:lvl1pPr algn="r">
              <a:defRPr sz="1200">
                <a:solidFill>
                  <a:schemeClr val="tx1">
                    <a:tint val="75000"/>
                  </a:schemeClr>
                </a:solidFill>
              </a:defRPr>
            </a:lvl1pPr>
          </a:lstStyle>
          <a:p>
            <a:fld id="{D6463108-0728-4F2C-A3A7-356034624A9C}"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textu 4"/>
          <p:cNvSpPr>
            <a:spLocks noGrp="1"/>
          </p:cNvSpPr>
          <p:nvPr>
            <p:ph type="body" idx="1"/>
          </p:nvPr>
        </p:nvSpPr>
        <p:spPr>
          <a:xfrm>
            <a:off x="837406" y="1285081"/>
            <a:ext cx="20116800" cy="2692518"/>
          </a:xfrm>
        </p:spPr>
        <p:txBody>
          <a:bodyPr/>
          <a:lstStyle/>
          <a:p>
            <a:pPr algn="just"/>
            <a:r>
              <a:rPr lang="sk-SK" b="0" dirty="0" err="1" smtClean="0"/>
              <a:t>Metals</a:t>
            </a:r>
            <a:r>
              <a:rPr lang="sk-SK" b="0" dirty="0" smtClean="0"/>
              <a:t> </a:t>
            </a:r>
            <a:r>
              <a:rPr lang="sk-SK" b="0" dirty="0" err="1" smtClean="0"/>
              <a:t>mining</a:t>
            </a:r>
            <a:r>
              <a:rPr lang="sk-SK" b="0" dirty="0" smtClean="0"/>
              <a:t> and </a:t>
            </a:r>
            <a:r>
              <a:rPr lang="sk-SK" b="0" dirty="0" err="1" smtClean="0"/>
              <a:t>processing</a:t>
            </a:r>
            <a:r>
              <a:rPr lang="sk-SK" b="0" dirty="0" smtClean="0"/>
              <a:t> </a:t>
            </a:r>
            <a:r>
              <a:rPr lang="sk-SK" b="0" dirty="0" err="1" smtClean="0"/>
              <a:t>of</a:t>
            </a:r>
            <a:r>
              <a:rPr lang="sk-SK" b="0" dirty="0" smtClean="0"/>
              <a:t> </a:t>
            </a:r>
            <a:r>
              <a:rPr lang="sk-SK" b="0" dirty="0" err="1" smtClean="0"/>
              <a:t>wastewater</a:t>
            </a:r>
            <a:r>
              <a:rPr lang="sk-SK" b="0" dirty="0" smtClean="0"/>
              <a:t> </a:t>
            </a:r>
            <a:r>
              <a:rPr lang="sk-SK" b="0" dirty="0" err="1" smtClean="0"/>
              <a:t>material</a:t>
            </a:r>
            <a:r>
              <a:rPr lang="sk-SK" b="0" dirty="0" smtClean="0"/>
              <a:t>, </a:t>
            </a:r>
            <a:r>
              <a:rPr lang="sk-SK" b="0" dirty="0" err="1" smtClean="0"/>
              <a:t>which</a:t>
            </a:r>
            <a:r>
              <a:rPr lang="sk-SK" b="0" dirty="0" smtClean="0"/>
              <a:t> </a:t>
            </a:r>
            <a:r>
              <a:rPr lang="sk-SK" b="0" dirty="0" err="1" smtClean="0"/>
              <a:t>is</a:t>
            </a:r>
            <a:r>
              <a:rPr lang="sk-SK" b="0" dirty="0" smtClean="0"/>
              <a:t> </a:t>
            </a:r>
            <a:r>
              <a:rPr lang="sk-SK" b="0" dirty="0" err="1" smtClean="0"/>
              <a:t>largely</a:t>
            </a:r>
            <a:r>
              <a:rPr lang="sk-SK" b="0" dirty="0" smtClean="0"/>
              <a:t> </a:t>
            </a:r>
            <a:r>
              <a:rPr lang="sk-SK" b="0" dirty="0" err="1" smtClean="0"/>
              <a:t>exported</a:t>
            </a:r>
            <a:r>
              <a:rPr lang="sk-SK" b="0" dirty="0" smtClean="0"/>
              <a:t> </a:t>
            </a:r>
            <a:r>
              <a:rPr lang="sk-SK" b="0" dirty="0" err="1" smtClean="0"/>
              <a:t>from</a:t>
            </a:r>
            <a:r>
              <a:rPr lang="sk-SK" b="0" dirty="0" smtClean="0"/>
              <a:t> </a:t>
            </a:r>
            <a:r>
              <a:rPr lang="sk-SK" b="0" dirty="0" err="1" smtClean="0"/>
              <a:t>the</a:t>
            </a:r>
            <a:r>
              <a:rPr lang="sk-SK" b="0" dirty="0" smtClean="0"/>
              <a:t> </a:t>
            </a:r>
            <a:r>
              <a:rPr lang="sk-SK" b="0" dirty="0" err="1" smtClean="0"/>
              <a:t>mines</a:t>
            </a:r>
            <a:r>
              <a:rPr lang="sk-SK" b="0" dirty="0" smtClean="0"/>
              <a:t> to </a:t>
            </a:r>
            <a:r>
              <a:rPr lang="sk-SK" b="0" dirty="0" err="1" smtClean="0"/>
              <a:t>open</a:t>
            </a:r>
            <a:r>
              <a:rPr lang="sk-SK" b="0" dirty="0" smtClean="0"/>
              <a:t> </a:t>
            </a:r>
            <a:r>
              <a:rPr lang="sk-SK" b="0" dirty="0" err="1" smtClean="0"/>
              <a:t>areas</a:t>
            </a:r>
            <a:r>
              <a:rPr lang="sk-SK" b="0" dirty="0" smtClean="0"/>
              <a:t>. In </a:t>
            </a:r>
            <a:r>
              <a:rPr lang="sk-SK" b="0" dirty="0" err="1" smtClean="0"/>
              <a:t>connection</a:t>
            </a:r>
            <a:r>
              <a:rPr lang="sk-SK" b="0" dirty="0" smtClean="0"/>
              <a:t> </a:t>
            </a:r>
            <a:r>
              <a:rPr lang="sk-SK" b="0" dirty="0" err="1" smtClean="0"/>
              <a:t>with</a:t>
            </a:r>
            <a:r>
              <a:rPr lang="sk-SK" b="0" dirty="0" smtClean="0"/>
              <a:t> </a:t>
            </a:r>
            <a:r>
              <a:rPr lang="sk-SK" b="0" dirty="0" err="1" smtClean="0"/>
              <a:t>the</a:t>
            </a:r>
            <a:r>
              <a:rPr lang="sk-SK" b="0" dirty="0" smtClean="0"/>
              <a:t> </a:t>
            </a:r>
            <a:r>
              <a:rPr lang="sk-SK" b="0" dirty="0" err="1" smtClean="0"/>
              <a:t>exportation</a:t>
            </a:r>
            <a:r>
              <a:rPr lang="sk-SK" b="0" dirty="0" smtClean="0"/>
              <a:t> </a:t>
            </a:r>
            <a:r>
              <a:rPr lang="sk-SK" b="0" dirty="0" err="1" smtClean="0"/>
              <a:t>of</a:t>
            </a:r>
            <a:r>
              <a:rPr lang="sk-SK" b="0" dirty="0" smtClean="0"/>
              <a:t> </a:t>
            </a:r>
            <a:r>
              <a:rPr lang="sk-SK" b="0" dirty="0" err="1" smtClean="0"/>
              <a:t>waste</a:t>
            </a:r>
            <a:r>
              <a:rPr lang="sk-SK" b="0" dirty="0" smtClean="0"/>
              <a:t> </a:t>
            </a:r>
            <a:r>
              <a:rPr lang="sk-SK" b="0" dirty="0" err="1" smtClean="0"/>
              <a:t>slag</a:t>
            </a:r>
            <a:r>
              <a:rPr lang="sk-SK" b="0" dirty="0" smtClean="0"/>
              <a:t> </a:t>
            </a:r>
            <a:r>
              <a:rPr lang="sk-SK" b="0" dirty="0" err="1" smtClean="0"/>
              <a:t>heap</a:t>
            </a:r>
            <a:r>
              <a:rPr lang="sk-SK" b="0" dirty="0" smtClean="0"/>
              <a:t> </a:t>
            </a:r>
            <a:r>
              <a:rPr lang="sk-SK" b="0" dirty="0" err="1" smtClean="0"/>
              <a:t>was</a:t>
            </a:r>
            <a:r>
              <a:rPr lang="sk-SK" b="0" dirty="0" smtClean="0"/>
              <a:t> </a:t>
            </a:r>
            <a:r>
              <a:rPr lang="sk-SK" b="0" dirty="0" err="1" smtClean="0"/>
              <a:t>also</a:t>
            </a:r>
            <a:r>
              <a:rPr lang="sk-SK" b="0" dirty="0" smtClean="0"/>
              <a:t> </a:t>
            </a:r>
            <a:r>
              <a:rPr lang="sk-SK" b="0" dirty="0" err="1" smtClean="0"/>
              <a:t>portrayed</a:t>
            </a:r>
            <a:r>
              <a:rPr lang="sk-SK" b="0" dirty="0" smtClean="0"/>
              <a:t> </a:t>
            </a:r>
            <a:r>
              <a:rPr lang="sk-SK" b="0" dirty="0" err="1" smtClean="0"/>
              <a:t>in</a:t>
            </a:r>
            <a:r>
              <a:rPr lang="sk-SK" b="0" dirty="0" smtClean="0"/>
              <a:t> Gelnica site in Slovenské Cechy - </a:t>
            </a:r>
            <a:r>
              <a:rPr lang="sk-SK" b="0" dirty="0" err="1" smtClean="0"/>
              <a:t>Gaple</a:t>
            </a:r>
            <a:r>
              <a:rPr lang="sk-SK" b="0" dirty="0" smtClean="0"/>
              <a:t>, </a:t>
            </a:r>
            <a:r>
              <a:rPr lang="sk-SK" b="0" dirty="0" err="1" smtClean="0"/>
              <a:t>which</a:t>
            </a:r>
            <a:r>
              <a:rPr lang="sk-SK" b="0" dirty="0" smtClean="0"/>
              <a:t> </a:t>
            </a:r>
            <a:r>
              <a:rPr lang="sk-SK" b="0" dirty="0" err="1" smtClean="0"/>
              <a:t>therefore</a:t>
            </a:r>
            <a:r>
              <a:rPr lang="sk-SK" b="0" dirty="0" smtClean="0"/>
              <a:t> </a:t>
            </a:r>
            <a:r>
              <a:rPr lang="sk-SK" b="0" dirty="0" err="1" smtClean="0"/>
              <a:t>represents</a:t>
            </a:r>
            <a:r>
              <a:rPr lang="sk-SK" b="0" dirty="0" smtClean="0"/>
              <a:t> a </a:t>
            </a:r>
            <a:r>
              <a:rPr lang="sk-SK" b="0" dirty="0" err="1" smtClean="0"/>
              <a:t>secondary</a:t>
            </a:r>
            <a:r>
              <a:rPr lang="sk-SK" b="0" dirty="0" smtClean="0"/>
              <a:t> </a:t>
            </a:r>
            <a:r>
              <a:rPr lang="sk-SK" b="0" dirty="0" err="1" smtClean="0"/>
              <a:t>complex</a:t>
            </a:r>
            <a:r>
              <a:rPr lang="sk-SK" b="0" dirty="0" smtClean="0"/>
              <a:t>. </a:t>
            </a:r>
            <a:r>
              <a:rPr lang="sk-SK" b="0" dirty="0" err="1" smtClean="0"/>
              <a:t>According</a:t>
            </a:r>
            <a:r>
              <a:rPr lang="sk-SK" b="0" dirty="0" smtClean="0"/>
              <a:t> to </a:t>
            </a:r>
            <a:r>
              <a:rPr lang="sk-SK" b="0" dirty="0" err="1" smtClean="0"/>
              <a:t>data</a:t>
            </a:r>
            <a:r>
              <a:rPr lang="sk-SK" b="0" dirty="0" smtClean="0"/>
              <a:t> </a:t>
            </a:r>
            <a:r>
              <a:rPr lang="sk-SK" b="0" dirty="0" err="1" smtClean="0"/>
              <a:t>from</a:t>
            </a:r>
            <a:r>
              <a:rPr lang="sk-SK" b="0" dirty="0" smtClean="0"/>
              <a:t> </a:t>
            </a:r>
            <a:r>
              <a:rPr lang="sk-SK" b="0" dirty="0" err="1" smtClean="0"/>
              <a:t>the</a:t>
            </a:r>
            <a:r>
              <a:rPr lang="sk-SK" b="0" dirty="0" smtClean="0"/>
              <a:t> </a:t>
            </a:r>
            <a:r>
              <a:rPr lang="sk-SK" b="0" dirty="0" err="1" smtClean="0"/>
              <a:t>Mining</a:t>
            </a:r>
            <a:r>
              <a:rPr lang="sk-SK" b="0" dirty="0" smtClean="0"/>
              <a:t> </a:t>
            </a:r>
            <a:r>
              <a:rPr lang="sk-SK" b="0" dirty="0" err="1" smtClean="0"/>
              <a:t>Museum</a:t>
            </a:r>
            <a:r>
              <a:rPr lang="sk-SK" b="0" dirty="0" smtClean="0"/>
              <a:t> in Gelnica,  </a:t>
            </a:r>
            <a:r>
              <a:rPr lang="sk-SK" b="0" dirty="0" err="1" smtClean="0"/>
              <a:t>is</a:t>
            </a:r>
            <a:r>
              <a:rPr lang="sk-SK" b="0" dirty="0" smtClean="0"/>
              <a:t> </a:t>
            </a:r>
            <a:r>
              <a:rPr lang="sk-SK" b="0" dirty="0" err="1" smtClean="0"/>
              <a:t>spoil</a:t>
            </a:r>
            <a:r>
              <a:rPr lang="sk-SK" b="0" dirty="0" smtClean="0"/>
              <a:t> </a:t>
            </a:r>
            <a:r>
              <a:rPr lang="sk-SK" b="0" dirty="0" err="1" smtClean="0"/>
              <a:t>heap</a:t>
            </a:r>
            <a:r>
              <a:rPr lang="sk-SK" b="0" dirty="0" smtClean="0"/>
              <a:t>  </a:t>
            </a:r>
            <a:r>
              <a:rPr lang="sk-SK" b="0" dirty="0" err="1" smtClean="0"/>
              <a:t>about</a:t>
            </a:r>
            <a:r>
              <a:rPr lang="sk-SK" b="0" dirty="0" smtClean="0"/>
              <a:t> 200 per </a:t>
            </a:r>
            <a:r>
              <a:rPr lang="sk-SK" b="0" dirty="0" err="1" smtClean="0"/>
              <a:t>year</a:t>
            </a:r>
            <a:r>
              <a:rPr lang="sk-SK" b="0" dirty="0" smtClean="0"/>
              <a:t> </a:t>
            </a:r>
            <a:r>
              <a:rPr lang="sk-SK" b="0" dirty="0" err="1" smtClean="0"/>
              <a:t>rather</a:t>
            </a:r>
            <a:r>
              <a:rPr lang="sk-SK" b="0" dirty="0" smtClean="0"/>
              <a:t> </a:t>
            </a:r>
            <a:r>
              <a:rPr lang="sk-SK" b="0" dirty="0" err="1" smtClean="0"/>
              <a:t>large</a:t>
            </a:r>
            <a:r>
              <a:rPr lang="sk-SK" b="0" dirty="0" smtClean="0"/>
              <a:t> stony </a:t>
            </a:r>
            <a:r>
              <a:rPr lang="sk-SK" b="0" dirty="0" err="1" smtClean="0"/>
              <a:t>complex</a:t>
            </a:r>
            <a:r>
              <a:rPr lang="sk-SK" b="0" dirty="0" smtClean="0"/>
              <a:t> </a:t>
            </a:r>
            <a:r>
              <a:rPr lang="sk-SK" b="0" dirty="0" err="1" smtClean="0"/>
              <a:t>area</a:t>
            </a:r>
            <a:r>
              <a:rPr lang="sk-SK" b="0" dirty="0" smtClean="0"/>
              <a:t> </a:t>
            </a:r>
            <a:r>
              <a:rPr lang="sk-SK" b="0" dirty="0" err="1" smtClean="0"/>
              <a:t>of</a:t>
            </a:r>
            <a:r>
              <a:rPr lang="sk-SK" b="0" dirty="0" smtClean="0"/>
              <a:t> ​​</a:t>
            </a:r>
            <a:r>
              <a:rPr lang="sk-SK" b="0" dirty="0" err="1" smtClean="0"/>
              <a:t>approximately</a:t>
            </a:r>
            <a:r>
              <a:rPr lang="sk-SK" b="0" dirty="0" smtClean="0"/>
              <a:t> 5500 m</a:t>
            </a:r>
            <a:r>
              <a:rPr lang="sk-SK" b="0" baseline="30000" dirty="0" smtClean="0"/>
              <a:t>2</a:t>
            </a:r>
            <a:r>
              <a:rPr lang="sk-SK" b="0" dirty="0" smtClean="0"/>
              <a:t> and </a:t>
            </a:r>
            <a:r>
              <a:rPr lang="sk-SK" b="0" dirty="0" err="1" smtClean="0"/>
              <a:t>is</a:t>
            </a:r>
            <a:r>
              <a:rPr lang="sk-SK" b="0" dirty="0" smtClean="0"/>
              <a:t> </a:t>
            </a:r>
            <a:r>
              <a:rPr lang="sk-SK" b="0" dirty="0" err="1" smtClean="0"/>
              <a:t>composed</a:t>
            </a:r>
            <a:r>
              <a:rPr lang="sk-SK" b="0" dirty="0" smtClean="0"/>
              <a:t> </a:t>
            </a:r>
            <a:r>
              <a:rPr lang="sk-SK" b="0" dirty="0" err="1" smtClean="0"/>
              <a:t>mainly</a:t>
            </a:r>
            <a:r>
              <a:rPr lang="sk-SK" b="0" dirty="0" smtClean="0"/>
              <a:t> </a:t>
            </a:r>
            <a:r>
              <a:rPr lang="sk-SK" b="0" dirty="0" err="1" smtClean="0"/>
              <a:t>of</a:t>
            </a:r>
            <a:r>
              <a:rPr lang="sk-SK" b="0" dirty="0" smtClean="0"/>
              <a:t> </a:t>
            </a:r>
            <a:r>
              <a:rPr lang="sk-SK" b="0" dirty="0" err="1" smtClean="0"/>
              <a:t>schist</a:t>
            </a:r>
            <a:r>
              <a:rPr lang="sk-SK" b="0" dirty="0" smtClean="0"/>
              <a:t>, </a:t>
            </a:r>
            <a:r>
              <a:rPr lang="sk-SK" b="0" dirty="0" err="1" smtClean="0"/>
              <a:t>quartz</a:t>
            </a:r>
            <a:r>
              <a:rPr lang="sk-SK" b="0" dirty="0" smtClean="0"/>
              <a:t>, siderite, </a:t>
            </a:r>
            <a:r>
              <a:rPr lang="sk-SK" b="0" dirty="0" err="1" smtClean="0"/>
              <a:t>chalcopyrite</a:t>
            </a:r>
            <a:r>
              <a:rPr lang="sk-SK" b="0" dirty="0" smtClean="0"/>
              <a:t>, pyrite, </a:t>
            </a:r>
            <a:r>
              <a:rPr lang="sk-SK" b="0" dirty="0" err="1" smtClean="0"/>
              <a:t>tetraedrit</a:t>
            </a:r>
            <a:r>
              <a:rPr lang="sk-SK" b="0" dirty="0" smtClean="0"/>
              <a:t>, to a </a:t>
            </a:r>
            <a:r>
              <a:rPr lang="sk-SK" b="0" dirty="0" err="1" smtClean="0"/>
              <a:t>lesser</a:t>
            </a:r>
            <a:r>
              <a:rPr lang="sk-SK" b="0" dirty="0" smtClean="0"/>
              <a:t> </a:t>
            </a:r>
            <a:r>
              <a:rPr lang="sk-SK" b="0" dirty="0" err="1" smtClean="0"/>
              <a:t>extent</a:t>
            </a:r>
            <a:r>
              <a:rPr lang="sk-SK" b="0" dirty="0" smtClean="0"/>
              <a:t> </a:t>
            </a:r>
            <a:r>
              <a:rPr lang="sk-SK" b="0" dirty="0" err="1" smtClean="0"/>
              <a:t>also</a:t>
            </a:r>
            <a:r>
              <a:rPr lang="sk-SK" b="0" dirty="0" smtClean="0"/>
              <a:t> </a:t>
            </a:r>
            <a:r>
              <a:rPr lang="sk-SK" b="0" dirty="0" err="1" smtClean="0"/>
              <a:t>secondary</a:t>
            </a:r>
            <a:r>
              <a:rPr lang="sk-SK" b="0" dirty="0" smtClean="0"/>
              <a:t> </a:t>
            </a:r>
            <a:r>
              <a:rPr lang="sk-SK" b="0" dirty="0" err="1" smtClean="0"/>
              <a:t>minerals</a:t>
            </a:r>
            <a:r>
              <a:rPr lang="sk-SK" b="0" dirty="0" smtClean="0"/>
              <a:t> </a:t>
            </a:r>
            <a:r>
              <a:rPr lang="sk-SK" b="0" dirty="0" err="1" smtClean="0"/>
              <a:t>of</a:t>
            </a:r>
            <a:r>
              <a:rPr lang="sk-SK" b="0" dirty="0" smtClean="0"/>
              <a:t> </a:t>
            </a:r>
            <a:r>
              <a:rPr lang="sk-SK" b="0" dirty="0" err="1" smtClean="0"/>
              <a:t>copper</a:t>
            </a:r>
            <a:r>
              <a:rPr lang="sk-SK" b="0" dirty="0" smtClean="0"/>
              <a:t> – limonite, malachite, </a:t>
            </a:r>
            <a:r>
              <a:rPr lang="sk-SK" b="0" dirty="0" err="1" smtClean="0"/>
              <a:t>azurit</a:t>
            </a:r>
            <a:r>
              <a:rPr lang="sk-SK" b="0" dirty="0" smtClean="0"/>
              <a:t>, </a:t>
            </a:r>
            <a:r>
              <a:rPr lang="sk-SK" b="0" dirty="0" err="1" smtClean="0"/>
              <a:t>olivenit</a:t>
            </a:r>
            <a:r>
              <a:rPr lang="sk-SK" b="0" dirty="0" smtClean="0"/>
              <a:t>, </a:t>
            </a:r>
            <a:r>
              <a:rPr lang="sk-SK" b="0" dirty="0" err="1" smtClean="0"/>
              <a:t>antlerit</a:t>
            </a:r>
            <a:r>
              <a:rPr lang="sk-SK" b="0" dirty="0" smtClean="0"/>
              <a:t>, </a:t>
            </a:r>
            <a:r>
              <a:rPr lang="sk-SK" b="0" dirty="0" err="1" smtClean="0"/>
              <a:t>cornwallit</a:t>
            </a:r>
            <a:r>
              <a:rPr lang="sk-SK" b="0" dirty="0" smtClean="0"/>
              <a:t> and </a:t>
            </a:r>
            <a:r>
              <a:rPr lang="sk-SK" b="0" dirty="0" err="1" smtClean="0"/>
              <a:t>other</a:t>
            </a:r>
            <a:r>
              <a:rPr lang="sk-SK" b="0" dirty="0" smtClean="0"/>
              <a:t> </a:t>
            </a:r>
            <a:r>
              <a:rPr lang="sk-SK" b="0" dirty="0" err="1" smtClean="0"/>
              <a:t>types</a:t>
            </a:r>
            <a:r>
              <a:rPr lang="sk-SK" b="0" dirty="0" smtClean="0"/>
              <a:t> </a:t>
            </a:r>
            <a:r>
              <a:rPr lang="sk-SK" b="0" dirty="0" err="1" smtClean="0"/>
              <a:t>of</a:t>
            </a:r>
            <a:r>
              <a:rPr lang="sk-SK" b="0" dirty="0" smtClean="0"/>
              <a:t> </a:t>
            </a:r>
            <a:r>
              <a:rPr lang="sk-SK" b="0" dirty="0" err="1" smtClean="0"/>
              <a:t>minerals</a:t>
            </a:r>
            <a:r>
              <a:rPr lang="sk-SK" b="0" dirty="0" smtClean="0"/>
              <a:t>. </a:t>
            </a:r>
            <a:r>
              <a:rPr lang="sk-SK" b="0" dirty="0" err="1" smtClean="0"/>
              <a:t>Spoil</a:t>
            </a:r>
            <a:r>
              <a:rPr lang="sk-SK" b="0" dirty="0" smtClean="0"/>
              <a:t> </a:t>
            </a:r>
            <a:r>
              <a:rPr lang="sk-SK" b="0" dirty="0" err="1" smtClean="0"/>
              <a:t>heap</a:t>
            </a:r>
            <a:r>
              <a:rPr lang="sk-SK" b="0" dirty="0" smtClean="0"/>
              <a:t> </a:t>
            </a:r>
            <a:r>
              <a:rPr lang="sk-SK" b="0" dirty="0" err="1" smtClean="0"/>
              <a:t>area</a:t>
            </a:r>
            <a:r>
              <a:rPr lang="sk-SK" b="0" dirty="0" smtClean="0"/>
              <a:t> </a:t>
            </a:r>
            <a:r>
              <a:rPr lang="sk-SK" b="0" dirty="0" err="1" smtClean="0"/>
              <a:t>is</a:t>
            </a:r>
            <a:r>
              <a:rPr lang="sk-SK" b="0" dirty="0" smtClean="0"/>
              <a:t> </a:t>
            </a:r>
            <a:r>
              <a:rPr lang="sk-SK" b="0" dirty="0" err="1" smtClean="0"/>
              <a:t>situated</a:t>
            </a:r>
            <a:r>
              <a:rPr lang="sk-SK" b="0" dirty="0" smtClean="0"/>
              <a:t> </a:t>
            </a:r>
            <a:r>
              <a:rPr lang="sk-SK" b="0" dirty="0" err="1" smtClean="0"/>
              <a:t>mostly</a:t>
            </a:r>
            <a:r>
              <a:rPr lang="sk-SK" b="0" dirty="0" smtClean="0"/>
              <a:t> in </a:t>
            </a:r>
            <a:r>
              <a:rPr lang="sk-SK" b="0" dirty="0" err="1" smtClean="0"/>
              <a:t>the</a:t>
            </a:r>
            <a:r>
              <a:rPr lang="sk-SK" b="0" dirty="0" smtClean="0"/>
              <a:t> </a:t>
            </a:r>
            <a:r>
              <a:rPr lang="sk-SK" b="0" dirty="0" err="1" smtClean="0"/>
              <a:t>local</a:t>
            </a:r>
            <a:r>
              <a:rPr lang="sk-SK" b="0" dirty="0" smtClean="0"/>
              <a:t> part Slovenské Cechy, </a:t>
            </a:r>
            <a:r>
              <a:rPr lang="sk-SK" b="0" dirty="0" err="1" smtClean="0"/>
              <a:t>but</a:t>
            </a:r>
            <a:r>
              <a:rPr lang="sk-SK" b="0" dirty="0" smtClean="0"/>
              <a:t> part </a:t>
            </a:r>
            <a:r>
              <a:rPr lang="sk-SK" b="0" dirty="0" err="1" smtClean="0"/>
              <a:t>of</a:t>
            </a:r>
            <a:r>
              <a:rPr lang="sk-SK" b="0" dirty="0" smtClean="0"/>
              <a:t> </a:t>
            </a:r>
            <a:r>
              <a:rPr lang="sk-SK" b="0" dirty="0" err="1" smtClean="0"/>
              <a:t>it</a:t>
            </a:r>
            <a:r>
              <a:rPr lang="sk-SK" b="0" dirty="0" smtClean="0"/>
              <a:t> </a:t>
            </a:r>
            <a:r>
              <a:rPr lang="sk-SK" b="0" dirty="0" err="1" smtClean="0"/>
              <a:t>extends</a:t>
            </a:r>
            <a:r>
              <a:rPr lang="sk-SK" b="0" dirty="0" smtClean="0"/>
              <a:t> </a:t>
            </a:r>
            <a:r>
              <a:rPr lang="sk-SK" b="0" dirty="0" err="1" smtClean="0"/>
              <a:t>beyond</a:t>
            </a:r>
            <a:r>
              <a:rPr lang="sk-SK" b="0" dirty="0" smtClean="0"/>
              <a:t>.</a:t>
            </a:r>
          </a:p>
          <a:p>
            <a:pPr algn="just"/>
            <a:endParaRPr lang="sk-SK" b="0" dirty="0"/>
          </a:p>
        </p:txBody>
      </p:sp>
      <p:sp>
        <p:nvSpPr>
          <p:cNvPr id="6" name="Zástupný symbol obsahu 5"/>
          <p:cNvSpPr>
            <a:spLocks noGrp="1"/>
          </p:cNvSpPr>
          <p:nvPr>
            <p:ph sz="half" idx="2"/>
          </p:nvPr>
        </p:nvSpPr>
        <p:spPr>
          <a:xfrm>
            <a:off x="913606" y="4180681"/>
            <a:ext cx="19812000" cy="4419600"/>
          </a:xfrm>
        </p:spPr>
        <p:txBody>
          <a:bodyPr/>
          <a:lstStyle/>
          <a:p>
            <a:pPr algn="just">
              <a:buNone/>
            </a:pPr>
            <a:r>
              <a:rPr lang="sk-SK" dirty="0" smtClean="0"/>
              <a:t>In </a:t>
            </a:r>
            <a:r>
              <a:rPr lang="sk-SK" dirty="0" err="1" smtClean="0"/>
              <a:t>the</a:t>
            </a:r>
            <a:r>
              <a:rPr lang="sk-SK" dirty="0" smtClean="0"/>
              <a:t> </a:t>
            </a:r>
            <a:r>
              <a:rPr lang="sk-SK" dirty="0" err="1" smtClean="0"/>
              <a:t>field</a:t>
            </a:r>
            <a:r>
              <a:rPr lang="sk-SK" dirty="0" smtClean="0"/>
              <a:t> </a:t>
            </a:r>
            <a:r>
              <a:rPr lang="sk-SK" dirty="0" err="1" smtClean="0"/>
              <a:t>of</a:t>
            </a:r>
            <a:r>
              <a:rPr lang="sk-SK" dirty="0" smtClean="0"/>
              <a:t> </a:t>
            </a:r>
            <a:r>
              <a:rPr lang="sk-SK" dirty="0" err="1" smtClean="0"/>
              <a:t>population</a:t>
            </a:r>
            <a:r>
              <a:rPr lang="sk-SK" dirty="0" smtClean="0"/>
              <a:t> </a:t>
            </a:r>
            <a:r>
              <a:rPr lang="sk-SK" dirty="0" err="1" smtClean="0"/>
              <a:t>research</a:t>
            </a:r>
            <a:r>
              <a:rPr lang="sk-SK" dirty="0" smtClean="0"/>
              <a:t>, I </a:t>
            </a:r>
            <a:r>
              <a:rPr lang="sk-SK" dirty="0" err="1" smtClean="0"/>
              <a:t>have</a:t>
            </a:r>
            <a:r>
              <a:rPr lang="sk-SK" dirty="0" smtClean="0"/>
              <a:t> </a:t>
            </a:r>
            <a:r>
              <a:rPr lang="sk-SK" dirty="0" err="1" smtClean="0"/>
              <a:t>heaps</a:t>
            </a:r>
            <a:r>
              <a:rPr lang="sk-SK" dirty="0" smtClean="0"/>
              <a:t> </a:t>
            </a:r>
            <a:r>
              <a:rPr lang="sk-SK" dirty="0" err="1" smtClean="0"/>
              <a:t>of</a:t>
            </a:r>
            <a:r>
              <a:rPr lang="sk-SK" dirty="0" smtClean="0"/>
              <a:t> </a:t>
            </a:r>
            <a:r>
              <a:rPr lang="sk-SK" dirty="0" err="1" smtClean="0"/>
              <a:t>vegetation</a:t>
            </a:r>
            <a:r>
              <a:rPr lang="sk-SK" dirty="0" smtClean="0"/>
              <a:t> </a:t>
            </a:r>
            <a:r>
              <a:rPr lang="sk-SK" dirty="0" err="1" smtClean="0"/>
              <a:t>followed</a:t>
            </a:r>
            <a:r>
              <a:rPr lang="sk-SK" dirty="0" smtClean="0"/>
              <a:t> </a:t>
            </a:r>
            <a:r>
              <a:rPr lang="sk-SK" dirty="0" err="1" smtClean="0"/>
              <a:t>the</a:t>
            </a:r>
            <a:r>
              <a:rPr lang="sk-SK" dirty="0" smtClean="0"/>
              <a:t> </a:t>
            </a:r>
            <a:r>
              <a:rPr lang="sk-SK" dirty="0" err="1" smtClean="0"/>
              <a:t>methods</a:t>
            </a:r>
            <a:r>
              <a:rPr lang="sk-SK" dirty="0" smtClean="0"/>
              <a:t> </a:t>
            </a:r>
            <a:r>
              <a:rPr lang="sk-SK" dirty="0" err="1" smtClean="0"/>
              <a:t>of</a:t>
            </a:r>
            <a:r>
              <a:rPr lang="sk-SK" dirty="0" smtClean="0"/>
              <a:t> </a:t>
            </a:r>
            <a:r>
              <a:rPr lang="sk-SK" dirty="0" err="1" smtClean="0"/>
              <a:t>Zurich-montpelier-school</a:t>
            </a:r>
            <a:r>
              <a:rPr lang="sk-SK" dirty="0" smtClean="0"/>
              <a:t> and in </a:t>
            </a:r>
            <a:r>
              <a:rPr lang="sk-SK" dirty="0" err="1" smtClean="0"/>
              <a:t>preparing</a:t>
            </a:r>
            <a:r>
              <a:rPr lang="sk-SK" dirty="0" smtClean="0"/>
              <a:t> </a:t>
            </a:r>
            <a:r>
              <a:rPr lang="sk-SK" dirty="0" err="1" smtClean="0"/>
              <a:t>entries</a:t>
            </a:r>
            <a:r>
              <a:rPr lang="sk-SK" dirty="0" smtClean="0"/>
              <a:t> </a:t>
            </a:r>
            <a:r>
              <a:rPr lang="sk-SK" dirty="0" err="1" smtClean="0"/>
              <a:t>was</a:t>
            </a:r>
            <a:r>
              <a:rPr lang="sk-SK" dirty="0" smtClean="0"/>
              <a:t> </a:t>
            </a:r>
            <a:r>
              <a:rPr lang="sk-SK" dirty="0" err="1" smtClean="0"/>
              <a:t>used</a:t>
            </a:r>
            <a:r>
              <a:rPr lang="sk-SK" dirty="0" smtClean="0"/>
              <a:t> </a:t>
            </a:r>
            <a:r>
              <a:rPr lang="sk-SK" dirty="0" err="1" smtClean="0"/>
              <a:t>for</a:t>
            </a:r>
            <a:r>
              <a:rPr lang="sk-SK" dirty="0" smtClean="0"/>
              <a:t> </a:t>
            </a:r>
            <a:r>
              <a:rPr lang="sk-SK" dirty="0" err="1" smtClean="0"/>
              <a:t>phytocenological</a:t>
            </a:r>
            <a:r>
              <a:rPr lang="sk-SK" dirty="0" smtClean="0"/>
              <a:t> </a:t>
            </a:r>
            <a:r>
              <a:rPr lang="sk-SK" dirty="0" err="1" smtClean="0"/>
              <a:t>records</a:t>
            </a:r>
            <a:r>
              <a:rPr lang="sk-SK" dirty="0" smtClean="0"/>
              <a:t> </a:t>
            </a:r>
            <a:r>
              <a:rPr lang="sk-SK" dirty="0" err="1" smtClean="0"/>
              <a:t>Braun-Blanquet</a:t>
            </a:r>
            <a:r>
              <a:rPr lang="sk-SK" dirty="0" smtClean="0"/>
              <a:t> </a:t>
            </a:r>
            <a:r>
              <a:rPr lang="sk-SK" dirty="0" err="1" smtClean="0"/>
              <a:t>combined</a:t>
            </a:r>
            <a:r>
              <a:rPr lang="sk-SK" dirty="0" smtClean="0"/>
              <a:t> </a:t>
            </a:r>
            <a:r>
              <a:rPr lang="sk-SK" dirty="0" err="1" smtClean="0"/>
              <a:t>scale</a:t>
            </a:r>
            <a:r>
              <a:rPr lang="sk-SK" dirty="0" smtClean="0"/>
              <a:t> and </a:t>
            </a:r>
            <a:r>
              <a:rPr lang="sk-SK" dirty="0" err="1" smtClean="0"/>
              <a:t>frequency</a:t>
            </a:r>
            <a:r>
              <a:rPr lang="sk-SK" dirty="0" smtClean="0"/>
              <a:t> </a:t>
            </a:r>
            <a:r>
              <a:rPr lang="sk-SK" dirty="0" err="1" smtClean="0"/>
              <a:t>coverage</a:t>
            </a:r>
            <a:r>
              <a:rPr lang="sk-SK" dirty="0" smtClean="0"/>
              <a:t> (</a:t>
            </a:r>
            <a:r>
              <a:rPr lang="sk-SK" dirty="0" err="1" smtClean="0"/>
              <a:t>Braun-Blanquet</a:t>
            </a:r>
            <a:r>
              <a:rPr lang="sk-SK" dirty="0" smtClean="0"/>
              <a:t>, 1964</a:t>
            </a:r>
            <a:r>
              <a:rPr lang="sk-SK" dirty="0" smtClean="0"/>
              <a:t>). </a:t>
            </a:r>
          </a:p>
          <a:p>
            <a:pPr algn="just">
              <a:buNone/>
            </a:pPr>
            <a:r>
              <a:rPr lang="sk-SK" dirty="0" smtClean="0"/>
              <a:t>To </a:t>
            </a:r>
            <a:r>
              <a:rPr lang="sk-SK" dirty="0" err="1" smtClean="0"/>
              <a:t>determine</a:t>
            </a:r>
            <a:r>
              <a:rPr lang="sk-SK" dirty="0" smtClean="0"/>
              <a:t> </a:t>
            </a:r>
            <a:r>
              <a:rPr lang="sk-SK" dirty="0" err="1" smtClean="0"/>
              <a:t>the</a:t>
            </a:r>
            <a:r>
              <a:rPr lang="sk-SK" dirty="0" smtClean="0"/>
              <a:t> pH </a:t>
            </a:r>
            <a:r>
              <a:rPr lang="sk-SK" dirty="0" err="1" smtClean="0"/>
              <a:t>properties</a:t>
            </a:r>
            <a:r>
              <a:rPr lang="sk-SK" dirty="0" smtClean="0"/>
              <a:t> </a:t>
            </a:r>
            <a:r>
              <a:rPr lang="sk-SK" dirty="0" err="1" smtClean="0"/>
              <a:t>of</a:t>
            </a:r>
            <a:r>
              <a:rPr lang="sk-SK" dirty="0" smtClean="0"/>
              <a:t> </a:t>
            </a:r>
            <a:r>
              <a:rPr lang="sk-SK" dirty="0" err="1" smtClean="0"/>
              <a:t>the</a:t>
            </a:r>
            <a:r>
              <a:rPr lang="sk-SK" dirty="0" smtClean="0"/>
              <a:t> </a:t>
            </a:r>
            <a:r>
              <a:rPr lang="sk-SK" dirty="0" err="1" smtClean="0"/>
              <a:t>substrate</a:t>
            </a:r>
            <a:r>
              <a:rPr lang="sk-SK" dirty="0" smtClean="0"/>
              <a:t>, I </a:t>
            </a:r>
            <a:r>
              <a:rPr lang="sk-SK" dirty="0" err="1" smtClean="0"/>
              <a:t>used</a:t>
            </a:r>
            <a:r>
              <a:rPr lang="sk-SK" dirty="0" smtClean="0"/>
              <a:t> a pH meter.</a:t>
            </a:r>
            <a:br>
              <a:rPr lang="sk-SK" dirty="0" smtClean="0"/>
            </a:br>
            <a:r>
              <a:rPr lang="sk-SK" dirty="0" smtClean="0"/>
              <a:t>In </a:t>
            </a:r>
            <a:r>
              <a:rPr lang="sk-SK" dirty="0" err="1" smtClean="0"/>
              <a:t>determining</a:t>
            </a:r>
            <a:r>
              <a:rPr lang="sk-SK" dirty="0" smtClean="0"/>
              <a:t> </a:t>
            </a:r>
            <a:r>
              <a:rPr lang="sk-SK" dirty="0" err="1" smtClean="0"/>
              <a:t>the</a:t>
            </a:r>
            <a:r>
              <a:rPr lang="sk-SK" dirty="0" smtClean="0"/>
              <a:t> </a:t>
            </a:r>
            <a:r>
              <a:rPr lang="sk-SK" dirty="0" err="1" smtClean="0"/>
              <a:t>plant</a:t>
            </a:r>
            <a:r>
              <a:rPr lang="sk-SK" dirty="0" smtClean="0"/>
              <a:t> </a:t>
            </a:r>
            <a:r>
              <a:rPr lang="sk-SK" dirty="0" err="1" smtClean="0"/>
              <a:t>species</a:t>
            </a:r>
            <a:r>
              <a:rPr lang="sk-SK" dirty="0" smtClean="0"/>
              <a:t> I </a:t>
            </a:r>
            <a:r>
              <a:rPr lang="sk-SK" dirty="0" err="1" smtClean="0"/>
              <a:t>have</a:t>
            </a:r>
            <a:r>
              <a:rPr lang="sk-SK" dirty="0" smtClean="0"/>
              <a:t> </a:t>
            </a:r>
            <a:r>
              <a:rPr lang="sk-SK" dirty="0" err="1" smtClean="0"/>
              <a:t>worked</a:t>
            </a:r>
            <a:r>
              <a:rPr lang="sk-SK" dirty="0" smtClean="0"/>
              <a:t> </a:t>
            </a:r>
            <a:r>
              <a:rPr lang="sk-SK" dirty="0" err="1" smtClean="0"/>
              <a:t>with</a:t>
            </a:r>
            <a:r>
              <a:rPr lang="sk-SK" dirty="0" smtClean="0"/>
              <a:t> </a:t>
            </a:r>
            <a:r>
              <a:rPr lang="sk-SK" dirty="0" err="1" smtClean="0"/>
              <a:t>publications</a:t>
            </a:r>
            <a:r>
              <a:rPr lang="sk-SK" dirty="0" smtClean="0"/>
              <a:t> </a:t>
            </a:r>
            <a:r>
              <a:rPr lang="sk-SK" dirty="0" err="1" smtClean="0"/>
              <a:t>Grasses</a:t>
            </a:r>
            <a:r>
              <a:rPr lang="sk-SK" dirty="0" smtClean="0"/>
              <a:t> (</a:t>
            </a:r>
            <a:r>
              <a:rPr lang="sk-SK" dirty="0" err="1" smtClean="0"/>
              <a:t>Graun</a:t>
            </a:r>
            <a:r>
              <a:rPr lang="sk-SK" dirty="0" smtClean="0"/>
              <a:t> </a:t>
            </a:r>
            <a:r>
              <a:rPr lang="sk-SK" dirty="0" err="1" smtClean="0"/>
              <a:t>et</a:t>
            </a:r>
            <a:r>
              <a:rPr lang="sk-SK" dirty="0" smtClean="0"/>
              <a:t> al., 1998), </a:t>
            </a:r>
            <a:r>
              <a:rPr lang="sk-SK" dirty="0" err="1" smtClean="0"/>
              <a:t>The</a:t>
            </a:r>
            <a:r>
              <a:rPr lang="sk-SK" dirty="0" smtClean="0"/>
              <a:t> list </a:t>
            </a:r>
            <a:r>
              <a:rPr lang="sk-SK" dirty="0" err="1" smtClean="0"/>
              <a:t>of</a:t>
            </a:r>
            <a:r>
              <a:rPr lang="sk-SK" dirty="0" smtClean="0"/>
              <a:t> </a:t>
            </a:r>
            <a:r>
              <a:rPr lang="sk-SK" dirty="0" err="1" smtClean="0"/>
              <a:t>lower</a:t>
            </a:r>
            <a:r>
              <a:rPr lang="sk-SK" dirty="0" smtClean="0"/>
              <a:t> and </a:t>
            </a:r>
            <a:r>
              <a:rPr lang="sk-SK" dirty="0" err="1" smtClean="0"/>
              <a:t>higher</a:t>
            </a:r>
            <a:r>
              <a:rPr lang="sk-SK" dirty="0" smtClean="0"/>
              <a:t> </a:t>
            </a:r>
            <a:r>
              <a:rPr lang="sk-SK" dirty="0" err="1" smtClean="0"/>
              <a:t>plants</a:t>
            </a:r>
            <a:r>
              <a:rPr lang="sk-SK" dirty="0" smtClean="0"/>
              <a:t> </a:t>
            </a:r>
            <a:r>
              <a:rPr lang="sk-SK" dirty="0" err="1" smtClean="0"/>
              <a:t>of</a:t>
            </a:r>
            <a:r>
              <a:rPr lang="sk-SK" dirty="0" smtClean="0"/>
              <a:t> Slovakia (</a:t>
            </a:r>
            <a:r>
              <a:rPr lang="sk-SK" dirty="0" err="1" smtClean="0"/>
              <a:t>Marhold</a:t>
            </a:r>
            <a:r>
              <a:rPr lang="sk-SK" dirty="0" smtClean="0"/>
              <a:t> and </a:t>
            </a:r>
            <a:r>
              <a:rPr lang="sk-SK" dirty="0" err="1" smtClean="0"/>
              <a:t>Hindák</a:t>
            </a:r>
            <a:r>
              <a:rPr lang="sk-SK" dirty="0" smtClean="0"/>
              <a:t>, 1998), Big </a:t>
            </a:r>
            <a:r>
              <a:rPr lang="sk-SK" dirty="0" err="1" smtClean="0"/>
              <a:t>book</a:t>
            </a:r>
            <a:r>
              <a:rPr lang="sk-SK" dirty="0" smtClean="0"/>
              <a:t> </a:t>
            </a:r>
            <a:r>
              <a:rPr lang="sk-SK" dirty="0" err="1" smtClean="0"/>
              <a:t>of</a:t>
            </a:r>
            <a:r>
              <a:rPr lang="sk-SK" dirty="0" smtClean="0"/>
              <a:t> rock </a:t>
            </a:r>
            <a:r>
              <a:rPr lang="sk-SK" dirty="0" err="1" smtClean="0"/>
              <a:t>plants</a:t>
            </a:r>
            <a:r>
              <a:rPr lang="sk-SK" dirty="0" smtClean="0"/>
              <a:t>, </a:t>
            </a:r>
            <a:r>
              <a:rPr lang="sk-SK" dirty="0" err="1" smtClean="0"/>
              <a:t>minerals</a:t>
            </a:r>
            <a:r>
              <a:rPr lang="sk-SK" dirty="0" smtClean="0"/>
              <a:t> and </a:t>
            </a:r>
            <a:r>
              <a:rPr lang="sk-SK" dirty="0" err="1" smtClean="0"/>
              <a:t>fossils</a:t>
            </a:r>
            <a:r>
              <a:rPr lang="sk-SK" dirty="0" smtClean="0"/>
              <a:t> (</a:t>
            </a:r>
            <a:r>
              <a:rPr lang="sk-SK" dirty="0" err="1" smtClean="0"/>
              <a:t>Krejča</a:t>
            </a:r>
            <a:r>
              <a:rPr lang="sk-SK" dirty="0" smtClean="0"/>
              <a:t> </a:t>
            </a:r>
            <a:r>
              <a:rPr lang="sk-SK" dirty="0" err="1" smtClean="0"/>
              <a:t>et</a:t>
            </a:r>
            <a:r>
              <a:rPr lang="sk-SK" dirty="0" smtClean="0"/>
              <a:t> al., 1997) and Internet </a:t>
            </a:r>
            <a:r>
              <a:rPr lang="sk-SK" dirty="0" err="1" smtClean="0"/>
              <a:t>sites</a:t>
            </a:r>
            <a:r>
              <a:rPr lang="sk-SK" dirty="0" smtClean="0"/>
              <a:t> and </a:t>
            </a:r>
            <a:r>
              <a:rPr lang="sk-SK" dirty="0" err="1" smtClean="0"/>
              <a:t>other</a:t>
            </a:r>
            <a:r>
              <a:rPr lang="sk-SK" dirty="0" smtClean="0"/>
              <a:t> </a:t>
            </a:r>
            <a:r>
              <a:rPr lang="sk-SK" dirty="0" err="1" smtClean="0"/>
              <a:t>publications</a:t>
            </a:r>
            <a:r>
              <a:rPr lang="sk-SK" dirty="0" smtClean="0"/>
              <a:t> </a:t>
            </a:r>
            <a:r>
              <a:rPr lang="sk-SK" dirty="0" err="1" smtClean="0"/>
              <a:t>listed</a:t>
            </a:r>
            <a:r>
              <a:rPr lang="sk-SK" dirty="0" smtClean="0"/>
              <a:t> in </a:t>
            </a:r>
            <a:r>
              <a:rPr lang="sk-SK" dirty="0" err="1" smtClean="0"/>
              <a:t>the</a:t>
            </a:r>
            <a:r>
              <a:rPr lang="sk-SK" dirty="0" smtClean="0"/>
              <a:t> </a:t>
            </a:r>
            <a:r>
              <a:rPr lang="sk-SK" dirty="0" err="1" smtClean="0"/>
              <a:t>Bibliography</a:t>
            </a:r>
            <a:r>
              <a:rPr lang="sk-SK" dirty="0" smtClean="0"/>
              <a:t>.</a:t>
            </a:r>
          </a:p>
          <a:p>
            <a:pPr algn="just">
              <a:buNone/>
            </a:pPr>
            <a:r>
              <a:rPr lang="sk-SK" dirty="0" smtClean="0"/>
              <a:t>In </a:t>
            </a:r>
            <a:r>
              <a:rPr lang="sk-SK" dirty="0" err="1" smtClean="0"/>
              <a:t>determining</a:t>
            </a:r>
            <a:r>
              <a:rPr lang="sk-SK" dirty="0" smtClean="0"/>
              <a:t> </a:t>
            </a:r>
            <a:r>
              <a:rPr lang="sk-SK" dirty="0" err="1" smtClean="0"/>
              <a:t>the</a:t>
            </a:r>
            <a:r>
              <a:rPr lang="sk-SK" dirty="0" smtClean="0"/>
              <a:t> </a:t>
            </a:r>
            <a:r>
              <a:rPr lang="sk-SK" dirty="0" err="1" smtClean="0"/>
              <a:t>species</a:t>
            </a:r>
            <a:r>
              <a:rPr lang="sk-SK" dirty="0" smtClean="0"/>
              <a:t> </a:t>
            </a:r>
            <a:r>
              <a:rPr lang="sk-SK" dirty="0" err="1" smtClean="0"/>
              <a:t>of</a:t>
            </a:r>
            <a:r>
              <a:rPr lang="sk-SK" dirty="0" smtClean="0"/>
              <a:t> </a:t>
            </a:r>
            <a:r>
              <a:rPr lang="sk-SK" dirty="0" err="1" smtClean="0"/>
              <a:t>lichens</a:t>
            </a:r>
            <a:r>
              <a:rPr lang="sk-SK" dirty="0" smtClean="0"/>
              <a:t> and </a:t>
            </a:r>
            <a:r>
              <a:rPr lang="sk-SK" dirty="0" err="1" smtClean="0"/>
              <a:t>the</a:t>
            </a:r>
            <a:r>
              <a:rPr lang="sk-SK" dirty="0" smtClean="0"/>
              <a:t> </a:t>
            </a:r>
            <a:r>
              <a:rPr lang="sk-SK" dirty="0" err="1" smtClean="0"/>
              <a:t>determination</a:t>
            </a:r>
            <a:r>
              <a:rPr lang="sk-SK" dirty="0" smtClean="0"/>
              <a:t> </a:t>
            </a:r>
            <a:r>
              <a:rPr lang="sk-SK" dirty="0" err="1" smtClean="0"/>
              <a:t>of</a:t>
            </a:r>
            <a:r>
              <a:rPr lang="sk-SK" dirty="0" smtClean="0"/>
              <a:t> </a:t>
            </a:r>
            <a:r>
              <a:rPr lang="sk-SK" dirty="0" err="1" smtClean="0"/>
              <a:t>toxic</a:t>
            </a:r>
            <a:r>
              <a:rPr lang="sk-SK" dirty="0" smtClean="0"/>
              <a:t> </a:t>
            </a:r>
            <a:r>
              <a:rPr lang="sk-SK" dirty="0" err="1" smtClean="0"/>
              <a:t>metals</a:t>
            </a:r>
            <a:r>
              <a:rPr lang="sk-SK" dirty="0" smtClean="0"/>
              <a:t> in </a:t>
            </a:r>
            <a:r>
              <a:rPr lang="sk-SK" dirty="0" err="1" smtClean="0"/>
              <a:t>the</a:t>
            </a:r>
            <a:r>
              <a:rPr lang="sk-SK" dirty="0" smtClean="0"/>
              <a:t> </a:t>
            </a:r>
            <a:r>
              <a:rPr lang="sk-SK" dirty="0" err="1" smtClean="0"/>
              <a:t>lichen</a:t>
            </a:r>
            <a:r>
              <a:rPr lang="sk-SK" dirty="0" smtClean="0"/>
              <a:t> </a:t>
            </a:r>
            <a:r>
              <a:rPr lang="sk-SK" dirty="0" err="1" smtClean="0"/>
              <a:t>species</a:t>
            </a:r>
            <a:r>
              <a:rPr lang="sk-SK" dirty="0" smtClean="0"/>
              <a:t> </a:t>
            </a:r>
            <a:r>
              <a:rPr lang="sk-SK" dirty="0" err="1" smtClean="0"/>
              <a:t>Cladonia</a:t>
            </a:r>
            <a:r>
              <a:rPr lang="sk-SK" dirty="0" smtClean="0"/>
              <a:t> </a:t>
            </a:r>
            <a:r>
              <a:rPr lang="sk-SK" dirty="0" err="1" smtClean="0"/>
              <a:t>insole</a:t>
            </a:r>
            <a:r>
              <a:rPr lang="sk-SK" dirty="0" smtClean="0"/>
              <a:t> </a:t>
            </a:r>
            <a:r>
              <a:rPr lang="sk-SK" dirty="0" err="1" smtClean="0"/>
              <a:t>arbuscula</a:t>
            </a:r>
            <a:r>
              <a:rPr lang="sk-SK" dirty="0" smtClean="0"/>
              <a:t> </a:t>
            </a:r>
            <a:r>
              <a:rPr lang="sk-SK" dirty="0" err="1" smtClean="0"/>
              <a:t>subsp</a:t>
            </a:r>
            <a:r>
              <a:rPr lang="sk-SK" dirty="0" smtClean="0"/>
              <a:t>. </a:t>
            </a:r>
            <a:r>
              <a:rPr lang="sk-SK" dirty="0" err="1" smtClean="0"/>
              <a:t>mitis</a:t>
            </a:r>
            <a:r>
              <a:rPr lang="sk-SK" dirty="0" smtClean="0"/>
              <a:t> I </a:t>
            </a:r>
            <a:r>
              <a:rPr lang="sk-SK" dirty="0" err="1" smtClean="0"/>
              <a:t>worked</a:t>
            </a:r>
            <a:r>
              <a:rPr lang="sk-SK" dirty="0" smtClean="0"/>
              <a:t> </a:t>
            </a:r>
            <a:r>
              <a:rPr lang="sk-SK" dirty="0" err="1" smtClean="0"/>
              <a:t>with</a:t>
            </a:r>
            <a:r>
              <a:rPr lang="sk-SK" dirty="0" smtClean="0"/>
              <a:t> </a:t>
            </a:r>
            <a:r>
              <a:rPr lang="sk-SK" dirty="0" err="1" smtClean="0"/>
              <a:t>Doc.RNDr.Martin</a:t>
            </a:r>
            <a:r>
              <a:rPr lang="sk-SK" dirty="0" smtClean="0"/>
              <a:t> </a:t>
            </a:r>
            <a:r>
              <a:rPr lang="sk-SK" dirty="0" err="1" smtClean="0"/>
              <a:t>Bačkor</a:t>
            </a:r>
            <a:r>
              <a:rPr lang="sk-SK" dirty="0" smtClean="0"/>
              <a:t>, PhD. </a:t>
            </a:r>
            <a:r>
              <a:rPr lang="sk-SK" dirty="0" err="1" smtClean="0"/>
              <a:t>from</a:t>
            </a:r>
            <a:r>
              <a:rPr lang="sk-SK" dirty="0" smtClean="0"/>
              <a:t> </a:t>
            </a:r>
            <a:r>
              <a:rPr lang="sk-SK" dirty="0" err="1" smtClean="0"/>
              <a:t>the</a:t>
            </a:r>
            <a:r>
              <a:rPr lang="sk-SK" dirty="0" smtClean="0"/>
              <a:t> Department </a:t>
            </a:r>
            <a:r>
              <a:rPr lang="sk-SK" dirty="0" err="1" smtClean="0"/>
              <a:t>of</a:t>
            </a:r>
            <a:r>
              <a:rPr lang="sk-SK" dirty="0" smtClean="0"/>
              <a:t> </a:t>
            </a:r>
            <a:r>
              <a:rPr lang="sk-SK" dirty="0" err="1" smtClean="0"/>
              <a:t>Botany</a:t>
            </a:r>
            <a:r>
              <a:rPr lang="sk-SK" dirty="0" smtClean="0"/>
              <a:t>, </a:t>
            </a:r>
            <a:r>
              <a:rPr lang="sk-SK" dirty="0" err="1" smtClean="0"/>
              <a:t>Faculty</a:t>
            </a:r>
            <a:r>
              <a:rPr lang="sk-SK" dirty="0" smtClean="0"/>
              <a:t> </a:t>
            </a:r>
            <a:r>
              <a:rPr lang="sk-SK" dirty="0" err="1" smtClean="0"/>
              <a:t>of</a:t>
            </a:r>
            <a:r>
              <a:rPr lang="sk-SK" dirty="0" smtClean="0"/>
              <a:t> </a:t>
            </a:r>
            <a:r>
              <a:rPr lang="sk-SK" dirty="0" err="1" smtClean="0"/>
              <a:t>Science</a:t>
            </a:r>
            <a:r>
              <a:rPr lang="sk-SK" dirty="0" smtClean="0"/>
              <a:t>, </a:t>
            </a:r>
            <a:r>
              <a:rPr lang="sk-SK" dirty="0" err="1" smtClean="0"/>
              <a:t>Safarik</a:t>
            </a:r>
            <a:r>
              <a:rPr lang="sk-SK" dirty="0" smtClean="0"/>
              <a:t> </a:t>
            </a:r>
            <a:r>
              <a:rPr lang="sk-SK" dirty="0" err="1" smtClean="0"/>
              <a:t>University</a:t>
            </a:r>
            <a:r>
              <a:rPr lang="sk-SK" dirty="0" smtClean="0"/>
              <a:t> in </a:t>
            </a:r>
            <a:r>
              <a:rPr lang="sk-SK" dirty="0" err="1" smtClean="0"/>
              <a:t>Kosice</a:t>
            </a:r>
            <a:r>
              <a:rPr lang="sk-SK" dirty="0" smtClean="0"/>
              <a:t>. </a:t>
            </a:r>
            <a:r>
              <a:rPr lang="sk-SK" dirty="0" err="1" smtClean="0"/>
              <a:t>Determination</a:t>
            </a:r>
            <a:r>
              <a:rPr lang="sk-SK" dirty="0" smtClean="0"/>
              <a:t> </a:t>
            </a:r>
            <a:r>
              <a:rPr lang="sk-SK" dirty="0" err="1" smtClean="0"/>
              <a:t>of</a:t>
            </a:r>
            <a:r>
              <a:rPr lang="sk-SK" dirty="0" smtClean="0"/>
              <a:t> </a:t>
            </a:r>
            <a:r>
              <a:rPr lang="sk-SK" dirty="0" err="1" smtClean="0"/>
              <a:t>toxic</a:t>
            </a:r>
            <a:r>
              <a:rPr lang="sk-SK" dirty="0" smtClean="0"/>
              <a:t> </a:t>
            </a:r>
            <a:r>
              <a:rPr lang="sk-SK" dirty="0" err="1" smtClean="0"/>
              <a:t>metals</a:t>
            </a:r>
            <a:r>
              <a:rPr lang="sk-SK" dirty="0" smtClean="0"/>
              <a:t> </a:t>
            </a:r>
            <a:r>
              <a:rPr lang="sk-SK" dirty="0" err="1" smtClean="0"/>
              <a:t>present</a:t>
            </a:r>
            <a:r>
              <a:rPr lang="sk-SK" dirty="0" smtClean="0"/>
              <a:t> in </a:t>
            </a:r>
            <a:r>
              <a:rPr lang="sk-SK" dirty="0" err="1" smtClean="0"/>
              <a:t>the</a:t>
            </a:r>
            <a:r>
              <a:rPr lang="sk-SK" dirty="0" smtClean="0"/>
              <a:t> </a:t>
            </a:r>
            <a:r>
              <a:rPr lang="sk-SK" dirty="0" err="1" smtClean="0"/>
              <a:t>lichens</a:t>
            </a:r>
            <a:r>
              <a:rPr lang="sk-SK" dirty="0" smtClean="0"/>
              <a:t> </a:t>
            </a:r>
            <a:r>
              <a:rPr lang="sk-SK" dirty="0" err="1" smtClean="0"/>
              <a:t>was</a:t>
            </a:r>
            <a:r>
              <a:rPr lang="sk-SK" dirty="0" smtClean="0"/>
              <a:t> </a:t>
            </a:r>
            <a:r>
              <a:rPr lang="sk-SK" dirty="0" err="1" smtClean="0"/>
              <a:t>performed</a:t>
            </a:r>
            <a:r>
              <a:rPr lang="sk-SK" dirty="0" smtClean="0"/>
              <a:t> by </a:t>
            </a:r>
            <a:r>
              <a:rPr lang="sk-SK" dirty="0" err="1" smtClean="0"/>
              <a:t>flame</a:t>
            </a:r>
            <a:r>
              <a:rPr lang="sk-SK" dirty="0" smtClean="0"/>
              <a:t> </a:t>
            </a:r>
            <a:r>
              <a:rPr lang="sk-SK" dirty="0" err="1" smtClean="0"/>
              <a:t>atomic</a:t>
            </a:r>
            <a:r>
              <a:rPr lang="sk-SK" dirty="0" smtClean="0"/>
              <a:t> </a:t>
            </a:r>
            <a:r>
              <a:rPr lang="sk-SK" dirty="0" err="1" smtClean="0"/>
              <a:t>absorption</a:t>
            </a:r>
            <a:r>
              <a:rPr lang="sk-SK" dirty="0" smtClean="0"/>
              <a:t> </a:t>
            </a:r>
            <a:r>
              <a:rPr lang="sk-SK" dirty="0" err="1" smtClean="0"/>
              <a:t>spectrometry</a:t>
            </a:r>
            <a:r>
              <a:rPr lang="sk-SK" dirty="0" smtClean="0"/>
              <a:t> (FAAS).</a:t>
            </a:r>
          </a:p>
          <a:p>
            <a:pPr algn="just">
              <a:buNone/>
            </a:pPr>
            <a:r>
              <a:rPr lang="sk-SK" dirty="0" smtClean="0"/>
              <a:t>In </a:t>
            </a:r>
            <a:r>
              <a:rPr lang="sk-SK" dirty="0" err="1" smtClean="0"/>
              <a:t>determining</a:t>
            </a:r>
            <a:r>
              <a:rPr lang="sk-SK" dirty="0" smtClean="0"/>
              <a:t> </a:t>
            </a:r>
            <a:r>
              <a:rPr lang="sk-SK" dirty="0" err="1" smtClean="0"/>
              <a:t>the</a:t>
            </a:r>
            <a:r>
              <a:rPr lang="sk-SK" dirty="0" smtClean="0"/>
              <a:t> </a:t>
            </a:r>
            <a:r>
              <a:rPr lang="sk-SK" dirty="0" err="1" smtClean="0"/>
              <a:t>species</a:t>
            </a:r>
            <a:r>
              <a:rPr lang="sk-SK" dirty="0" smtClean="0"/>
              <a:t> </a:t>
            </a:r>
            <a:r>
              <a:rPr lang="sk-SK" dirty="0" err="1" smtClean="0"/>
              <a:t>of</a:t>
            </a:r>
            <a:r>
              <a:rPr lang="sk-SK" dirty="0" smtClean="0"/>
              <a:t> </a:t>
            </a:r>
            <a:r>
              <a:rPr lang="sk-SK" dirty="0" err="1" smtClean="0"/>
              <a:t>fungi</a:t>
            </a:r>
            <a:r>
              <a:rPr lang="sk-SK" dirty="0" smtClean="0"/>
              <a:t> and </a:t>
            </a:r>
            <a:r>
              <a:rPr lang="sk-SK" dirty="0" err="1" smtClean="0"/>
              <a:t>other</a:t>
            </a:r>
            <a:r>
              <a:rPr lang="sk-SK" dirty="0" smtClean="0"/>
              <a:t> </a:t>
            </a:r>
            <a:r>
              <a:rPr lang="sk-SK" dirty="0" err="1" smtClean="0"/>
              <a:t>identifying</a:t>
            </a:r>
            <a:r>
              <a:rPr lang="sk-SK" dirty="0" smtClean="0"/>
              <a:t> </a:t>
            </a:r>
            <a:r>
              <a:rPr lang="sk-SK" dirty="0" err="1" smtClean="0"/>
              <a:t>information</a:t>
            </a:r>
            <a:r>
              <a:rPr lang="sk-SK" dirty="0" smtClean="0"/>
              <a:t> </a:t>
            </a:r>
            <a:r>
              <a:rPr lang="sk-SK" dirty="0" err="1" smtClean="0"/>
              <a:t>about</a:t>
            </a:r>
            <a:r>
              <a:rPr lang="sk-SK" dirty="0" smtClean="0"/>
              <a:t> </a:t>
            </a:r>
            <a:r>
              <a:rPr lang="sk-SK" dirty="0" err="1" smtClean="0"/>
              <a:t>the</a:t>
            </a:r>
            <a:r>
              <a:rPr lang="sk-SK" dirty="0" smtClean="0"/>
              <a:t> </a:t>
            </a:r>
            <a:r>
              <a:rPr lang="sk-SK" dirty="0" err="1" smtClean="0"/>
              <a:t>presence</a:t>
            </a:r>
            <a:r>
              <a:rPr lang="sk-SK" dirty="0" smtClean="0"/>
              <a:t> </a:t>
            </a:r>
            <a:r>
              <a:rPr lang="sk-SK" dirty="0" err="1" smtClean="0"/>
              <a:t>of</a:t>
            </a:r>
            <a:r>
              <a:rPr lang="sk-SK" dirty="0" smtClean="0"/>
              <a:t> a </a:t>
            </a:r>
            <a:r>
              <a:rPr lang="sk-SK" dirty="0" err="1" smtClean="0"/>
              <a:t>fungus</a:t>
            </a:r>
            <a:r>
              <a:rPr lang="sk-SK" dirty="0" smtClean="0"/>
              <a:t> </a:t>
            </a:r>
            <a:r>
              <a:rPr lang="sk-SK" dirty="0" err="1" smtClean="0"/>
              <a:t>growing</a:t>
            </a:r>
            <a:r>
              <a:rPr lang="sk-SK" dirty="0" smtClean="0"/>
              <a:t> on </a:t>
            </a:r>
            <a:r>
              <a:rPr lang="sk-SK" dirty="0" err="1" smtClean="0"/>
              <a:t>the</a:t>
            </a:r>
            <a:r>
              <a:rPr lang="sk-SK" dirty="0" smtClean="0"/>
              <a:t> </a:t>
            </a:r>
            <a:r>
              <a:rPr lang="sk-SK" dirty="0" err="1" smtClean="0"/>
              <a:t>specifics</a:t>
            </a:r>
            <a:r>
              <a:rPr lang="sk-SK" dirty="0" smtClean="0"/>
              <a:t> </a:t>
            </a:r>
            <a:r>
              <a:rPr lang="sk-SK" dirty="0" err="1" smtClean="0"/>
              <a:t>of</a:t>
            </a:r>
            <a:r>
              <a:rPr lang="sk-SK" dirty="0" smtClean="0"/>
              <a:t> </a:t>
            </a:r>
            <a:r>
              <a:rPr lang="sk-SK" dirty="0" err="1" smtClean="0"/>
              <a:t>these</a:t>
            </a:r>
            <a:r>
              <a:rPr lang="sk-SK" dirty="0" smtClean="0"/>
              <a:t> </a:t>
            </a:r>
            <a:r>
              <a:rPr lang="sk-SK" dirty="0" err="1" smtClean="0"/>
              <a:t>locations</a:t>
            </a:r>
            <a:r>
              <a:rPr lang="sk-SK" dirty="0" smtClean="0"/>
              <a:t> I </a:t>
            </a:r>
            <a:r>
              <a:rPr lang="sk-SK" dirty="0" err="1" smtClean="0"/>
              <a:t>communicate</a:t>
            </a:r>
            <a:r>
              <a:rPr lang="sk-SK" dirty="0" smtClean="0"/>
              <a:t> </a:t>
            </a:r>
            <a:r>
              <a:rPr lang="sk-SK" dirty="0" err="1" smtClean="0"/>
              <a:t>electronically</a:t>
            </a:r>
            <a:r>
              <a:rPr lang="sk-SK" dirty="0" smtClean="0"/>
              <a:t> </a:t>
            </a:r>
            <a:r>
              <a:rPr lang="sk-SK" dirty="0" err="1" smtClean="0"/>
              <a:t>with</a:t>
            </a:r>
            <a:r>
              <a:rPr lang="sk-SK" dirty="0" smtClean="0"/>
              <a:t> Dr. Ivona </a:t>
            </a:r>
            <a:r>
              <a:rPr lang="sk-SK" dirty="0" err="1" smtClean="0"/>
              <a:t>Kautmanová</a:t>
            </a:r>
            <a:r>
              <a:rPr lang="sk-SK" dirty="0" smtClean="0"/>
              <a:t> </a:t>
            </a:r>
            <a:r>
              <a:rPr lang="sk-SK" dirty="0" err="1" smtClean="0"/>
              <a:t>from</a:t>
            </a:r>
            <a:r>
              <a:rPr lang="sk-SK" dirty="0" smtClean="0"/>
              <a:t> </a:t>
            </a:r>
            <a:r>
              <a:rPr lang="sk-SK" dirty="0" err="1" smtClean="0"/>
              <a:t>the</a:t>
            </a:r>
            <a:r>
              <a:rPr lang="sk-SK" dirty="0" smtClean="0"/>
              <a:t> Slovak </a:t>
            </a:r>
            <a:r>
              <a:rPr lang="sk-SK" dirty="0" err="1" smtClean="0"/>
              <a:t>National</a:t>
            </a:r>
            <a:r>
              <a:rPr lang="sk-SK" dirty="0" smtClean="0"/>
              <a:t> </a:t>
            </a:r>
            <a:r>
              <a:rPr lang="sk-SK" dirty="0" err="1" smtClean="0"/>
              <a:t>Museum</a:t>
            </a:r>
            <a:r>
              <a:rPr lang="sk-SK" dirty="0" smtClean="0"/>
              <a:t>.</a:t>
            </a:r>
          </a:p>
          <a:p>
            <a:pPr algn="just">
              <a:buNone/>
            </a:pPr>
            <a:r>
              <a:rPr lang="sk-SK" dirty="0" smtClean="0"/>
              <a:t>	</a:t>
            </a:r>
          </a:p>
          <a:p>
            <a:pPr algn="just">
              <a:buNone/>
            </a:pPr>
            <a:endParaRPr lang="sk-SK" dirty="0"/>
          </a:p>
        </p:txBody>
      </p:sp>
      <p:sp>
        <p:nvSpPr>
          <p:cNvPr id="8" name="Zástupný symbol obsahu 7"/>
          <p:cNvSpPr>
            <a:spLocks noGrp="1"/>
          </p:cNvSpPr>
          <p:nvPr>
            <p:ph sz="quarter" idx="4"/>
          </p:nvPr>
        </p:nvSpPr>
        <p:spPr>
          <a:xfrm>
            <a:off x="837406" y="10657681"/>
            <a:ext cx="12115800" cy="2936858"/>
          </a:xfrm>
        </p:spPr>
        <p:txBody>
          <a:bodyPr/>
          <a:lstStyle/>
          <a:p>
            <a:pPr>
              <a:buNone/>
            </a:pPr>
            <a:r>
              <a:rPr lang="sk-SK" b="1" dirty="0" smtClean="0"/>
              <a:t>2.1 </a:t>
            </a:r>
            <a:r>
              <a:rPr lang="sk-SK" b="1" dirty="0" err="1" smtClean="0"/>
              <a:t>Ecological</a:t>
            </a:r>
            <a:r>
              <a:rPr lang="sk-SK" b="1" dirty="0" smtClean="0"/>
              <a:t> </a:t>
            </a:r>
            <a:r>
              <a:rPr lang="sk-SK" b="1" dirty="0" err="1" smtClean="0"/>
              <a:t>characteristics</a:t>
            </a:r>
            <a:r>
              <a:rPr lang="sk-SK" b="1" dirty="0" smtClean="0"/>
              <a:t> </a:t>
            </a:r>
            <a:r>
              <a:rPr lang="sk-SK" b="1" dirty="0" err="1" smtClean="0"/>
              <a:t>of</a:t>
            </a:r>
            <a:r>
              <a:rPr lang="sk-SK" b="1" dirty="0" smtClean="0"/>
              <a:t> </a:t>
            </a:r>
            <a:r>
              <a:rPr lang="sk-SK" b="1" dirty="0" err="1" smtClean="0"/>
              <a:t>the</a:t>
            </a:r>
            <a:r>
              <a:rPr lang="sk-SK" b="1" dirty="0" smtClean="0"/>
              <a:t> </a:t>
            </a:r>
            <a:r>
              <a:rPr lang="sk-SK" b="1" dirty="0" err="1" smtClean="0"/>
              <a:t>spoil</a:t>
            </a:r>
            <a:r>
              <a:rPr lang="sk-SK" b="1" dirty="0" smtClean="0"/>
              <a:t> </a:t>
            </a:r>
            <a:r>
              <a:rPr lang="sk-SK" b="1" dirty="0" err="1" smtClean="0"/>
              <a:t>heap</a:t>
            </a:r>
            <a:endParaRPr lang="sk-SK" dirty="0" smtClean="0"/>
          </a:p>
          <a:p>
            <a:pPr algn="just">
              <a:buNone/>
            </a:pPr>
            <a:r>
              <a:rPr lang="sk-SK" dirty="0" smtClean="0"/>
              <a:t>     </a:t>
            </a:r>
            <a:r>
              <a:rPr lang="sk-SK" dirty="0" err="1" smtClean="0"/>
              <a:t>From</a:t>
            </a:r>
            <a:r>
              <a:rPr lang="sk-SK" dirty="0" smtClean="0"/>
              <a:t> </a:t>
            </a:r>
            <a:r>
              <a:rPr lang="sk-SK" dirty="0" err="1" smtClean="0"/>
              <a:t>an</a:t>
            </a:r>
            <a:r>
              <a:rPr lang="sk-SK" dirty="0" smtClean="0"/>
              <a:t> </a:t>
            </a:r>
            <a:r>
              <a:rPr lang="sk-SK" dirty="0" err="1" smtClean="0"/>
              <a:t>ecological</a:t>
            </a:r>
            <a:r>
              <a:rPr lang="sk-SK" dirty="0" smtClean="0"/>
              <a:t> </a:t>
            </a:r>
            <a:r>
              <a:rPr lang="sk-SK" dirty="0" err="1" smtClean="0"/>
              <a:t>perspective</a:t>
            </a:r>
            <a:r>
              <a:rPr lang="sk-SK" dirty="0" smtClean="0"/>
              <a:t> </a:t>
            </a:r>
            <a:r>
              <a:rPr lang="sk-SK" dirty="0" err="1" smtClean="0"/>
              <a:t>is</a:t>
            </a:r>
            <a:r>
              <a:rPr lang="sk-SK" dirty="0" smtClean="0"/>
              <a:t> a </a:t>
            </a:r>
            <a:r>
              <a:rPr lang="sk-SK" dirty="0" err="1" smtClean="0"/>
              <a:t>slag</a:t>
            </a:r>
            <a:r>
              <a:rPr lang="sk-SK" dirty="0" smtClean="0"/>
              <a:t> </a:t>
            </a:r>
            <a:r>
              <a:rPr lang="sk-SK" dirty="0" err="1" smtClean="0"/>
              <a:t>spoil</a:t>
            </a:r>
            <a:r>
              <a:rPr lang="sk-SK" dirty="0" smtClean="0"/>
              <a:t> </a:t>
            </a:r>
            <a:r>
              <a:rPr lang="sk-SK" dirty="0" err="1" smtClean="0"/>
              <a:t>heap</a:t>
            </a:r>
            <a:r>
              <a:rPr lang="sk-SK" dirty="0" smtClean="0"/>
              <a:t> </a:t>
            </a:r>
            <a:r>
              <a:rPr lang="sk-SK" dirty="0" err="1" smtClean="0"/>
              <a:t>of</a:t>
            </a:r>
            <a:r>
              <a:rPr lang="sk-SK" dirty="0" smtClean="0"/>
              <a:t> </a:t>
            </a:r>
            <a:r>
              <a:rPr lang="sk-SK" dirty="0" err="1" smtClean="0"/>
              <a:t>a</a:t>
            </a:r>
            <a:r>
              <a:rPr lang="sk-SK" dirty="0" smtClean="0"/>
              <a:t> </a:t>
            </a:r>
            <a:r>
              <a:rPr lang="sk-SK" dirty="0" err="1" smtClean="0"/>
              <a:t>specific</a:t>
            </a:r>
            <a:r>
              <a:rPr lang="sk-SK" dirty="0" smtClean="0"/>
              <a:t> type </a:t>
            </a:r>
            <a:r>
              <a:rPr lang="sk-SK" dirty="0" err="1" smtClean="0"/>
              <a:t>of</a:t>
            </a:r>
            <a:r>
              <a:rPr lang="sk-SK" dirty="0" smtClean="0"/>
              <a:t> </a:t>
            </a:r>
            <a:r>
              <a:rPr lang="sk-SK" dirty="0" err="1" smtClean="0"/>
              <a:t>habitat</a:t>
            </a:r>
            <a:r>
              <a:rPr lang="sk-SK" dirty="0" smtClean="0"/>
              <a:t> </a:t>
            </a:r>
            <a:r>
              <a:rPr lang="sk-SK" dirty="0" err="1" smtClean="0"/>
              <a:t>is</a:t>
            </a:r>
            <a:r>
              <a:rPr lang="sk-SK" dirty="0" smtClean="0"/>
              <a:t> </a:t>
            </a:r>
            <a:r>
              <a:rPr lang="sk-SK" dirty="0" err="1" smtClean="0"/>
              <a:t>characterized</a:t>
            </a:r>
            <a:r>
              <a:rPr lang="sk-SK" dirty="0" smtClean="0"/>
              <a:t> by </a:t>
            </a:r>
            <a:r>
              <a:rPr lang="sk-SK" dirty="0" err="1" smtClean="0"/>
              <a:t>mostly</a:t>
            </a:r>
            <a:r>
              <a:rPr lang="sk-SK" dirty="0" smtClean="0"/>
              <a:t> rocky </a:t>
            </a:r>
            <a:r>
              <a:rPr lang="sk-SK" dirty="0" err="1" smtClean="0"/>
              <a:t>structures</a:t>
            </a:r>
            <a:r>
              <a:rPr lang="sk-SK" dirty="0" smtClean="0"/>
              <a:t> in </a:t>
            </a:r>
            <a:r>
              <a:rPr lang="sk-SK" dirty="0" err="1" smtClean="0"/>
              <a:t>various</a:t>
            </a:r>
            <a:r>
              <a:rPr lang="sk-SK" dirty="0" smtClean="0"/>
              <a:t> </a:t>
            </a:r>
            <a:r>
              <a:rPr lang="sk-SK" dirty="0" err="1" smtClean="0"/>
              <a:t>stages</a:t>
            </a:r>
            <a:r>
              <a:rPr lang="sk-SK" dirty="0" smtClean="0"/>
              <a:t> </a:t>
            </a:r>
            <a:r>
              <a:rPr lang="sk-SK" dirty="0" err="1" smtClean="0"/>
              <a:t>of</a:t>
            </a:r>
            <a:r>
              <a:rPr lang="sk-SK" dirty="0" smtClean="0"/>
              <a:t> </a:t>
            </a:r>
            <a:r>
              <a:rPr lang="sk-SK" dirty="0" err="1" smtClean="0"/>
              <a:t>weathering</a:t>
            </a:r>
            <a:r>
              <a:rPr lang="sk-SK" dirty="0" smtClean="0"/>
              <a:t> </a:t>
            </a:r>
            <a:r>
              <a:rPr lang="sk-SK" dirty="0" err="1" smtClean="0"/>
              <a:t>of</a:t>
            </a:r>
            <a:r>
              <a:rPr lang="sk-SK" dirty="0" smtClean="0"/>
              <a:t> </a:t>
            </a:r>
            <a:r>
              <a:rPr lang="sk-SK" dirty="0" err="1" smtClean="0"/>
              <a:t>the</a:t>
            </a:r>
            <a:r>
              <a:rPr lang="sk-SK" dirty="0" smtClean="0"/>
              <a:t> </a:t>
            </a:r>
            <a:r>
              <a:rPr lang="sk-SK" dirty="0" err="1" smtClean="0"/>
              <a:t>lack</a:t>
            </a:r>
            <a:r>
              <a:rPr lang="sk-SK" dirty="0" smtClean="0"/>
              <a:t> </a:t>
            </a:r>
            <a:r>
              <a:rPr lang="sk-SK" dirty="0" err="1" smtClean="0"/>
              <a:t>of</a:t>
            </a:r>
            <a:r>
              <a:rPr lang="sk-SK" dirty="0" smtClean="0"/>
              <a:t> </a:t>
            </a:r>
            <a:r>
              <a:rPr lang="sk-SK" dirty="0" err="1" smtClean="0"/>
              <a:t>land</a:t>
            </a:r>
            <a:r>
              <a:rPr lang="sk-SK" dirty="0" smtClean="0"/>
              <a:t> and </a:t>
            </a:r>
            <a:r>
              <a:rPr lang="sk-SK" dirty="0" err="1" smtClean="0"/>
              <a:t>water</a:t>
            </a:r>
            <a:r>
              <a:rPr lang="sk-SK" dirty="0" smtClean="0"/>
              <a:t>, </a:t>
            </a:r>
            <a:r>
              <a:rPr lang="sk-SK" dirty="0" err="1" smtClean="0"/>
              <a:t>high</a:t>
            </a:r>
            <a:r>
              <a:rPr lang="sk-SK" dirty="0" smtClean="0"/>
              <a:t> </a:t>
            </a:r>
            <a:r>
              <a:rPr lang="sk-SK" dirty="0" err="1" smtClean="0"/>
              <a:t>content</a:t>
            </a:r>
            <a:r>
              <a:rPr lang="sk-SK" dirty="0" smtClean="0"/>
              <a:t> </a:t>
            </a:r>
            <a:r>
              <a:rPr lang="sk-SK" dirty="0" err="1" smtClean="0"/>
              <a:t>of</a:t>
            </a:r>
            <a:r>
              <a:rPr lang="sk-SK" dirty="0" smtClean="0"/>
              <a:t> </a:t>
            </a:r>
            <a:r>
              <a:rPr lang="sk-SK" dirty="0" err="1" smtClean="0"/>
              <a:t>toxic</a:t>
            </a:r>
            <a:r>
              <a:rPr lang="sk-SK" dirty="0" smtClean="0"/>
              <a:t> </a:t>
            </a:r>
            <a:r>
              <a:rPr lang="sk-SK" dirty="0" err="1" smtClean="0"/>
              <a:t>metals</a:t>
            </a:r>
            <a:r>
              <a:rPr lang="sk-SK" dirty="0" smtClean="0"/>
              <a:t> in </a:t>
            </a:r>
            <a:r>
              <a:rPr lang="sk-SK" dirty="0" err="1" smtClean="0"/>
              <a:t>the</a:t>
            </a:r>
            <a:r>
              <a:rPr lang="sk-SK" dirty="0" smtClean="0"/>
              <a:t> </a:t>
            </a:r>
            <a:r>
              <a:rPr lang="sk-SK" dirty="0" err="1" smtClean="0"/>
              <a:t>soil</a:t>
            </a:r>
            <a:r>
              <a:rPr lang="sk-SK" dirty="0" smtClean="0"/>
              <a:t>, </a:t>
            </a:r>
            <a:r>
              <a:rPr lang="sk-SK" dirty="0" err="1" smtClean="0"/>
              <a:t>low</a:t>
            </a:r>
            <a:r>
              <a:rPr lang="sk-SK" dirty="0" smtClean="0"/>
              <a:t> and </a:t>
            </a:r>
            <a:r>
              <a:rPr lang="sk-SK" dirty="0" err="1" smtClean="0"/>
              <a:t>limited</a:t>
            </a:r>
            <a:r>
              <a:rPr lang="sk-SK" dirty="0" smtClean="0"/>
              <a:t> </a:t>
            </a:r>
            <a:r>
              <a:rPr lang="sk-SK" dirty="0" err="1" smtClean="0"/>
              <a:t>number</a:t>
            </a:r>
            <a:r>
              <a:rPr lang="sk-SK" dirty="0" smtClean="0"/>
              <a:t> </a:t>
            </a:r>
            <a:r>
              <a:rPr lang="sk-SK" dirty="0" err="1" smtClean="0"/>
              <a:t>of</a:t>
            </a:r>
            <a:r>
              <a:rPr lang="sk-SK" dirty="0" smtClean="0"/>
              <a:t> </a:t>
            </a:r>
            <a:r>
              <a:rPr lang="sk-SK" dirty="0" err="1" smtClean="0"/>
              <a:t>plant</a:t>
            </a:r>
            <a:r>
              <a:rPr lang="sk-SK" dirty="0" smtClean="0"/>
              <a:t> </a:t>
            </a:r>
            <a:r>
              <a:rPr lang="sk-SK" dirty="0" err="1" smtClean="0"/>
              <a:t>species</a:t>
            </a:r>
            <a:r>
              <a:rPr lang="sk-SK" dirty="0" smtClean="0"/>
              <a:t> </a:t>
            </a:r>
            <a:r>
              <a:rPr lang="sk-SK" dirty="0" err="1" smtClean="0"/>
              <a:t>and</a:t>
            </a:r>
            <a:r>
              <a:rPr lang="sk-SK" dirty="0" smtClean="0"/>
              <a:t> </a:t>
            </a:r>
            <a:r>
              <a:rPr lang="sk-SK" dirty="0" err="1" smtClean="0"/>
              <a:t>also</a:t>
            </a:r>
            <a:r>
              <a:rPr lang="sk-SK" dirty="0" smtClean="0"/>
              <a:t> </a:t>
            </a:r>
            <a:r>
              <a:rPr lang="sk-SK" dirty="0" err="1" smtClean="0"/>
              <a:t>low</a:t>
            </a:r>
            <a:r>
              <a:rPr lang="sk-SK" dirty="0" smtClean="0"/>
              <a:t> </a:t>
            </a:r>
            <a:r>
              <a:rPr lang="sk-SK" dirty="0" err="1" smtClean="0"/>
              <a:t>vegetation</a:t>
            </a:r>
            <a:r>
              <a:rPr lang="sk-SK" dirty="0" smtClean="0"/>
              <a:t> </a:t>
            </a:r>
            <a:r>
              <a:rPr lang="sk-SK" dirty="0" err="1" smtClean="0"/>
              <a:t>coverage</a:t>
            </a:r>
            <a:r>
              <a:rPr lang="sk-SK" dirty="0" smtClean="0"/>
              <a:t> </a:t>
            </a:r>
            <a:r>
              <a:rPr lang="sk-SK" dirty="0" err="1" smtClean="0"/>
              <a:t>of</a:t>
            </a:r>
            <a:r>
              <a:rPr lang="sk-SK" dirty="0" smtClean="0"/>
              <a:t> </a:t>
            </a:r>
            <a:r>
              <a:rPr lang="sk-SK" dirty="0" err="1" smtClean="0"/>
              <a:t>the</a:t>
            </a:r>
            <a:r>
              <a:rPr lang="sk-SK" dirty="0" smtClean="0"/>
              <a:t> </a:t>
            </a:r>
            <a:r>
              <a:rPr lang="sk-SK" dirty="0" err="1" smtClean="0"/>
              <a:t>spoil</a:t>
            </a:r>
            <a:r>
              <a:rPr lang="sk-SK" dirty="0" smtClean="0"/>
              <a:t> </a:t>
            </a:r>
            <a:r>
              <a:rPr lang="sk-SK" dirty="0" err="1" smtClean="0"/>
              <a:t>heap</a:t>
            </a:r>
            <a:r>
              <a:rPr lang="sk-SK" dirty="0" smtClean="0"/>
              <a:t> – </a:t>
            </a:r>
            <a:r>
              <a:rPr lang="sk-SK" dirty="0" err="1" smtClean="0"/>
              <a:t>its</a:t>
            </a:r>
            <a:r>
              <a:rPr lang="sk-SK" dirty="0" smtClean="0"/>
              <a:t> </a:t>
            </a:r>
            <a:r>
              <a:rPr lang="sk-SK" dirty="0" err="1" smtClean="0"/>
              <a:t>settlement</a:t>
            </a:r>
            <a:r>
              <a:rPr lang="sk-SK" dirty="0" smtClean="0"/>
              <a:t> in </a:t>
            </a:r>
            <a:r>
              <a:rPr lang="sk-SK" dirty="0" err="1" smtClean="0"/>
              <a:t>the</a:t>
            </a:r>
            <a:r>
              <a:rPr lang="sk-SK" dirty="0" smtClean="0"/>
              <a:t> </a:t>
            </a:r>
            <a:r>
              <a:rPr lang="sk-SK" dirty="0" err="1" smtClean="0"/>
              <a:t>form</a:t>
            </a:r>
            <a:r>
              <a:rPr lang="sk-SK" dirty="0" smtClean="0"/>
              <a:t> </a:t>
            </a:r>
            <a:r>
              <a:rPr lang="sk-SK" dirty="0" err="1" smtClean="0"/>
              <a:t>of</a:t>
            </a:r>
            <a:r>
              <a:rPr lang="sk-SK" dirty="0" smtClean="0"/>
              <a:t> </a:t>
            </a:r>
            <a:r>
              <a:rPr lang="sk-SK" dirty="0" err="1" smtClean="0"/>
              <a:t>islands</a:t>
            </a:r>
            <a:r>
              <a:rPr lang="sk-SK" dirty="0" smtClean="0"/>
              <a:t>. </a:t>
            </a:r>
            <a:r>
              <a:rPr lang="sk-SK" dirty="0" err="1" smtClean="0"/>
              <a:t>Very</a:t>
            </a:r>
            <a:r>
              <a:rPr lang="sk-SK" dirty="0" smtClean="0"/>
              <a:t> </a:t>
            </a:r>
            <a:r>
              <a:rPr lang="sk-SK" dirty="0" err="1" smtClean="0"/>
              <a:t>often</a:t>
            </a:r>
            <a:r>
              <a:rPr lang="sk-SK" dirty="0" smtClean="0"/>
              <a:t> </a:t>
            </a:r>
            <a:r>
              <a:rPr lang="sk-SK" dirty="0" err="1" smtClean="0"/>
              <a:t>occur</a:t>
            </a:r>
            <a:r>
              <a:rPr lang="sk-SK" dirty="0" smtClean="0"/>
              <a:t> on </a:t>
            </a:r>
            <a:r>
              <a:rPr lang="sk-SK" dirty="0" err="1" smtClean="0"/>
              <a:t>the</a:t>
            </a:r>
            <a:r>
              <a:rPr lang="sk-SK" dirty="0" smtClean="0"/>
              <a:t> </a:t>
            </a:r>
            <a:r>
              <a:rPr lang="sk-SK" dirty="0" err="1" smtClean="0"/>
              <a:t>spoil</a:t>
            </a:r>
            <a:r>
              <a:rPr lang="sk-SK" dirty="0" smtClean="0"/>
              <a:t> </a:t>
            </a:r>
            <a:r>
              <a:rPr lang="sk-SK" dirty="0" err="1" smtClean="0"/>
              <a:t>heap</a:t>
            </a:r>
            <a:r>
              <a:rPr lang="sk-SK" dirty="0" smtClean="0"/>
              <a:t> </a:t>
            </a:r>
            <a:r>
              <a:rPr lang="sk-SK" dirty="0" err="1" smtClean="0"/>
              <a:t>solitary</a:t>
            </a:r>
            <a:r>
              <a:rPr lang="sk-SK" dirty="0" smtClean="0"/>
              <a:t> </a:t>
            </a:r>
            <a:r>
              <a:rPr lang="sk-SK" dirty="0" err="1" smtClean="0"/>
              <a:t>individuals</a:t>
            </a:r>
            <a:r>
              <a:rPr lang="sk-SK" dirty="0" smtClean="0"/>
              <a:t> and </a:t>
            </a:r>
            <a:r>
              <a:rPr lang="sk-SK" dirty="0" err="1" smtClean="0"/>
              <a:t>individuals</a:t>
            </a:r>
            <a:r>
              <a:rPr lang="sk-SK" dirty="0" smtClean="0"/>
              <a:t> </a:t>
            </a:r>
            <a:r>
              <a:rPr lang="sk-SK" dirty="0" err="1" smtClean="0"/>
              <a:t>dwarfed</a:t>
            </a:r>
            <a:r>
              <a:rPr lang="sk-SK" dirty="0" smtClean="0"/>
              <a:t> </a:t>
            </a:r>
            <a:r>
              <a:rPr lang="sk-SK" dirty="0" err="1" smtClean="0"/>
              <a:t>stature</a:t>
            </a:r>
            <a:r>
              <a:rPr lang="sk-SK" dirty="0" smtClean="0"/>
              <a:t>, </a:t>
            </a:r>
            <a:r>
              <a:rPr lang="sk-SK" dirty="0" err="1" smtClean="0"/>
              <a:t>perhaps</a:t>
            </a:r>
            <a:r>
              <a:rPr lang="sk-SK" dirty="0" smtClean="0"/>
              <a:t> </a:t>
            </a:r>
            <a:r>
              <a:rPr lang="sk-SK" dirty="0" err="1" smtClean="0"/>
              <a:t>with</a:t>
            </a:r>
            <a:r>
              <a:rPr lang="sk-SK" dirty="0" smtClean="0"/>
              <a:t> </a:t>
            </a:r>
            <a:r>
              <a:rPr lang="sk-SK" dirty="0" err="1" smtClean="0"/>
              <a:t>obviously</a:t>
            </a:r>
            <a:r>
              <a:rPr lang="sk-SK" dirty="0" smtClean="0"/>
              <a:t> </a:t>
            </a:r>
            <a:r>
              <a:rPr lang="sk-SK" dirty="0" err="1" smtClean="0"/>
              <a:t>impaired</a:t>
            </a:r>
            <a:r>
              <a:rPr lang="sk-SK" dirty="0" smtClean="0"/>
              <a:t> vitality (</a:t>
            </a:r>
            <a:r>
              <a:rPr lang="sk-SK" dirty="0" err="1" smtClean="0"/>
              <a:t>Fig</a:t>
            </a:r>
            <a:r>
              <a:rPr lang="sk-SK" dirty="0" smtClean="0"/>
              <a:t>.)</a:t>
            </a:r>
          </a:p>
          <a:p>
            <a:pPr algn="just"/>
            <a:endParaRPr lang="sk-SK" dirty="0"/>
          </a:p>
        </p:txBody>
      </p:sp>
      <p:sp>
        <p:nvSpPr>
          <p:cNvPr id="15" name="Zástupný symbol textu 6"/>
          <p:cNvSpPr txBox="1">
            <a:spLocks/>
          </p:cNvSpPr>
          <p:nvPr/>
        </p:nvSpPr>
        <p:spPr>
          <a:xfrm>
            <a:off x="913606" y="8981281"/>
            <a:ext cx="7620000" cy="1112336"/>
          </a:xfrm>
          <a:prstGeom prst="rect">
            <a:avLst/>
          </a:prstGeom>
          <a:solidFill>
            <a:srgbClr val="92D050"/>
          </a:solidFill>
        </p:spPr>
        <p:txBody>
          <a:bodyPr vert="horz" lIns="312530" tIns="156266" rIns="312530" bIns="156266" rtlCol="0" anchor="b">
            <a:noAutofit/>
          </a:bodyPr>
          <a:lstStyle/>
          <a:p>
            <a:pPr>
              <a:spcBef>
                <a:spcPct val="20000"/>
              </a:spcBef>
              <a:defRPr/>
            </a:pPr>
            <a:r>
              <a:rPr lang="sk-SK" sz="5400" b="1" dirty="0" smtClean="0"/>
              <a:t>2 </a:t>
            </a:r>
            <a:r>
              <a:rPr lang="sk-SK" sz="5400" b="1" dirty="0" err="1" smtClean="0"/>
              <a:t>Results</a:t>
            </a:r>
            <a:endParaRPr lang="sk-SK" sz="5400" b="1" dirty="0"/>
          </a:p>
        </p:txBody>
      </p:sp>
      <p:pic>
        <p:nvPicPr>
          <p:cNvPr id="1028" name="Obrázok 5" descr="F:\Snímka0825.jpg"/>
          <p:cNvPicPr>
            <a:picLocks noChangeAspect="1" noChangeArrowheads="1"/>
          </p:cNvPicPr>
          <p:nvPr/>
        </p:nvPicPr>
        <p:blipFill>
          <a:blip r:embed="rId2" cstate="print"/>
          <a:srcRect/>
          <a:stretch>
            <a:fillRect/>
          </a:stretch>
        </p:blipFill>
        <p:spPr bwMode="auto">
          <a:xfrm>
            <a:off x="13715206" y="10733881"/>
            <a:ext cx="2433015" cy="3257550"/>
          </a:xfrm>
          <a:prstGeom prst="rect">
            <a:avLst/>
          </a:prstGeom>
          <a:noFill/>
          <a:ln w="9525">
            <a:noFill/>
            <a:miter lim="800000"/>
            <a:headEnd/>
            <a:tailEnd/>
          </a:ln>
        </p:spPr>
      </p:pic>
      <p:pic>
        <p:nvPicPr>
          <p:cNvPr id="1029" name="Obrázok 6" descr="F:\Snímky\Snímka0369.jpg"/>
          <p:cNvPicPr>
            <a:picLocks noChangeAspect="1" noChangeArrowheads="1"/>
          </p:cNvPicPr>
          <p:nvPr/>
        </p:nvPicPr>
        <p:blipFill>
          <a:blip r:embed="rId3" cstate="print"/>
          <a:srcRect/>
          <a:stretch>
            <a:fillRect/>
          </a:stretch>
        </p:blipFill>
        <p:spPr bwMode="auto">
          <a:xfrm>
            <a:off x="18134806" y="10962481"/>
            <a:ext cx="2286000" cy="3169788"/>
          </a:xfrm>
          <a:prstGeom prst="rect">
            <a:avLst/>
          </a:prstGeom>
          <a:noFill/>
          <a:ln w="9525">
            <a:noFill/>
            <a:miter lim="800000"/>
            <a:headEnd/>
            <a:tailEnd/>
          </a:ln>
        </p:spPr>
      </p:pic>
      <p:sp>
        <p:nvSpPr>
          <p:cNvPr id="18" name="Obdĺžnik 17"/>
          <p:cNvSpPr/>
          <p:nvPr/>
        </p:nvSpPr>
        <p:spPr>
          <a:xfrm>
            <a:off x="12648406" y="14162881"/>
            <a:ext cx="4604209" cy="369332"/>
          </a:xfrm>
          <a:prstGeom prst="rect">
            <a:avLst/>
          </a:prstGeom>
        </p:spPr>
        <p:txBody>
          <a:bodyPr wrap="none">
            <a:spAutoFit/>
          </a:bodyPr>
          <a:lstStyle/>
          <a:p>
            <a:r>
              <a:rPr lang="sk-SK" dirty="0" smtClean="0"/>
              <a:t>Fig.5 </a:t>
            </a:r>
            <a:r>
              <a:rPr lang="sk-SK" dirty="0" err="1" smtClean="0"/>
              <a:t>Inhospitable</a:t>
            </a:r>
            <a:r>
              <a:rPr lang="sk-SK" dirty="0" smtClean="0"/>
              <a:t> </a:t>
            </a:r>
            <a:r>
              <a:rPr lang="sk-SK" dirty="0" err="1" smtClean="0"/>
              <a:t>conditions</a:t>
            </a:r>
            <a:r>
              <a:rPr lang="sk-SK" dirty="0" smtClean="0"/>
              <a:t> on </a:t>
            </a:r>
            <a:r>
              <a:rPr lang="sk-SK" dirty="0" err="1" smtClean="0"/>
              <a:t>the</a:t>
            </a:r>
            <a:r>
              <a:rPr lang="sk-SK" dirty="0" smtClean="0"/>
              <a:t> </a:t>
            </a:r>
            <a:r>
              <a:rPr lang="sk-SK" dirty="0" err="1" smtClean="0"/>
              <a:t>spoil</a:t>
            </a:r>
            <a:r>
              <a:rPr lang="sk-SK" dirty="0" smtClean="0"/>
              <a:t> </a:t>
            </a:r>
            <a:r>
              <a:rPr lang="sk-SK" dirty="0" err="1" smtClean="0"/>
              <a:t>heap</a:t>
            </a:r>
            <a:r>
              <a:rPr lang="sk-SK" dirty="0" smtClean="0"/>
              <a:t> </a:t>
            </a:r>
            <a:endParaRPr lang="sk-SK" dirty="0"/>
          </a:p>
        </p:txBody>
      </p:sp>
      <p:sp>
        <p:nvSpPr>
          <p:cNvPr id="19" name="Obdĺžnik 18"/>
          <p:cNvSpPr/>
          <p:nvPr/>
        </p:nvSpPr>
        <p:spPr>
          <a:xfrm>
            <a:off x="17449006" y="14162881"/>
            <a:ext cx="3904915" cy="369332"/>
          </a:xfrm>
          <a:prstGeom prst="rect">
            <a:avLst/>
          </a:prstGeom>
        </p:spPr>
        <p:txBody>
          <a:bodyPr wrap="none">
            <a:spAutoFit/>
          </a:bodyPr>
          <a:lstStyle/>
          <a:p>
            <a:r>
              <a:rPr lang="sk-SK" dirty="0" smtClean="0"/>
              <a:t>Fig.6 </a:t>
            </a:r>
            <a:r>
              <a:rPr lang="sk-SK" dirty="0" err="1" smtClean="0"/>
              <a:t>The</a:t>
            </a:r>
            <a:r>
              <a:rPr lang="sk-SK" dirty="0" smtClean="0"/>
              <a:t> lone </a:t>
            </a:r>
            <a:r>
              <a:rPr lang="sk-SK" dirty="0" err="1" smtClean="0"/>
              <a:t>individual</a:t>
            </a:r>
            <a:r>
              <a:rPr lang="sk-SK" dirty="0" smtClean="0"/>
              <a:t> </a:t>
            </a:r>
            <a:r>
              <a:rPr lang="sk-SK" i="1" dirty="0" err="1" smtClean="0"/>
              <a:t>Pinus</a:t>
            </a:r>
            <a:r>
              <a:rPr lang="sk-SK" i="1" dirty="0" smtClean="0"/>
              <a:t> </a:t>
            </a:r>
            <a:r>
              <a:rPr lang="sk-SK" i="1" dirty="0" err="1" smtClean="0"/>
              <a:t>sylvestris</a:t>
            </a:r>
            <a:endParaRPr lang="sk-SK" dirty="0"/>
          </a:p>
        </p:txBody>
      </p:sp>
      <p:sp>
        <p:nvSpPr>
          <p:cNvPr id="21" name="Zástupný symbol obsahu 7"/>
          <p:cNvSpPr txBox="1">
            <a:spLocks/>
          </p:cNvSpPr>
          <p:nvPr/>
        </p:nvSpPr>
        <p:spPr>
          <a:xfrm>
            <a:off x="685006" y="14924881"/>
            <a:ext cx="20725608" cy="1447800"/>
          </a:xfrm>
          <a:prstGeom prst="rect">
            <a:avLst/>
          </a:prstGeom>
        </p:spPr>
        <p:txBody>
          <a:bodyPr vert="horz" lIns="91440" tIns="45720" rIns="91440" bIns="45720" rtlCol="0">
            <a:normAutofit lnSpcReduction="10000"/>
          </a:bodyPr>
          <a:lstStyle/>
          <a:p>
            <a:r>
              <a:rPr lang="sk-SK" sz="2400" b="1" dirty="0" smtClean="0"/>
              <a:t>2.2 pH </a:t>
            </a:r>
            <a:r>
              <a:rPr lang="sk-SK" sz="2400" b="1" dirty="0" err="1" smtClean="0"/>
              <a:t>soil</a:t>
            </a:r>
            <a:r>
              <a:rPr lang="sk-SK" sz="2400" b="1" dirty="0" smtClean="0"/>
              <a:t> </a:t>
            </a:r>
            <a:r>
              <a:rPr lang="sk-SK" sz="2400" b="1" dirty="0" err="1" smtClean="0"/>
              <a:t>properties</a:t>
            </a:r>
            <a:endParaRPr lang="sk-SK" sz="2400" dirty="0" smtClean="0"/>
          </a:p>
          <a:p>
            <a:pPr algn="just"/>
            <a:r>
              <a:rPr lang="sk-SK" sz="2400" dirty="0" smtClean="0"/>
              <a:t>     </a:t>
            </a:r>
            <a:r>
              <a:rPr lang="sk-SK" sz="2400" dirty="0" err="1" smtClean="0"/>
              <a:t>Regarding</a:t>
            </a:r>
            <a:r>
              <a:rPr lang="sk-SK" sz="2400" dirty="0" smtClean="0"/>
              <a:t> </a:t>
            </a:r>
            <a:r>
              <a:rPr lang="sk-SK" sz="2400" dirty="0" err="1" smtClean="0"/>
              <a:t>our</a:t>
            </a:r>
            <a:r>
              <a:rPr lang="sk-SK" sz="2400" dirty="0" smtClean="0"/>
              <a:t> </a:t>
            </a:r>
            <a:r>
              <a:rPr lang="sk-SK" sz="2400" dirty="0" err="1" smtClean="0"/>
              <a:t>observed</a:t>
            </a:r>
            <a:r>
              <a:rPr lang="sk-SK" sz="2400" dirty="0" smtClean="0"/>
              <a:t> </a:t>
            </a:r>
            <a:r>
              <a:rPr lang="sk-SK" sz="2400" dirty="0" err="1" smtClean="0"/>
              <a:t>properties</a:t>
            </a:r>
            <a:r>
              <a:rPr lang="sk-SK" sz="2400" dirty="0" smtClean="0"/>
              <a:t> </a:t>
            </a:r>
            <a:r>
              <a:rPr lang="sk-SK" sz="2400" dirty="0" err="1" smtClean="0"/>
              <a:t>of</a:t>
            </a:r>
            <a:r>
              <a:rPr lang="sk-SK" sz="2400" dirty="0" smtClean="0"/>
              <a:t> </a:t>
            </a:r>
            <a:r>
              <a:rPr lang="sk-SK" sz="2400" dirty="0" err="1" smtClean="0"/>
              <a:t>soil</a:t>
            </a:r>
            <a:r>
              <a:rPr lang="sk-SK" sz="2400" dirty="0" smtClean="0"/>
              <a:t> pH, </a:t>
            </a:r>
            <a:r>
              <a:rPr lang="sk-SK" sz="2400" dirty="0" err="1" smtClean="0"/>
              <a:t>soil</a:t>
            </a:r>
            <a:r>
              <a:rPr lang="sk-SK" sz="2400" dirty="0" smtClean="0"/>
              <a:t> </a:t>
            </a:r>
            <a:r>
              <a:rPr lang="sk-SK" sz="2400" dirty="0" err="1" smtClean="0"/>
              <a:t>heap</a:t>
            </a:r>
            <a:r>
              <a:rPr lang="sk-SK" sz="2400" dirty="0" smtClean="0"/>
              <a:t> in Gelnica in </a:t>
            </a:r>
            <a:r>
              <a:rPr lang="sk-SK" sz="2400" dirty="0" err="1" smtClean="0"/>
              <a:t>the</a:t>
            </a:r>
            <a:r>
              <a:rPr lang="sk-SK" sz="2400" dirty="0" smtClean="0"/>
              <a:t> </a:t>
            </a:r>
            <a:r>
              <a:rPr lang="sk-SK" sz="2400" dirty="0" err="1" smtClean="0"/>
              <a:t>described</a:t>
            </a:r>
            <a:r>
              <a:rPr lang="sk-SK" sz="2400" dirty="0" smtClean="0"/>
              <a:t> </a:t>
            </a:r>
            <a:r>
              <a:rPr lang="sk-SK" sz="2400" dirty="0" err="1" smtClean="0"/>
              <a:t>area</a:t>
            </a:r>
            <a:r>
              <a:rPr lang="sk-SK" sz="2400" dirty="0" smtClean="0"/>
              <a:t> </a:t>
            </a:r>
            <a:r>
              <a:rPr lang="sk-SK" sz="2400" dirty="0" err="1" smtClean="0"/>
              <a:t>is</a:t>
            </a:r>
            <a:r>
              <a:rPr lang="sk-SK" sz="2400" dirty="0" smtClean="0"/>
              <a:t> </a:t>
            </a:r>
            <a:r>
              <a:rPr lang="sk-SK" sz="2400" dirty="0" err="1" smtClean="0"/>
              <a:t>characterized</a:t>
            </a:r>
            <a:r>
              <a:rPr lang="sk-SK" sz="2400" dirty="0" smtClean="0"/>
              <a:t> by pH in </a:t>
            </a:r>
            <a:r>
              <a:rPr lang="sk-SK" sz="2400" dirty="0" err="1" smtClean="0"/>
              <a:t>the</a:t>
            </a:r>
            <a:r>
              <a:rPr lang="sk-SK" sz="2400" dirty="0" smtClean="0"/>
              <a:t> </a:t>
            </a:r>
            <a:r>
              <a:rPr lang="sk-SK" sz="2400" dirty="0" err="1" smtClean="0"/>
              <a:t>acidic</a:t>
            </a:r>
            <a:r>
              <a:rPr lang="sk-SK" sz="2400" dirty="0" smtClean="0"/>
              <a:t> </a:t>
            </a:r>
            <a:r>
              <a:rPr lang="sk-SK" sz="2400" dirty="0" err="1" smtClean="0"/>
              <a:t>range</a:t>
            </a:r>
            <a:r>
              <a:rPr lang="sk-SK" sz="2400" dirty="0" smtClean="0"/>
              <a:t> </a:t>
            </a:r>
            <a:r>
              <a:rPr lang="sk-SK" sz="2400" dirty="0" err="1" smtClean="0"/>
              <a:t>of</a:t>
            </a:r>
            <a:r>
              <a:rPr lang="sk-SK" sz="2400" dirty="0" smtClean="0"/>
              <a:t> </a:t>
            </a:r>
            <a:r>
              <a:rPr lang="sk-SK" sz="2400" dirty="0" err="1" smtClean="0"/>
              <a:t>the</a:t>
            </a:r>
            <a:r>
              <a:rPr lang="sk-SK" sz="2400" dirty="0" smtClean="0"/>
              <a:t> </a:t>
            </a:r>
            <a:r>
              <a:rPr lang="sk-SK" sz="2400" dirty="0" err="1" smtClean="0"/>
              <a:t>measured</a:t>
            </a:r>
            <a:r>
              <a:rPr lang="sk-SK" sz="2400" dirty="0" smtClean="0"/>
              <a:t> </a:t>
            </a:r>
            <a:r>
              <a:rPr lang="sk-SK" sz="2400" dirty="0" err="1" smtClean="0"/>
              <a:t>value</a:t>
            </a:r>
            <a:r>
              <a:rPr lang="sk-SK" sz="2400" dirty="0" smtClean="0"/>
              <a:t> </a:t>
            </a:r>
            <a:r>
              <a:rPr lang="sk-SK" sz="2400" dirty="0" err="1" smtClean="0"/>
              <a:t>of</a:t>
            </a:r>
            <a:r>
              <a:rPr lang="sk-SK" sz="2400" dirty="0" smtClean="0"/>
              <a:t> 5.1.</a:t>
            </a:r>
            <a:br>
              <a:rPr lang="sk-SK" sz="2400" dirty="0" smtClean="0"/>
            </a:br>
            <a:r>
              <a:rPr lang="sk-SK" sz="2400" dirty="0" smtClean="0"/>
              <a:t>         </a:t>
            </a:r>
            <a:br>
              <a:rPr lang="sk-SK" sz="2400" dirty="0" smtClean="0"/>
            </a:br>
            <a:endParaRPr kumimoji="0" lang="sk-SK"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Zástupný symbol obsahu 7"/>
          <p:cNvSpPr txBox="1">
            <a:spLocks/>
          </p:cNvSpPr>
          <p:nvPr/>
        </p:nvSpPr>
        <p:spPr>
          <a:xfrm>
            <a:off x="761206" y="16144081"/>
            <a:ext cx="10896600" cy="8915400"/>
          </a:xfrm>
          <a:prstGeom prst="rect">
            <a:avLst/>
          </a:prstGeom>
        </p:spPr>
        <p:txBody>
          <a:bodyPr vert="horz" lIns="91440" tIns="45720" rIns="91440" bIns="45720" rtlCol="0">
            <a:noAutofit/>
          </a:bodyPr>
          <a:lstStyle/>
          <a:p>
            <a:pPr algn="just"/>
            <a:r>
              <a:rPr lang="sk-SK" sz="2400" b="1" dirty="0" smtClean="0"/>
              <a:t>2.3 </a:t>
            </a:r>
            <a:r>
              <a:rPr lang="sk-SK" sz="2400" b="1" dirty="0" err="1" smtClean="0"/>
              <a:t>Settlement</a:t>
            </a:r>
            <a:r>
              <a:rPr lang="sk-SK" sz="2400" b="1" dirty="0" smtClean="0"/>
              <a:t> </a:t>
            </a:r>
            <a:r>
              <a:rPr lang="sk-SK" sz="2400" b="1" dirty="0" err="1" smtClean="0"/>
              <a:t>of</a:t>
            </a:r>
            <a:r>
              <a:rPr lang="sk-SK" sz="2400" b="1" dirty="0" smtClean="0"/>
              <a:t> </a:t>
            </a:r>
            <a:r>
              <a:rPr lang="sk-SK" sz="2400" b="1" dirty="0" err="1" smtClean="0"/>
              <a:t>vegetation</a:t>
            </a:r>
            <a:r>
              <a:rPr lang="sk-SK" sz="2400" b="1" dirty="0" smtClean="0"/>
              <a:t> on </a:t>
            </a:r>
            <a:r>
              <a:rPr lang="sk-SK" sz="2400" b="1" dirty="0" err="1" smtClean="0"/>
              <a:t>the</a:t>
            </a:r>
            <a:r>
              <a:rPr lang="sk-SK" sz="2400" b="1" dirty="0" smtClean="0"/>
              <a:t> </a:t>
            </a:r>
            <a:r>
              <a:rPr lang="sk-SK" sz="2400" b="1" dirty="0" err="1" smtClean="0"/>
              <a:t>spoil</a:t>
            </a:r>
            <a:r>
              <a:rPr lang="sk-SK" sz="2400" b="1" dirty="0" smtClean="0"/>
              <a:t> </a:t>
            </a:r>
            <a:r>
              <a:rPr lang="sk-SK" sz="2400" b="1" dirty="0" err="1" smtClean="0"/>
              <a:t>heap</a:t>
            </a:r>
            <a:endParaRPr lang="sk-SK" sz="2400" dirty="0" smtClean="0"/>
          </a:p>
          <a:p>
            <a:pPr algn="just"/>
            <a:r>
              <a:rPr lang="sk-SK" sz="2400" dirty="0" smtClean="0"/>
              <a:t>     </a:t>
            </a:r>
            <a:r>
              <a:rPr lang="sk-SK" sz="2400" dirty="0" err="1" smtClean="0"/>
              <a:t>Spoil</a:t>
            </a:r>
            <a:r>
              <a:rPr lang="sk-SK" sz="2400" dirty="0" smtClean="0"/>
              <a:t> </a:t>
            </a:r>
            <a:r>
              <a:rPr lang="sk-SK" sz="2400" dirty="0" err="1" smtClean="0"/>
              <a:t>heap</a:t>
            </a:r>
            <a:r>
              <a:rPr lang="sk-SK" sz="2400" dirty="0" smtClean="0"/>
              <a:t> </a:t>
            </a:r>
            <a:r>
              <a:rPr lang="sk-SK" sz="2400" dirty="0" err="1" smtClean="0"/>
              <a:t>space</a:t>
            </a:r>
            <a:r>
              <a:rPr lang="sk-SK" sz="2400" dirty="0" smtClean="0"/>
              <a:t> </a:t>
            </a:r>
            <a:r>
              <a:rPr lang="sk-SK" sz="2400" dirty="0" err="1" smtClean="0"/>
              <a:t>is</a:t>
            </a:r>
            <a:r>
              <a:rPr lang="sk-SK" sz="2400" dirty="0" smtClean="0"/>
              <a:t> </a:t>
            </a:r>
            <a:r>
              <a:rPr lang="sk-SK" sz="2400" dirty="0" err="1" smtClean="0"/>
              <a:t>strictly</a:t>
            </a:r>
            <a:r>
              <a:rPr lang="sk-SK" sz="2400" dirty="0" smtClean="0"/>
              <a:t> </a:t>
            </a:r>
            <a:r>
              <a:rPr lang="sk-SK" sz="2400" dirty="0" err="1" smtClean="0"/>
              <a:t>separated</a:t>
            </a:r>
            <a:r>
              <a:rPr lang="sk-SK" sz="2400" dirty="0" smtClean="0"/>
              <a:t> </a:t>
            </a:r>
            <a:r>
              <a:rPr lang="sk-SK" sz="2400" dirty="0" err="1" smtClean="0"/>
              <a:t>from</a:t>
            </a:r>
            <a:r>
              <a:rPr lang="sk-SK" sz="2400" dirty="0" smtClean="0"/>
              <a:t> </a:t>
            </a:r>
            <a:r>
              <a:rPr lang="sk-SK" sz="2400" dirty="0" err="1" smtClean="0"/>
              <a:t>the</a:t>
            </a:r>
            <a:r>
              <a:rPr lang="sk-SK" sz="2400" dirty="0" smtClean="0"/>
              <a:t> </a:t>
            </a:r>
            <a:r>
              <a:rPr lang="sk-SK" sz="2400" dirty="0" err="1" smtClean="0"/>
              <a:t>environment</a:t>
            </a:r>
            <a:r>
              <a:rPr lang="sk-SK" sz="2400" dirty="0" smtClean="0"/>
              <a:t> </a:t>
            </a:r>
            <a:r>
              <a:rPr lang="sk-SK" sz="2400" dirty="0" err="1" smtClean="0"/>
              <a:t>surrounding</a:t>
            </a:r>
            <a:r>
              <a:rPr lang="sk-SK" sz="2400" dirty="0" smtClean="0"/>
              <a:t> </a:t>
            </a:r>
            <a:r>
              <a:rPr lang="sk-SK" sz="2400" dirty="0" err="1" smtClean="0"/>
              <a:t>the</a:t>
            </a:r>
            <a:r>
              <a:rPr lang="sk-SK" sz="2400" dirty="0" smtClean="0"/>
              <a:t> </a:t>
            </a:r>
            <a:r>
              <a:rPr lang="sk-SK" sz="2400" dirty="0" err="1" smtClean="0"/>
              <a:t>neighboring</a:t>
            </a:r>
            <a:r>
              <a:rPr lang="sk-SK" sz="2400" dirty="0" smtClean="0"/>
              <a:t> </a:t>
            </a:r>
            <a:r>
              <a:rPr lang="sk-SK" sz="2400" dirty="0" err="1" smtClean="0"/>
              <a:t>grassland</a:t>
            </a:r>
            <a:r>
              <a:rPr lang="sk-SK" sz="2400" dirty="0" smtClean="0"/>
              <a:t> </a:t>
            </a:r>
            <a:r>
              <a:rPr lang="sk-SK" sz="2400" dirty="0" err="1" smtClean="0"/>
              <a:t>ecosystems</a:t>
            </a:r>
            <a:r>
              <a:rPr lang="sk-SK" sz="2400" dirty="0" smtClean="0"/>
              <a:t>. </a:t>
            </a:r>
            <a:r>
              <a:rPr lang="sk-SK" sz="2400" dirty="0" err="1" smtClean="0"/>
              <a:t>Settlement</a:t>
            </a:r>
            <a:r>
              <a:rPr lang="sk-SK" sz="2400" dirty="0" smtClean="0"/>
              <a:t> </a:t>
            </a:r>
            <a:r>
              <a:rPr lang="sk-SK" sz="2400" dirty="0" err="1" smtClean="0"/>
              <a:t>of</a:t>
            </a:r>
            <a:r>
              <a:rPr lang="sk-SK" sz="2400" dirty="0" smtClean="0"/>
              <a:t> </a:t>
            </a:r>
            <a:r>
              <a:rPr lang="sk-SK" sz="2400" dirty="0" err="1" smtClean="0"/>
              <a:t>the</a:t>
            </a:r>
            <a:r>
              <a:rPr lang="sk-SK" sz="2400" dirty="0" smtClean="0"/>
              <a:t> </a:t>
            </a:r>
            <a:r>
              <a:rPr lang="sk-SK" sz="2400" dirty="0" err="1" smtClean="0"/>
              <a:t>heap</a:t>
            </a:r>
            <a:r>
              <a:rPr lang="sk-SK" sz="2400" dirty="0" smtClean="0"/>
              <a:t> </a:t>
            </a:r>
            <a:r>
              <a:rPr lang="sk-SK" sz="2400" dirty="0" err="1" smtClean="0"/>
              <a:t>is</a:t>
            </a:r>
            <a:r>
              <a:rPr lang="sk-SK" sz="2400" dirty="0" smtClean="0"/>
              <a:t> </a:t>
            </a:r>
            <a:r>
              <a:rPr lang="sk-SK" sz="2400" dirty="0" err="1" smtClean="0"/>
              <a:t>located</a:t>
            </a:r>
            <a:r>
              <a:rPr lang="sk-SK" sz="2400" dirty="0" smtClean="0"/>
              <a:t> </a:t>
            </a:r>
            <a:r>
              <a:rPr lang="sk-SK" sz="2400" dirty="0" err="1" smtClean="0"/>
              <a:t>mainly</a:t>
            </a:r>
            <a:r>
              <a:rPr lang="sk-SK" sz="2400" dirty="0" smtClean="0"/>
              <a:t> in </a:t>
            </a:r>
            <a:r>
              <a:rPr lang="sk-SK" sz="2400" dirty="0" err="1" smtClean="0"/>
              <a:t>peripheral</a:t>
            </a:r>
            <a:r>
              <a:rPr lang="sk-SK" sz="2400" dirty="0" smtClean="0"/>
              <a:t> </a:t>
            </a:r>
            <a:r>
              <a:rPr lang="sk-SK" sz="2400" dirty="0" err="1" smtClean="0"/>
              <a:t>areas</a:t>
            </a:r>
            <a:r>
              <a:rPr lang="sk-SK" sz="2400" dirty="0" smtClean="0"/>
              <a:t> and </a:t>
            </a:r>
            <a:r>
              <a:rPr lang="sk-SK" sz="2400" dirty="0" err="1" smtClean="0"/>
              <a:t>depressions</a:t>
            </a:r>
            <a:r>
              <a:rPr lang="sk-SK" sz="2400" dirty="0" smtClean="0"/>
              <a:t>. </a:t>
            </a:r>
            <a:r>
              <a:rPr lang="sk-SK" sz="2400" dirty="0" err="1" smtClean="0"/>
              <a:t>The</a:t>
            </a:r>
            <a:r>
              <a:rPr lang="sk-SK" sz="2400" dirty="0" smtClean="0"/>
              <a:t> </a:t>
            </a:r>
            <a:r>
              <a:rPr lang="sk-SK" sz="2400" dirty="0" err="1" smtClean="0"/>
              <a:t>total</a:t>
            </a:r>
            <a:r>
              <a:rPr lang="sk-SK" sz="2400" dirty="0" smtClean="0"/>
              <a:t> </a:t>
            </a:r>
            <a:r>
              <a:rPr lang="sk-SK" sz="2400" dirty="0" err="1" smtClean="0"/>
              <a:t>vegetation</a:t>
            </a:r>
            <a:r>
              <a:rPr lang="sk-SK" sz="2400" dirty="0" smtClean="0"/>
              <a:t> </a:t>
            </a:r>
            <a:r>
              <a:rPr lang="sk-SK" sz="2400" dirty="0" err="1" smtClean="0"/>
              <a:t>cover</a:t>
            </a:r>
            <a:r>
              <a:rPr lang="sk-SK" sz="2400" dirty="0" smtClean="0"/>
              <a:t> </a:t>
            </a:r>
            <a:r>
              <a:rPr lang="sk-SK" sz="2400" dirty="0" err="1" smtClean="0"/>
              <a:t>of</a:t>
            </a:r>
            <a:r>
              <a:rPr lang="sk-SK" sz="2400" dirty="0" smtClean="0"/>
              <a:t> </a:t>
            </a:r>
            <a:r>
              <a:rPr lang="sk-SK" sz="2400" dirty="0" err="1" smtClean="0"/>
              <a:t>the</a:t>
            </a:r>
            <a:r>
              <a:rPr lang="sk-SK" sz="2400" dirty="0" smtClean="0"/>
              <a:t> </a:t>
            </a:r>
            <a:r>
              <a:rPr lang="sk-SK" sz="2400" dirty="0" err="1" smtClean="0"/>
              <a:t>spoil</a:t>
            </a:r>
            <a:r>
              <a:rPr lang="sk-SK" sz="2400" dirty="0" smtClean="0"/>
              <a:t> </a:t>
            </a:r>
            <a:r>
              <a:rPr lang="sk-SK" sz="2400" dirty="0" err="1" smtClean="0"/>
              <a:t>heap</a:t>
            </a:r>
            <a:r>
              <a:rPr lang="sk-SK" sz="2400" dirty="0" smtClean="0"/>
              <a:t> </a:t>
            </a:r>
            <a:r>
              <a:rPr lang="sk-SK" sz="2400" dirty="0" err="1" smtClean="0"/>
              <a:t>is</a:t>
            </a:r>
            <a:r>
              <a:rPr lang="sk-SK" sz="2400" dirty="0" smtClean="0"/>
              <a:t> </a:t>
            </a:r>
            <a:r>
              <a:rPr lang="sk-SK" sz="2400" dirty="0" err="1" smtClean="0"/>
              <a:t>about</a:t>
            </a:r>
            <a:r>
              <a:rPr lang="sk-SK" sz="2400" dirty="0" smtClean="0"/>
              <a:t> 40</a:t>
            </a:r>
            <a:r>
              <a:rPr lang="sk-SK" sz="2400" dirty="0" smtClean="0"/>
              <a:t>%. </a:t>
            </a:r>
            <a:r>
              <a:rPr lang="sk-SK" sz="2400" dirty="0" err="1" smtClean="0"/>
              <a:t>With</a:t>
            </a:r>
            <a:r>
              <a:rPr lang="sk-SK" sz="2400" dirty="0" smtClean="0"/>
              <a:t> </a:t>
            </a:r>
            <a:r>
              <a:rPr lang="sk-SK" sz="2400" dirty="0" err="1" smtClean="0"/>
              <a:t>the</a:t>
            </a:r>
            <a:r>
              <a:rPr lang="sk-SK" sz="2400" dirty="0" smtClean="0"/>
              <a:t> </a:t>
            </a:r>
            <a:r>
              <a:rPr lang="sk-SK" sz="2400" dirty="0" err="1" smtClean="0"/>
              <a:t>highest</a:t>
            </a:r>
            <a:r>
              <a:rPr lang="sk-SK" sz="2400" dirty="0" smtClean="0"/>
              <a:t> </a:t>
            </a:r>
            <a:r>
              <a:rPr lang="sk-SK" sz="2400" dirty="0" err="1" smtClean="0"/>
              <a:t>frequency</a:t>
            </a:r>
            <a:r>
              <a:rPr lang="sk-SK" sz="2400" dirty="0" smtClean="0"/>
              <a:t> in </a:t>
            </a:r>
            <a:r>
              <a:rPr lang="sk-SK" sz="2400" dirty="0" err="1" smtClean="0"/>
              <a:t>the</a:t>
            </a:r>
            <a:r>
              <a:rPr lang="sk-SK" sz="2400" dirty="0" smtClean="0"/>
              <a:t> </a:t>
            </a:r>
            <a:r>
              <a:rPr lang="sk-SK" sz="2400" dirty="0" err="1" smtClean="0"/>
              <a:t>peripheral</a:t>
            </a:r>
            <a:r>
              <a:rPr lang="sk-SK" sz="2400" dirty="0" smtClean="0"/>
              <a:t> </a:t>
            </a:r>
            <a:r>
              <a:rPr lang="sk-SK" sz="2400" dirty="0" err="1" smtClean="0"/>
              <a:t>settlements</a:t>
            </a:r>
            <a:r>
              <a:rPr lang="sk-SK" sz="2400" dirty="0" smtClean="0"/>
              <a:t> </a:t>
            </a:r>
            <a:r>
              <a:rPr lang="sk-SK" sz="2400" dirty="0" err="1" smtClean="0"/>
              <a:t>involved</a:t>
            </a:r>
            <a:r>
              <a:rPr lang="sk-SK" sz="2400" dirty="0" smtClean="0"/>
              <a:t> </a:t>
            </a:r>
            <a:r>
              <a:rPr lang="sk-SK" sz="2400" dirty="0" err="1" smtClean="0"/>
              <a:t>species</a:t>
            </a:r>
            <a:r>
              <a:rPr lang="sk-SK" sz="2400" dirty="0" smtClean="0"/>
              <a:t> </a:t>
            </a:r>
            <a:r>
              <a:rPr lang="sk-SK" sz="2400" i="1" dirty="0" err="1" smtClean="0"/>
              <a:t>Betula</a:t>
            </a:r>
            <a:r>
              <a:rPr lang="sk-SK" sz="2400" i="1" dirty="0" smtClean="0"/>
              <a:t> </a:t>
            </a:r>
            <a:r>
              <a:rPr lang="sk-SK" sz="2400" i="1" dirty="0" err="1" smtClean="0"/>
              <a:t>pendula</a:t>
            </a:r>
            <a:r>
              <a:rPr lang="sk-SK" sz="2400" dirty="0" smtClean="0"/>
              <a:t> and </a:t>
            </a:r>
            <a:r>
              <a:rPr lang="sk-SK" sz="2400" i="1" dirty="0" err="1" smtClean="0"/>
              <a:t>Pinus</a:t>
            </a:r>
            <a:r>
              <a:rPr lang="sk-SK" sz="2400" i="1" dirty="0" smtClean="0"/>
              <a:t> </a:t>
            </a:r>
            <a:r>
              <a:rPr lang="sk-SK" sz="2400" i="1" dirty="0" err="1" smtClean="0"/>
              <a:t>sylvestris</a:t>
            </a:r>
            <a:r>
              <a:rPr lang="sk-SK" sz="2400" dirty="0" smtClean="0"/>
              <a:t>. </a:t>
            </a:r>
            <a:r>
              <a:rPr lang="sk-SK" sz="2400" dirty="0" err="1" smtClean="0"/>
              <a:t>Subjects</a:t>
            </a:r>
            <a:r>
              <a:rPr lang="sk-SK" sz="2400" dirty="0" smtClean="0"/>
              <a:t> </a:t>
            </a:r>
            <a:r>
              <a:rPr lang="sk-SK" sz="2400" dirty="0" err="1" smtClean="0"/>
              <a:t>were</a:t>
            </a:r>
            <a:r>
              <a:rPr lang="sk-SK" sz="2400" dirty="0" smtClean="0"/>
              <a:t> </a:t>
            </a:r>
            <a:r>
              <a:rPr lang="sk-SK" sz="2400" dirty="0" err="1" smtClean="0"/>
              <a:t>often</a:t>
            </a:r>
            <a:r>
              <a:rPr lang="sk-SK" sz="2400" dirty="0" smtClean="0"/>
              <a:t> </a:t>
            </a:r>
            <a:r>
              <a:rPr lang="sk-SK" sz="2400" dirty="0" err="1" smtClean="0"/>
              <a:t>of</a:t>
            </a:r>
            <a:r>
              <a:rPr lang="sk-SK" sz="2400" dirty="0" smtClean="0"/>
              <a:t> </a:t>
            </a:r>
            <a:r>
              <a:rPr lang="sk-SK" sz="2400" dirty="0" err="1" smtClean="0"/>
              <a:t>low</a:t>
            </a:r>
            <a:r>
              <a:rPr lang="sk-SK" sz="2400" dirty="0" smtClean="0"/>
              <a:t> </a:t>
            </a:r>
            <a:r>
              <a:rPr lang="sk-SK" sz="2400" dirty="0" err="1" smtClean="0"/>
              <a:t>stature</a:t>
            </a:r>
            <a:r>
              <a:rPr lang="sk-SK" sz="2400" dirty="0" smtClean="0"/>
              <a:t> and </a:t>
            </a:r>
            <a:r>
              <a:rPr lang="sk-SK" sz="2400" dirty="0" err="1" smtClean="0"/>
              <a:t>impaired</a:t>
            </a:r>
            <a:r>
              <a:rPr lang="sk-SK" sz="2400" dirty="0" smtClean="0"/>
              <a:t> vitality </a:t>
            </a:r>
            <a:r>
              <a:rPr lang="sk-SK" sz="2400" dirty="0" err="1" smtClean="0"/>
              <a:t>was</a:t>
            </a:r>
            <a:r>
              <a:rPr lang="sk-SK" sz="2400" dirty="0" smtClean="0"/>
              <a:t> </a:t>
            </a:r>
            <a:r>
              <a:rPr lang="sk-SK" sz="2400" dirty="0" err="1" smtClean="0"/>
              <a:t>particularly</a:t>
            </a:r>
            <a:r>
              <a:rPr lang="sk-SK" sz="2400" dirty="0" smtClean="0"/>
              <a:t> </a:t>
            </a:r>
            <a:r>
              <a:rPr lang="sk-SK" sz="2400" dirty="0" err="1" smtClean="0"/>
              <a:t>evident</a:t>
            </a:r>
            <a:r>
              <a:rPr lang="sk-SK" sz="2400" dirty="0" smtClean="0"/>
              <a:t> in </a:t>
            </a:r>
            <a:r>
              <a:rPr lang="sk-SK" sz="2400" dirty="0" err="1" smtClean="0"/>
              <a:t>orange-red</a:t>
            </a:r>
            <a:r>
              <a:rPr lang="sk-SK" sz="2400" dirty="0" smtClean="0"/>
              <a:t> </a:t>
            </a:r>
            <a:r>
              <a:rPr lang="sk-SK" sz="2400" dirty="0" err="1" smtClean="0"/>
              <a:t>color</a:t>
            </a:r>
            <a:r>
              <a:rPr lang="sk-SK" sz="2400" dirty="0" smtClean="0"/>
              <a:t> </a:t>
            </a:r>
            <a:r>
              <a:rPr lang="sk-SK" sz="2400" dirty="0" err="1" smtClean="0"/>
              <a:t>in</a:t>
            </a:r>
            <a:r>
              <a:rPr lang="sk-SK" sz="2400" dirty="0" smtClean="0"/>
              <a:t> </a:t>
            </a:r>
            <a:r>
              <a:rPr lang="sk-SK" sz="2400" dirty="0" err="1" smtClean="0"/>
              <a:t>particular</a:t>
            </a:r>
            <a:r>
              <a:rPr lang="sk-SK" sz="2400" dirty="0" smtClean="0"/>
              <a:t> </a:t>
            </a:r>
            <a:r>
              <a:rPr lang="sk-SK" sz="2400" dirty="0" err="1" smtClean="0"/>
              <a:t>needles</a:t>
            </a:r>
            <a:r>
              <a:rPr lang="sk-SK" sz="2400" dirty="0" smtClean="0"/>
              <a:t> </a:t>
            </a:r>
            <a:r>
              <a:rPr lang="sk-SK" sz="2400" dirty="0" err="1" smtClean="0"/>
              <a:t>of</a:t>
            </a:r>
            <a:r>
              <a:rPr lang="sk-SK" sz="2400" dirty="0" smtClean="0"/>
              <a:t> </a:t>
            </a:r>
            <a:r>
              <a:rPr lang="sk-SK" sz="2400" i="1" dirty="0" err="1" smtClean="0"/>
              <a:t>Pinus</a:t>
            </a:r>
            <a:r>
              <a:rPr lang="sk-SK" sz="2400" i="1" dirty="0" smtClean="0"/>
              <a:t> </a:t>
            </a:r>
            <a:r>
              <a:rPr lang="sk-SK" sz="2400" i="1" dirty="0" err="1" smtClean="0"/>
              <a:t>sylvestris</a:t>
            </a:r>
            <a:r>
              <a:rPr lang="sk-SK" sz="2400" dirty="0" smtClean="0"/>
              <a:t>. </a:t>
            </a:r>
            <a:r>
              <a:rPr lang="sk-SK" sz="2400" dirty="0" err="1" smtClean="0"/>
              <a:t>Storey</a:t>
            </a:r>
            <a:r>
              <a:rPr lang="sk-SK" sz="2400" dirty="0" smtClean="0"/>
              <a:t> </a:t>
            </a:r>
            <a:r>
              <a:rPr lang="sk-SK" sz="2400" dirty="0" err="1" smtClean="0"/>
              <a:t>herbs</a:t>
            </a:r>
            <a:r>
              <a:rPr lang="sk-SK" sz="2400" dirty="0" smtClean="0"/>
              <a:t> in </a:t>
            </a:r>
            <a:r>
              <a:rPr lang="sk-SK" sz="2400" dirty="0" err="1" smtClean="0"/>
              <a:t>the</a:t>
            </a:r>
            <a:r>
              <a:rPr lang="sk-SK" sz="2400" dirty="0" smtClean="0"/>
              <a:t> </a:t>
            </a:r>
            <a:r>
              <a:rPr lang="sk-SK" sz="2400" dirty="0" err="1" smtClean="0"/>
              <a:t>abundance</a:t>
            </a:r>
            <a:r>
              <a:rPr lang="sk-SK" sz="2400" dirty="0" smtClean="0"/>
              <a:t> </a:t>
            </a:r>
            <a:r>
              <a:rPr lang="sk-SK" sz="2400" dirty="0" err="1" smtClean="0"/>
              <a:t>of</a:t>
            </a:r>
            <a:r>
              <a:rPr lang="sk-SK" sz="2400" dirty="0" smtClean="0"/>
              <a:t> </a:t>
            </a:r>
            <a:r>
              <a:rPr lang="sk-SK" sz="2400" dirty="0" err="1" smtClean="0"/>
              <a:t>species</a:t>
            </a:r>
            <a:r>
              <a:rPr lang="sk-SK" sz="2400" dirty="0" smtClean="0"/>
              <a:t> </a:t>
            </a:r>
            <a:r>
              <a:rPr lang="sk-SK" sz="2400" dirty="0" err="1" smtClean="0"/>
              <a:t>colonies</a:t>
            </a:r>
            <a:r>
              <a:rPr lang="sk-SK" sz="2400" dirty="0" smtClean="0"/>
              <a:t> </a:t>
            </a:r>
            <a:r>
              <a:rPr lang="sk-SK" sz="2400" dirty="0" err="1" smtClean="0"/>
              <a:t>of</a:t>
            </a:r>
            <a:r>
              <a:rPr lang="sk-SK" sz="2400" dirty="0" smtClean="0"/>
              <a:t> </a:t>
            </a:r>
            <a:r>
              <a:rPr lang="sk-SK" sz="2400" i="1" dirty="0" err="1" smtClean="0"/>
              <a:t>Agrostis</a:t>
            </a:r>
            <a:r>
              <a:rPr lang="sk-SK" sz="2400" i="1" dirty="0" smtClean="0"/>
              <a:t> </a:t>
            </a:r>
            <a:r>
              <a:rPr lang="sk-SK" sz="2400" i="1" dirty="0" err="1" smtClean="0"/>
              <a:t>capillaris</a:t>
            </a:r>
            <a:r>
              <a:rPr lang="sk-SK" sz="2400" dirty="0" smtClean="0"/>
              <a:t>, </a:t>
            </a:r>
            <a:r>
              <a:rPr lang="sk-SK" sz="2400" i="1" dirty="0" err="1" smtClean="0"/>
              <a:t>Vaccinium</a:t>
            </a:r>
            <a:r>
              <a:rPr lang="sk-SK" sz="2400" i="1" dirty="0" smtClean="0"/>
              <a:t> </a:t>
            </a:r>
            <a:r>
              <a:rPr lang="sk-SK" sz="2400" i="1" dirty="0" err="1" smtClean="0"/>
              <a:t>myrtillus</a:t>
            </a:r>
            <a:r>
              <a:rPr lang="sk-SK" sz="2400" dirty="0" smtClean="0"/>
              <a:t> and </a:t>
            </a:r>
            <a:r>
              <a:rPr lang="sk-SK" sz="2400" dirty="0" err="1" smtClean="0"/>
              <a:t>heather</a:t>
            </a:r>
            <a:r>
              <a:rPr lang="sk-SK" sz="2400" dirty="0" smtClean="0"/>
              <a:t> </a:t>
            </a:r>
            <a:r>
              <a:rPr lang="sk-SK" sz="2400" i="1" dirty="0" err="1" smtClean="0"/>
              <a:t>Calluna</a:t>
            </a:r>
            <a:r>
              <a:rPr lang="sk-SK" sz="2400" i="1" dirty="0" smtClean="0"/>
              <a:t> </a:t>
            </a:r>
            <a:r>
              <a:rPr lang="sk-SK" sz="2400" i="1" dirty="0" err="1" smtClean="0"/>
              <a:t>vulgaris</a:t>
            </a:r>
            <a:r>
              <a:rPr lang="sk-SK" sz="2400" dirty="0" smtClean="0"/>
              <a:t>. In most </a:t>
            </a:r>
            <a:r>
              <a:rPr lang="sk-SK" sz="2400" dirty="0" err="1" smtClean="0"/>
              <a:t>mosses</a:t>
            </a:r>
            <a:r>
              <a:rPr lang="sk-SK" sz="2400" dirty="0" smtClean="0"/>
              <a:t> </a:t>
            </a:r>
            <a:r>
              <a:rPr lang="sk-SK" sz="2400" i="1" dirty="0" err="1" smtClean="0"/>
              <a:t>Ceratodon</a:t>
            </a:r>
            <a:r>
              <a:rPr lang="sk-SK" sz="2400" i="1" dirty="0" smtClean="0"/>
              <a:t> </a:t>
            </a:r>
            <a:r>
              <a:rPr lang="sk-SK" sz="2400" i="1" dirty="0" err="1" smtClean="0"/>
              <a:t>purpureus</a:t>
            </a:r>
            <a:r>
              <a:rPr lang="sk-SK" sz="2400" dirty="0" smtClean="0"/>
              <a:t> </a:t>
            </a:r>
            <a:r>
              <a:rPr lang="sk-SK" sz="2400" dirty="0" err="1" smtClean="0"/>
              <a:t>species</a:t>
            </a:r>
            <a:r>
              <a:rPr lang="sk-SK" sz="2400" dirty="0" smtClean="0"/>
              <a:t> </a:t>
            </a:r>
            <a:r>
              <a:rPr lang="sk-SK" sz="2400" dirty="0" err="1" smtClean="0"/>
              <a:t>occurred</a:t>
            </a:r>
            <a:r>
              <a:rPr lang="sk-SK" sz="2400" dirty="0" smtClean="0"/>
              <a:t>, and </a:t>
            </a:r>
            <a:r>
              <a:rPr lang="sk-SK" sz="2400" dirty="0" err="1" smtClean="0"/>
              <a:t>the</a:t>
            </a:r>
            <a:r>
              <a:rPr lang="sk-SK" sz="2400" dirty="0" smtClean="0"/>
              <a:t> </a:t>
            </a:r>
            <a:r>
              <a:rPr lang="sk-SK" sz="2400" dirty="0" err="1" smtClean="0"/>
              <a:t>moss</a:t>
            </a:r>
            <a:r>
              <a:rPr lang="sk-SK" sz="2400" dirty="0" smtClean="0"/>
              <a:t> </a:t>
            </a:r>
            <a:r>
              <a:rPr lang="sk-SK" sz="2400" i="1" dirty="0" err="1" smtClean="0"/>
              <a:t>Racomitrium</a:t>
            </a:r>
            <a:r>
              <a:rPr lang="sk-SK" sz="2400" i="1" dirty="0" smtClean="0"/>
              <a:t> </a:t>
            </a:r>
            <a:r>
              <a:rPr lang="sk-SK" sz="2400" i="1" dirty="0" err="1" smtClean="0"/>
              <a:t>lanuginosum</a:t>
            </a:r>
            <a:r>
              <a:rPr lang="sk-SK" sz="2400" dirty="0" smtClean="0"/>
              <a:t> </a:t>
            </a:r>
            <a:r>
              <a:rPr lang="sk-SK" sz="2400" dirty="0" err="1" smtClean="0"/>
              <a:t>also</a:t>
            </a:r>
            <a:r>
              <a:rPr lang="sk-SK" sz="2400" dirty="0" smtClean="0"/>
              <a:t>. </a:t>
            </a:r>
            <a:r>
              <a:rPr lang="sk-SK" sz="2400" dirty="0" err="1" smtClean="0"/>
              <a:t>The</a:t>
            </a:r>
            <a:r>
              <a:rPr lang="sk-SK" sz="2400" dirty="0" smtClean="0"/>
              <a:t> </a:t>
            </a:r>
            <a:r>
              <a:rPr lang="sk-SK" sz="2400" dirty="0" err="1" smtClean="0"/>
              <a:t>central</a:t>
            </a:r>
            <a:r>
              <a:rPr lang="sk-SK" sz="2400" dirty="0" smtClean="0"/>
              <a:t> part </a:t>
            </a:r>
            <a:r>
              <a:rPr lang="sk-SK" sz="2400" dirty="0" err="1" smtClean="0"/>
              <a:t>is</a:t>
            </a:r>
            <a:r>
              <a:rPr lang="sk-SK" sz="2400" dirty="0" smtClean="0"/>
              <a:t> </a:t>
            </a:r>
            <a:r>
              <a:rPr lang="sk-SK" sz="2400" dirty="0" err="1" smtClean="0"/>
              <a:t>characterized</a:t>
            </a:r>
            <a:r>
              <a:rPr lang="sk-SK" sz="2400" dirty="0" smtClean="0"/>
              <a:t> by </a:t>
            </a:r>
            <a:r>
              <a:rPr lang="sk-SK" sz="2400" dirty="0" err="1" smtClean="0"/>
              <a:t>irregular</a:t>
            </a:r>
            <a:r>
              <a:rPr lang="sk-SK" sz="2400" dirty="0" smtClean="0"/>
              <a:t> </a:t>
            </a:r>
            <a:r>
              <a:rPr lang="sk-SK" sz="2400" dirty="0" err="1" smtClean="0"/>
              <a:t>populated</a:t>
            </a:r>
            <a:r>
              <a:rPr lang="sk-SK" sz="2400" dirty="0" smtClean="0"/>
              <a:t> </a:t>
            </a:r>
            <a:r>
              <a:rPr lang="sk-SK" sz="2400" dirty="0" err="1" smtClean="0"/>
              <a:t>places</a:t>
            </a:r>
            <a:r>
              <a:rPr lang="sk-SK" sz="2400" dirty="0" smtClean="0"/>
              <a:t> </a:t>
            </a:r>
            <a:r>
              <a:rPr lang="sk-SK" sz="2400" dirty="0" err="1" smtClean="0"/>
              <a:t>with</a:t>
            </a:r>
            <a:r>
              <a:rPr lang="sk-SK" sz="2400" dirty="0" smtClean="0"/>
              <a:t> </a:t>
            </a:r>
            <a:r>
              <a:rPr lang="sk-SK" sz="2400" dirty="0" err="1" smtClean="0"/>
              <a:t>vegetation</a:t>
            </a:r>
            <a:r>
              <a:rPr lang="sk-SK" sz="2400" dirty="0" smtClean="0"/>
              <a:t> and a </a:t>
            </a:r>
            <a:r>
              <a:rPr lang="sk-SK" sz="2400" dirty="0" err="1" smtClean="0"/>
              <a:t>large</a:t>
            </a:r>
            <a:r>
              <a:rPr lang="sk-SK" sz="2400" dirty="0" smtClean="0"/>
              <a:t> part </a:t>
            </a:r>
            <a:r>
              <a:rPr lang="sk-SK" sz="2400" dirty="0" err="1" smtClean="0"/>
              <a:t>of</a:t>
            </a:r>
            <a:r>
              <a:rPr lang="sk-SK" sz="2400" dirty="0" smtClean="0"/>
              <a:t> </a:t>
            </a:r>
            <a:r>
              <a:rPr lang="sk-SK" sz="2400" dirty="0" err="1" smtClean="0"/>
              <a:t>which</a:t>
            </a:r>
            <a:r>
              <a:rPr lang="sk-SK" sz="2400" dirty="0" smtClean="0"/>
              <a:t> </a:t>
            </a:r>
            <a:r>
              <a:rPr lang="sk-SK" sz="2400" dirty="0" err="1" smtClean="0"/>
              <a:t>is</a:t>
            </a:r>
            <a:r>
              <a:rPr lang="sk-SK" sz="2400" dirty="0" smtClean="0"/>
              <a:t> </a:t>
            </a:r>
            <a:r>
              <a:rPr lang="sk-SK" sz="2400" dirty="0" err="1" smtClean="0"/>
              <a:t>uninhabited</a:t>
            </a:r>
            <a:r>
              <a:rPr lang="sk-SK" sz="2400" dirty="0" smtClean="0"/>
              <a:t> </a:t>
            </a:r>
            <a:r>
              <a:rPr lang="sk-SK" sz="2400" dirty="0" err="1" smtClean="0"/>
              <a:t>place</a:t>
            </a:r>
            <a:r>
              <a:rPr lang="sk-SK" sz="2400" dirty="0" smtClean="0"/>
              <a:t>, </a:t>
            </a:r>
            <a:r>
              <a:rPr lang="sk-SK" sz="2400" dirty="0" err="1" smtClean="0"/>
              <a:t>where</a:t>
            </a:r>
            <a:r>
              <a:rPr lang="sk-SK" sz="2400" dirty="0" smtClean="0"/>
              <a:t> </a:t>
            </a:r>
            <a:r>
              <a:rPr lang="sk-SK" sz="2400" dirty="0" err="1" smtClean="0"/>
              <a:t>appropriate</a:t>
            </a:r>
            <a:r>
              <a:rPr lang="sk-SK" sz="2400" dirty="0" smtClean="0"/>
              <a:t>, </a:t>
            </a:r>
            <a:r>
              <a:rPr lang="sk-SK" sz="2400" dirty="0" err="1" smtClean="0"/>
              <a:t>the</a:t>
            </a:r>
            <a:r>
              <a:rPr lang="sk-SK" sz="2400" dirty="0" smtClean="0"/>
              <a:t> </a:t>
            </a:r>
            <a:r>
              <a:rPr lang="sk-SK" sz="2400" dirty="0" err="1" smtClean="0"/>
              <a:t>where</a:t>
            </a:r>
            <a:r>
              <a:rPr lang="sk-SK" sz="2400" dirty="0" smtClean="0"/>
              <a:t> </a:t>
            </a:r>
            <a:r>
              <a:rPr lang="sk-SK" sz="2400" dirty="0" err="1" smtClean="0"/>
              <a:t>the</a:t>
            </a:r>
            <a:r>
              <a:rPr lang="sk-SK" sz="2400" dirty="0" smtClean="0"/>
              <a:t> </a:t>
            </a:r>
            <a:r>
              <a:rPr lang="sk-SK" sz="2400" dirty="0" err="1" smtClean="0"/>
              <a:t>only</a:t>
            </a:r>
            <a:r>
              <a:rPr lang="sk-SK" sz="2400" dirty="0" smtClean="0"/>
              <a:t> </a:t>
            </a:r>
            <a:r>
              <a:rPr lang="sk-SK" sz="2400" dirty="0" err="1" smtClean="0"/>
              <a:t>growing</a:t>
            </a:r>
            <a:r>
              <a:rPr lang="sk-SK" sz="2400" dirty="0" smtClean="0"/>
              <a:t> </a:t>
            </a:r>
            <a:r>
              <a:rPr lang="sk-SK" sz="2400" dirty="0" err="1" smtClean="0"/>
              <a:t>species</a:t>
            </a:r>
            <a:r>
              <a:rPr lang="sk-SK" sz="2400" dirty="0" smtClean="0"/>
              <a:t> </a:t>
            </a:r>
            <a:r>
              <a:rPr lang="sk-SK" sz="2400" dirty="0" err="1" smtClean="0"/>
              <a:t>were</a:t>
            </a:r>
            <a:r>
              <a:rPr lang="sk-SK" sz="2400" dirty="0" smtClean="0"/>
              <a:t> </a:t>
            </a:r>
            <a:r>
              <a:rPr lang="sk-SK" sz="2400" i="1" dirty="0" err="1" smtClean="0"/>
              <a:t>Agrostis</a:t>
            </a:r>
            <a:r>
              <a:rPr lang="sk-SK" sz="2400" i="1" dirty="0" smtClean="0"/>
              <a:t> </a:t>
            </a:r>
            <a:r>
              <a:rPr lang="sk-SK" sz="2400" i="1" dirty="0" err="1" smtClean="0"/>
              <a:t>capillaris</a:t>
            </a:r>
            <a:r>
              <a:rPr lang="sk-SK" sz="2400" dirty="0" smtClean="0"/>
              <a:t>. </a:t>
            </a:r>
            <a:r>
              <a:rPr lang="sk-SK" sz="2400" dirty="0" err="1" smtClean="0"/>
              <a:t>As</a:t>
            </a:r>
            <a:r>
              <a:rPr lang="sk-SK" sz="2400" dirty="0" smtClean="0"/>
              <a:t> </a:t>
            </a:r>
            <a:r>
              <a:rPr lang="sk-SK" sz="2400" dirty="0" err="1" smtClean="0"/>
              <a:t>regards</a:t>
            </a:r>
            <a:r>
              <a:rPr lang="sk-SK" sz="2400" dirty="0" smtClean="0"/>
              <a:t> </a:t>
            </a:r>
            <a:r>
              <a:rPr lang="sk-SK" sz="2400" dirty="0" err="1" smtClean="0"/>
              <a:t>the</a:t>
            </a:r>
            <a:r>
              <a:rPr lang="sk-SK" sz="2400" dirty="0" smtClean="0"/>
              <a:t> </a:t>
            </a:r>
            <a:r>
              <a:rPr lang="sk-SK" sz="2400" dirty="0" err="1" smtClean="0"/>
              <a:t>occurrence</a:t>
            </a:r>
            <a:r>
              <a:rPr lang="sk-SK" sz="2400" dirty="0" smtClean="0"/>
              <a:t> </a:t>
            </a:r>
            <a:r>
              <a:rPr lang="sk-SK" sz="2400" dirty="0" err="1" smtClean="0"/>
              <a:t>of</a:t>
            </a:r>
            <a:r>
              <a:rPr lang="sk-SK" sz="2400" dirty="0" smtClean="0"/>
              <a:t> </a:t>
            </a:r>
            <a:r>
              <a:rPr lang="sk-SK" sz="2400" dirty="0" err="1" smtClean="0"/>
              <a:t>other</a:t>
            </a:r>
            <a:r>
              <a:rPr lang="sk-SK" sz="2400" dirty="0" smtClean="0"/>
              <a:t> </a:t>
            </a:r>
            <a:r>
              <a:rPr lang="sk-SK" sz="2400" dirty="0" err="1" smtClean="0"/>
              <a:t>higher</a:t>
            </a:r>
            <a:r>
              <a:rPr lang="sk-SK" sz="2400" dirty="0" smtClean="0"/>
              <a:t> </a:t>
            </a:r>
            <a:r>
              <a:rPr lang="sk-SK" sz="2400" dirty="0" err="1" smtClean="0"/>
              <a:t>plants</a:t>
            </a:r>
            <a:r>
              <a:rPr lang="sk-SK" sz="2400" dirty="0" smtClean="0"/>
              <a:t>, </a:t>
            </a:r>
            <a:r>
              <a:rPr lang="sk-SK" sz="2400" dirty="0" err="1" smtClean="0"/>
              <a:t>increased</a:t>
            </a:r>
            <a:r>
              <a:rPr lang="sk-SK" sz="2400" dirty="0" smtClean="0"/>
              <a:t> </a:t>
            </a:r>
            <a:r>
              <a:rPr lang="sk-SK" sz="2400" dirty="0" err="1" smtClean="0"/>
              <a:t>incidence</a:t>
            </a:r>
            <a:r>
              <a:rPr lang="sk-SK" sz="2400" dirty="0" smtClean="0"/>
              <a:t> </a:t>
            </a:r>
            <a:r>
              <a:rPr lang="sk-SK" sz="2400" dirty="0" err="1" smtClean="0"/>
              <a:t>was</a:t>
            </a:r>
            <a:r>
              <a:rPr lang="sk-SK" sz="2400" dirty="0" smtClean="0"/>
              <a:t> </a:t>
            </a:r>
            <a:r>
              <a:rPr lang="sk-SK" sz="2400" dirty="0" err="1" smtClean="0"/>
              <a:t>observed</a:t>
            </a:r>
            <a:r>
              <a:rPr lang="sk-SK" sz="2400" dirty="0" smtClean="0"/>
              <a:t> in </a:t>
            </a:r>
            <a:r>
              <a:rPr lang="sk-SK" sz="2400" dirty="0" err="1" smtClean="0"/>
              <a:t>the</a:t>
            </a:r>
            <a:r>
              <a:rPr lang="sk-SK" sz="2400" dirty="0" smtClean="0"/>
              <a:t> </a:t>
            </a:r>
            <a:r>
              <a:rPr lang="sk-SK" sz="2400" dirty="0" err="1" smtClean="0"/>
              <a:t>case</a:t>
            </a:r>
            <a:r>
              <a:rPr lang="sk-SK" sz="2400" dirty="0" smtClean="0"/>
              <a:t> </a:t>
            </a:r>
            <a:r>
              <a:rPr lang="sk-SK" sz="2400" dirty="0" err="1" smtClean="0"/>
              <a:t>of</a:t>
            </a:r>
            <a:r>
              <a:rPr lang="sk-SK" sz="2400" dirty="0" smtClean="0"/>
              <a:t> </a:t>
            </a:r>
            <a:r>
              <a:rPr lang="sk-SK" sz="2400" i="1" dirty="0" err="1" smtClean="0"/>
              <a:t>Dianthus</a:t>
            </a:r>
            <a:r>
              <a:rPr lang="sk-SK" sz="2400" i="1" dirty="0" smtClean="0"/>
              <a:t> </a:t>
            </a:r>
            <a:r>
              <a:rPr lang="sk-SK" sz="2400" i="1" dirty="0" err="1" smtClean="0"/>
              <a:t>cartusianorum</a:t>
            </a:r>
            <a:r>
              <a:rPr lang="sk-SK" sz="2400" dirty="0" smtClean="0"/>
              <a:t> and </a:t>
            </a:r>
            <a:r>
              <a:rPr lang="sk-SK" sz="2400" i="1" dirty="0" err="1" smtClean="0"/>
              <a:t>Acetosella</a:t>
            </a:r>
            <a:r>
              <a:rPr lang="sk-SK" sz="2400" i="1" dirty="0" smtClean="0"/>
              <a:t> </a:t>
            </a:r>
            <a:r>
              <a:rPr lang="sk-SK" sz="2400" i="1" dirty="0" err="1" smtClean="0"/>
              <a:t>vulgaris</a:t>
            </a:r>
            <a:r>
              <a:rPr lang="sk-SK" sz="2400" dirty="0" smtClean="0"/>
              <a:t>. </a:t>
            </a:r>
            <a:r>
              <a:rPr lang="sk-SK" sz="2400" dirty="0" err="1" smtClean="0"/>
              <a:t>The</a:t>
            </a:r>
            <a:r>
              <a:rPr lang="sk-SK" sz="2400" dirty="0" smtClean="0"/>
              <a:t> </a:t>
            </a:r>
            <a:r>
              <a:rPr lang="sk-SK" sz="2400" dirty="0" err="1" smtClean="0"/>
              <a:t>less</a:t>
            </a:r>
            <a:r>
              <a:rPr lang="sk-SK" sz="2400" dirty="0" smtClean="0"/>
              <a:t> </a:t>
            </a:r>
            <a:r>
              <a:rPr lang="sk-SK" sz="2400" dirty="0" err="1" smtClean="0"/>
              <a:t>frequently</a:t>
            </a:r>
            <a:r>
              <a:rPr lang="sk-SK" sz="2400" dirty="0" smtClean="0"/>
              <a:t> </a:t>
            </a:r>
            <a:r>
              <a:rPr lang="sk-SK" sz="2400" dirty="0" err="1" smtClean="0"/>
              <a:t>occurring</a:t>
            </a:r>
            <a:r>
              <a:rPr lang="sk-SK" sz="2400" dirty="0" smtClean="0"/>
              <a:t> </a:t>
            </a:r>
            <a:r>
              <a:rPr lang="sk-SK" sz="2400" dirty="0" err="1" smtClean="0"/>
              <a:t>types</a:t>
            </a:r>
            <a:r>
              <a:rPr lang="sk-SK" sz="2400" dirty="0" smtClean="0"/>
              <a:t> </a:t>
            </a:r>
            <a:r>
              <a:rPr lang="sk-SK" sz="2400" dirty="0" err="1" smtClean="0"/>
              <a:t>of</a:t>
            </a:r>
            <a:r>
              <a:rPr lang="sk-SK" sz="2400" dirty="0" smtClean="0"/>
              <a:t> </a:t>
            </a:r>
            <a:r>
              <a:rPr lang="sk-SK" sz="2400" dirty="0" err="1" smtClean="0"/>
              <a:t>frequency</a:t>
            </a:r>
            <a:r>
              <a:rPr lang="sk-SK" sz="2400" dirty="0" smtClean="0"/>
              <a:t> </a:t>
            </a:r>
            <a:r>
              <a:rPr lang="sk-SK" sz="2400" i="1" dirty="0" err="1" smtClean="0"/>
              <a:t>Gypsophila</a:t>
            </a:r>
            <a:r>
              <a:rPr lang="sk-SK" sz="2400" i="1" dirty="0" smtClean="0"/>
              <a:t> </a:t>
            </a:r>
            <a:r>
              <a:rPr lang="sk-SK" sz="2400" i="1" dirty="0" err="1" smtClean="0"/>
              <a:t>muralis</a:t>
            </a:r>
            <a:r>
              <a:rPr lang="sk-SK" sz="2400" dirty="0" smtClean="0"/>
              <a:t> and </a:t>
            </a:r>
            <a:r>
              <a:rPr lang="sk-SK" sz="2400" i="1" dirty="0" smtClean="0"/>
              <a:t>Silene </a:t>
            </a:r>
            <a:r>
              <a:rPr lang="sk-SK" sz="2400" i="1" dirty="0" err="1" smtClean="0"/>
              <a:t>vulgaris</a:t>
            </a:r>
            <a:r>
              <a:rPr lang="sk-SK" sz="2400" dirty="0" smtClean="0"/>
              <a:t>.</a:t>
            </a:r>
            <a:r>
              <a:rPr lang="sk-SK" sz="2400" dirty="0" smtClean="0"/>
              <a:t> </a:t>
            </a:r>
            <a:endParaRPr lang="sk-SK" sz="2400" dirty="0" smtClean="0"/>
          </a:p>
          <a:p>
            <a:pPr algn="just"/>
            <a:r>
              <a:rPr lang="sk-SK" sz="2400" dirty="0" smtClean="0"/>
              <a:t> </a:t>
            </a:r>
            <a:r>
              <a:rPr lang="sk-SK" sz="2400" dirty="0" smtClean="0"/>
              <a:t>  </a:t>
            </a:r>
          </a:p>
          <a:p>
            <a:pPr algn="just"/>
            <a:endParaRPr lang="sk-SK" sz="2400" dirty="0" smtClean="0"/>
          </a:p>
          <a:p>
            <a:pPr algn="just"/>
            <a:endParaRPr lang="sk-SK" sz="2400" dirty="0" smtClean="0"/>
          </a:p>
          <a:p>
            <a:pPr algn="just"/>
            <a:endParaRPr lang="sk-SK" sz="2400" dirty="0"/>
          </a:p>
        </p:txBody>
      </p:sp>
      <p:pic>
        <p:nvPicPr>
          <p:cNvPr id="1031" name="Obrázok 7" descr="F:\Snímky\Snímka0329.jpg"/>
          <p:cNvPicPr>
            <a:picLocks noChangeAspect="1" noChangeArrowheads="1"/>
          </p:cNvPicPr>
          <p:nvPr/>
        </p:nvPicPr>
        <p:blipFill>
          <a:blip r:embed="rId4" cstate="print"/>
          <a:srcRect/>
          <a:stretch>
            <a:fillRect/>
          </a:stretch>
        </p:blipFill>
        <p:spPr bwMode="auto">
          <a:xfrm>
            <a:off x="11810206" y="16448881"/>
            <a:ext cx="1431925" cy="1817688"/>
          </a:xfrm>
          <a:prstGeom prst="rect">
            <a:avLst/>
          </a:prstGeom>
          <a:noFill/>
          <a:ln w="9525">
            <a:noFill/>
            <a:miter lim="800000"/>
            <a:headEnd/>
            <a:tailEnd/>
          </a:ln>
        </p:spPr>
      </p:pic>
      <p:pic>
        <p:nvPicPr>
          <p:cNvPr id="1032" name="Obrázok 10" descr="F:\Snímky\Snímka0335.jpg"/>
          <p:cNvPicPr>
            <a:picLocks noChangeAspect="1" noChangeArrowheads="1"/>
          </p:cNvPicPr>
          <p:nvPr/>
        </p:nvPicPr>
        <p:blipFill>
          <a:blip r:embed="rId5" cstate="print"/>
          <a:srcRect/>
          <a:stretch>
            <a:fillRect/>
          </a:stretch>
        </p:blipFill>
        <p:spPr bwMode="auto">
          <a:xfrm>
            <a:off x="13867606" y="16525081"/>
            <a:ext cx="1435100" cy="1816100"/>
          </a:xfrm>
          <a:prstGeom prst="rect">
            <a:avLst/>
          </a:prstGeom>
          <a:noFill/>
          <a:ln w="9525">
            <a:noFill/>
            <a:miter lim="800000"/>
            <a:headEnd/>
            <a:tailEnd/>
          </a:ln>
        </p:spPr>
      </p:pic>
      <p:pic>
        <p:nvPicPr>
          <p:cNvPr id="1033" name="Obrázok 11" descr="F:\Snímky\Snímka0374.jpg"/>
          <p:cNvPicPr>
            <a:picLocks noChangeAspect="1" noChangeArrowheads="1"/>
          </p:cNvPicPr>
          <p:nvPr/>
        </p:nvPicPr>
        <p:blipFill>
          <a:blip r:embed="rId6" cstate="print"/>
          <a:srcRect/>
          <a:stretch>
            <a:fillRect/>
          </a:stretch>
        </p:blipFill>
        <p:spPr bwMode="auto">
          <a:xfrm>
            <a:off x="16077406" y="16525081"/>
            <a:ext cx="1368425" cy="1816100"/>
          </a:xfrm>
          <a:prstGeom prst="rect">
            <a:avLst/>
          </a:prstGeom>
          <a:noFill/>
          <a:ln w="9525">
            <a:noFill/>
            <a:miter lim="800000"/>
            <a:headEnd/>
            <a:tailEnd/>
          </a:ln>
        </p:spPr>
      </p:pic>
      <p:pic>
        <p:nvPicPr>
          <p:cNvPr id="1034" name="Obrázok 8" descr="F:\Snímky\Snímka0377.jpg"/>
          <p:cNvPicPr>
            <a:picLocks noChangeAspect="1" noChangeArrowheads="1"/>
          </p:cNvPicPr>
          <p:nvPr/>
        </p:nvPicPr>
        <p:blipFill>
          <a:blip r:embed="rId7" cstate="print"/>
          <a:srcRect/>
          <a:stretch>
            <a:fillRect/>
          </a:stretch>
        </p:blipFill>
        <p:spPr bwMode="auto">
          <a:xfrm>
            <a:off x="18439606" y="16601281"/>
            <a:ext cx="1360487" cy="1814513"/>
          </a:xfrm>
          <a:prstGeom prst="rect">
            <a:avLst/>
          </a:prstGeom>
          <a:noFill/>
          <a:ln w="9525">
            <a:noFill/>
            <a:miter lim="800000"/>
            <a:headEnd/>
            <a:tailEnd/>
          </a:ln>
        </p:spPr>
      </p:pic>
      <p:sp>
        <p:nvSpPr>
          <p:cNvPr id="27" name="Obdĺžnik 26"/>
          <p:cNvSpPr/>
          <p:nvPr/>
        </p:nvSpPr>
        <p:spPr>
          <a:xfrm>
            <a:off x="11810206" y="18582481"/>
            <a:ext cx="10133807" cy="923330"/>
          </a:xfrm>
          <a:prstGeom prst="rect">
            <a:avLst/>
          </a:prstGeom>
        </p:spPr>
        <p:txBody>
          <a:bodyPr wrap="square">
            <a:spAutoFit/>
          </a:bodyPr>
          <a:lstStyle/>
          <a:p>
            <a:r>
              <a:rPr lang="sk-SK" dirty="0" err="1" smtClean="0"/>
              <a:t>Fig</a:t>
            </a:r>
            <a:r>
              <a:rPr lang="sk-SK" dirty="0" smtClean="0"/>
              <a:t>. 7 </a:t>
            </a:r>
            <a:r>
              <a:rPr lang="sk-SK" i="1" dirty="0" err="1" smtClean="0"/>
              <a:t>Calluna</a:t>
            </a:r>
            <a:r>
              <a:rPr lang="sk-SK" i="1" dirty="0" smtClean="0"/>
              <a:t> </a:t>
            </a:r>
            <a:r>
              <a:rPr lang="sk-SK" i="1" dirty="0" err="1" smtClean="0"/>
              <a:t>vulgaris</a:t>
            </a:r>
            <a:r>
              <a:rPr lang="sk-SK" dirty="0" smtClean="0"/>
              <a:t>     Fig.8 </a:t>
            </a:r>
            <a:r>
              <a:rPr lang="sk-SK" i="1" dirty="0" err="1" smtClean="0"/>
              <a:t>Dianthus</a:t>
            </a:r>
            <a:r>
              <a:rPr lang="sk-SK" i="1" dirty="0" smtClean="0"/>
              <a:t> </a:t>
            </a:r>
            <a:r>
              <a:rPr lang="sk-SK" i="1" dirty="0" err="1" smtClean="0"/>
              <a:t>carthusianorum</a:t>
            </a:r>
            <a:r>
              <a:rPr lang="sk-SK" dirty="0" smtClean="0"/>
              <a:t>  Fig.9 </a:t>
            </a:r>
            <a:r>
              <a:rPr lang="sk-SK" i="1" dirty="0" err="1" smtClean="0"/>
              <a:t>Acetosella</a:t>
            </a:r>
            <a:r>
              <a:rPr lang="sk-SK" i="1" dirty="0" smtClean="0"/>
              <a:t> </a:t>
            </a:r>
            <a:r>
              <a:rPr lang="sk-SK" i="1" dirty="0" err="1" smtClean="0"/>
              <a:t>vulgaris</a:t>
            </a:r>
            <a:r>
              <a:rPr lang="sk-SK" dirty="0" smtClean="0"/>
              <a:t>   </a:t>
            </a:r>
            <a:r>
              <a:rPr lang="sk-SK" dirty="0" err="1" smtClean="0"/>
              <a:t>Fig</a:t>
            </a:r>
            <a:r>
              <a:rPr lang="sk-SK" dirty="0" smtClean="0"/>
              <a:t>. 10</a:t>
            </a:r>
            <a:r>
              <a:rPr lang="sk-SK" i="1" dirty="0" smtClean="0"/>
              <a:t>Gypsophila </a:t>
            </a:r>
            <a:r>
              <a:rPr lang="sk-SK" i="1" dirty="0" err="1" smtClean="0"/>
              <a:t>muralis</a:t>
            </a:r>
            <a:r>
              <a:rPr lang="sk-SK" dirty="0" smtClean="0"/>
              <a:t/>
            </a:r>
            <a:br>
              <a:rPr lang="sk-SK" dirty="0" smtClean="0"/>
            </a:br>
            <a:endParaRPr lang="sk-SK" dirty="0"/>
          </a:p>
        </p:txBody>
      </p:sp>
      <p:pic>
        <p:nvPicPr>
          <p:cNvPr id="1036" name="Obrázok 12" descr="F:\Snímky\Snímka0345.jpg"/>
          <p:cNvPicPr>
            <a:picLocks noChangeAspect="1" noChangeArrowheads="1"/>
          </p:cNvPicPr>
          <p:nvPr/>
        </p:nvPicPr>
        <p:blipFill>
          <a:blip r:embed="rId8" cstate="print"/>
          <a:srcRect/>
          <a:stretch>
            <a:fillRect/>
          </a:stretch>
        </p:blipFill>
        <p:spPr bwMode="auto">
          <a:xfrm>
            <a:off x="13334206" y="19268281"/>
            <a:ext cx="1611312" cy="2146300"/>
          </a:xfrm>
          <a:prstGeom prst="rect">
            <a:avLst/>
          </a:prstGeom>
          <a:noFill/>
          <a:ln w="9525">
            <a:noFill/>
            <a:miter lim="800000"/>
            <a:headEnd/>
            <a:tailEnd/>
          </a:ln>
        </p:spPr>
      </p:pic>
      <p:pic>
        <p:nvPicPr>
          <p:cNvPr id="1037" name="Obrázok 13" descr="F:\Snímky\Snímka0447.jpg"/>
          <p:cNvPicPr>
            <a:picLocks noChangeAspect="1" noChangeArrowheads="1"/>
          </p:cNvPicPr>
          <p:nvPr/>
        </p:nvPicPr>
        <p:blipFill>
          <a:blip r:embed="rId9" cstate="print"/>
          <a:srcRect/>
          <a:stretch>
            <a:fillRect/>
          </a:stretch>
        </p:blipFill>
        <p:spPr bwMode="auto">
          <a:xfrm>
            <a:off x="16687006" y="19344481"/>
            <a:ext cx="1562100" cy="2081213"/>
          </a:xfrm>
          <a:prstGeom prst="rect">
            <a:avLst/>
          </a:prstGeom>
          <a:noFill/>
          <a:ln w="9525">
            <a:noFill/>
            <a:miter lim="800000"/>
            <a:headEnd/>
            <a:tailEnd/>
          </a:ln>
        </p:spPr>
      </p:pic>
      <p:sp>
        <p:nvSpPr>
          <p:cNvPr id="1038" name="Rectangle 14"/>
          <p:cNvSpPr>
            <a:spLocks noChangeArrowheads="1"/>
          </p:cNvSpPr>
          <p:nvPr/>
        </p:nvSpPr>
        <p:spPr bwMode="auto">
          <a:xfrm rot="10800000" flipV="1">
            <a:off x="13867606" y="21859081"/>
            <a:ext cx="5334002" cy="9079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Fig</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11 </a:t>
            </a:r>
            <a:r>
              <a:rPr kumimoji="0" lang="sk-SK"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Cladonia</a:t>
            </a:r>
            <a:r>
              <a:rPr kumimoji="0" lang="sk-SK" sz="11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arbuscula</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subsp</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mitis</a:t>
            </a:r>
            <a:r>
              <a:rPr kumimoji="0" lang="sk-SK" sz="11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Fig</a:t>
            </a:r>
            <a:r>
              <a:rPr kumimoji="0" lang="sk-SK" sz="11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12 </a:t>
            </a:r>
            <a:r>
              <a:rPr kumimoji="0" lang="sk-SK"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Stereocaulon</a:t>
            </a:r>
            <a:r>
              <a:rPr kumimoji="0" lang="sk-SK" sz="11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tomentosum</a:t>
            </a:r>
            <a:endParaRPr kumimoji="0" lang="sk-SK" sz="1200"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1200" b="0" i="0" u="none" strike="noStrike" cap="none" normalizeH="0" baseline="0" dirty="0" smtClean="0">
                <a:ln>
                  <a:noFill/>
                </a:ln>
                <a:solidFill>
                  <a:schemeClr val="tx1"/>
                </a:solidFill>
                <a:effectLst/>
                <a:latin typeface="Arial" pitchFamily="34" charset="0"/>
                <a:ea typeface="Times New Roman" pitchFamily="18" charset="0"/>
              </a:rPr>
              <a:t/>
            </a:r>
            <a:br>
              <a:rPr kumimoji="0" lang="sk-SK" sz="1200" b="0" i="0" u="none" strike="noStrike" cap="none" normalizeH="0" baseline="0" dirty="0" smtClean="0">
                <a:ln>
                  <a:noFill/>
                </a:ln>
                <a:solidFill>
                  <a:schemeClr val="tx1"/>
                </a:solidFill>
                <a:effectLst/>
                <a:latin typeface="Arial" pitchFamily="34" charset="0"/>
                <a:ea typeface="Times New Roman" pitchFamily="18" charset="0"/>
              </a:rPr>
            </a:br>
            <a:r>
              <a:rPr kumimoji="0" lang="sk-SK" sz="1200" b="0" i="0" u="none" strike="noStrike" cap="none" normalizeH="0" baseline="0" dirty="0" smtClean="0">
                <a:ln>
                  <a:noFill/>
                </a:ln>
                <a:solidFill>
                  <a:schemeClr val="tx1"/>
                </a:solidFill>
                <a:effectLst/>
                <a:latin typeface="Arial" pitchFamily="34" charset="0"/>
                <a:ea typeface="Times New Roman" pitchFamily="18" charset="0"/>
              </a:rPr>
              <a:t/>
            </a:r>
            <a:br>
              <a:rPr kumimoji="0" lang="sk-SK" sz="1200" b="0" i="0" u="none" strike="noStrike" cap="none" normalizeH="0" baseline="0" dirty="0" smtClean="0">
                <a:ln>
                  <a:noFill/>
                </a:ln>
                <a:solidFill>
                  <a:schemeClr val="tx1"/>
                </a:solidFill>
                <a:effectLst/>
                <a:latin typeface="Arial" pitchFamily="34" charset="0"/>
                <a:ea typeface="Times New Roman" pitchFamily="18" charset="0"/>
              </a:rPr>
            </a:br>
            <a:endParaRPr kumimoji="0" lang="sk-SK" sz="1800" b="0" i="0" u="none" strike="noStrike" cap="none" normalizeH="0" baseline="0" dirty="0" smtClean="0">
              <a:ln>
                <a:noFill/>
              </a:ln>
              <a:solidFill>
                <a:schemeClr val="tx1"/>
              </a:solidFill>
              <a:effectLst/>
              <a:latin typeface="Arial" pitchFamily="34" charset="0"/>
            </a:endParaRPr>
          </a:p>
        </p:txBody>
      </p:sp>
      <p:sp>
        <p:nvSpPr>
          <p:cNvPr id="32" name="Zástupný symbol obsahu 7"/>
          <p:cNvSpPr txBox="1">
            <a:spLocks/>
          </p:cNvSpPr>
          <p:nvPr/>
        </p:nvSpPr>
        <p:spPr>
          <a:xfrm>
            <a:off x="837406" y="22621081"/>
            <a:ext cx="20497008" cy="1447800"/>
          </a:xfrm>
          <a:prstGeom prst="rect">
            <a:avLst/>
          </a:prstGeom>
        </p:spPr>
        <p:txBody>
          <a:bodyPr vert="horz" lIns="91440" tIns="45720" rIns="91440" bIns="45720" rtlCol="0">
            <a:normAutofit/>
          </a:bodyPr>
          <a:lstStyle/>
          <a:p>
            <a:pPr algn="just"/>
            <a:r>
              <a:rPr lang="sk-SK" sz="2400" dirty="0" smtClean="0"/>
              <a:t>    </a:t>
            </a:r>
            <a:r>
              <a:rPr lang="sk-SK" sz="2400" dirty="0" err="1" smtClean="0"/>
              <a:t>Sovereign</a:t>
            </a:r>
            <a:r>
              <a:rPr lang="sk-SK" sz="2400" dirty="0" smtClean="0"/>
              <a:t> </a:t>
            </a:r>
            <a:r>
              <a:rPr lang="sk-SK" sz="2400" dirty="0" err="1" smtClean="0"/>
              <a:t>representation</a:t>
            </a:r>
            <a:r>
              <a:rPr lang="sk-SK" sz="2400" dirty="0" smtClean="0"/>
              <a:t> in </a:t>
            </a:r>
            <a:r>
              <a:rPr lang="sk-SK" sz="2400" dirty="0" err="1" smtClean="0"/>
              <a:t>the</a:t>
            </a:r>
            <a:r>
              <a:rPr lang="sk-SK" sz="2400" dirty="0" smtClean="0"/>
              <a:t> </a:t>
            </a:r>
            <a:r>
              <a:rPr lang="sk-SK" sz="2400" dirty="0" err="1" smtClean="0"/>
              <a:t>population</a:t>
            </a:r>
            <a:r>
              <a:rPr lang="sk-SK" sz="2400" dirty="0" smtClean="0"/>
              <a:t> center </a:t>
            </a:r>
            <a:r>
              <a:rPr lang="sk-SK" sz="2400" dirty="0" err="1" smtClean="0"/>
              <a:t>of</a:t>
            </a:r>
            <a:r>
              <a:rPr lang="sk-SK" sz="2400" dirty="0" smtClean="0"/>
              <a:t> </a:t>
            </a:r>
            <a:r>
              <a:rPr lang="sk-SK" sz="2400" dirty="0" err="1" smtClean="0"/>
              <a:t>the</a:t>
            </a:r>
            <a:r>
              <a:rPr lang="sk-SK" sz="2400" dirty="0" smtClean="0"/>
              <a:t> </a:t>
            </a:r>
            <a:r>
              <a:rPr lang="sk-SK" sz="2400" dirty="0" err="1" smtClean="0"/>
              <a:t>group</a:t>
            </a:r>
            <a:r>
              <a:rPr lang="sk-SK" sz="2400" dirty="0" smtClean="0"/>
              <a:t> </a:t>
            </a:r>
            <a:r>
              <a:rPr lang="sk-SK" sz="2400" dirty="0" err="1" smtClean="0"/>
              <a:t>belonged</a:t>
            </a:r>
            <a:r>
              <a:rPr lang="sk-SK" sz="2400" dirty="0" smtClean="0"/>
              <a:t> to </a:t>
            </a:r>
            <a:r>
              <a:rPr lang="sk-SK" sz="2400" dirty="0" err="1" smtClean="0"/>
              <a:t>the</a:t>
            </a:r>
            <a:r>
              <a:rPr lang="sk-SK" sz="2400" dirty="0" smtClean="0"/>
              <a:t> </a:t>
            </a:r>
            <a:r>
              <a:rPr lang="sk-SK" sz="2400" dirty="0" err="1" smtClean="0"/>
              <a:t>species</a:t>
            </a:r>
            <a:r>
              <a:rPr lang="sk-SK" sz="2400" dirty="0" smtClean="0"/>
              <a:t> </a:t>
            </a:r>
            <a:r>
              <a:rPr lang="sk-SK" sz="2400" dirty="0" err="1" smtClean="0"/>
              <a:t>of</a:t>
            </a:r>
            <a:r>
              <a:rPr lang="sk-SK" sz="2400" dirty="0" smtClean="0"/>
              <a:t> </a:t>
            </a:r>
            <a:r>
              <a:rPr lang="sk-SK" sz="2400" dirty="0" err="1" smtClean="0"/>
              <a:t>lichens</a:t>
            </a:r>
            <a:r>
              <a:rPr lang="sk-SK" sz="2400" dirty="0" smtClean="0"/>
              <a:t> </a:t>
            </a:r>
            <a:r>
              <a:rPr lang="sk-SK" sz="2400" i="1" dirty="0" err="1" smtClean="0"/>
              <a:t>Cladonia</a:t>
            </a:r>
            <a:r>
              <a:rPr lang="sk-SK" sz="2400" i="1" dirty="0" smtClean="0"/>
              <a:t> </a:t>
            </a:r>
            <a:r>
              <a:rPr lang="sk-SK" sz="2400" i="1" dirty="0" err="1" smtClean="0"/>
              <a:t>arbuscula</a:t>
            </a:r>
            <a:r>
              <a:rPr lang="sk-SK" sz="2400" dirty="0" smtClean="0"/>
              <a:t> </a:t>
            </a:r>
            <a:r>
              <a:rPr lang="sk-SK" sz="2400" dirty="0" err="1" smtClean="0"/>
              <a:t>subsp</a:t>
            </a:r>
            <a:r>
              <a:rPr lang="sk-SK" sz="2400" dirty="0" smtClean="0"/>
              <a:t>. </a:t>
            </a:r>
            <a:r>
              <a:rPr lang="sk-SK" sz="2400" i="1" dirty="0" err="1" smtClean="0"/>
              <a:t>mitis</a:t>
            </a:r>
            <a:r>
              <a:rPr lang="sk-SK" sz="2400" dirty="0" smtClean="0"/>
              <a:t>. </a:t>
            </a:r>
            <a:r>
              <a:rPr lang="sk-SK" sz="2400" dirty="0" err="1" smtClean="0"/>
              <a:t>Often</a:t>
            </a:r>
            <a:r>
              <a:rPr lang="sk-SK" sz="2400" dirty="0" smtClean="0"/>
              <a:t> </a:t>
            </a:r>
            <a:r>
              <a:rPr lang="sk-SK" sz="2400" dirty="0" err="1" smtClean="0"/>
              <a:t>occurred</a:t>
            </a:r>
            <a:r>
              <a:rPr lang="sk-SK" sz="2400" dirty="0" smtClean="0"/>
              <a:t> a </a:t>
            </a:r>
            <a:r>
              <a:rPr lang="sk-SK" sz="2400" dirty="0" err="1" smtClean="0"/>
              <a:t>lichen</a:t>
            </a:r>
            <a:r>
              <a:rPr lang="sk-SK" sz="2400" dirty="0" smtClean="0"/>
              <a:t> </a:t>
            </a:r>
            <a:r>
              <a:rPr lang="sk-SK" sz="2400" dirty="0" err="1" smtClean="0"/>
              <a:t>species</a:t>
            </a:r>
            <a:r>
              <a:rPr lang="sk-SK" sz="2400" dirty="0" smtClean="0"/>
              <a:t> </a:t>
            </a:r>
            <a:r>
              <a:rPr lang="sk-SK" sz="2400" i="1" dirty="0" err="1" smtClean="0"/>
              <a:t>Stereocaulon</a:t>
            </a:r>
            <a:r>
              <a:rPr lang="sk-SK" sz="2400" i="1" dirty="0" smtClean="0"/>
              <a:t> </a:t>
            </a:r>
            <a:r>
              <a:rPr lang="sk-SK" sz="2400" i="1" dirty="0" err="1" smtClean="0"/>
              <a:t>dactylophyllum</a:t>
            </a:r>
            <a:r>
              <a:rPr lang="sk-SK" sz="2400" dirty="0" smtClean="0"/>
              <a:t>. In </a:t>
            </a:r>
            <a:r>
              <a:rPr lang="sk-SK" sz="2400" dirty="0" err="1" smtClean="0"/>
              <a:t>this</a:t>
            </a:r>
            <a:r>
              <a:rPr lang="sk-SK" sz="2400" dirty="0" smtClean="0"/>
              <a:t> </a:t>
            </a:r>
            <a:r>
              <a:rPr lang="sk-SK" sz="2400" dirty="0" err="1" smtClean="0"/>
              <a:t>context</a:t>
            </a:r>
            <a:r>
              <a:rPr lang="sk-SK" sz="2400" dirty="0" smtClean="0"/>
              <a:t>, </a:t>
            </a:r>
            <a:r>
              <a:rPr lang="sk-SK" sz="2400" dirty="0" err="1" smtClean="0"/>
              <a:t>it</a:t>
            </a:r>
            <a:r>
              <a:rPr lang="sk-SK" sz="2400" dirty="0" smtClean="0"/>
              <a:t> </a:t>
            </a:r>
            <a:r>
              <a:rPr lang="sk-SK" sz="2400" dirty="0" err="1" smtClean="0"/>
              <a:t>should</a:t>
            </a:r>
            <a:r>
              <a:rPr lang="sk-SK" sz="2400" dirty="0" smtClean="0"/>
              <a:t> </a:t>
            </a:r>
            <a:r>
              <a:rPr lang="sk-SK" sz="2400" dirty="0" err="1" smtClean="0"/>
              <a:t>be</a:t>
            </a:r>
            <a:r>
              <a:rPr lang="sk-SK" sz="2400" dirty="0" smtClean="0"/>
              <a:t> </a:t>
            </a:r>
            <a:r>
              <a:rPr lang="sk-SK" sz="2400" dirty="0" err="1" smtClean="0"/>
              <a:t>noted</a:t>
            </a:r>
            <a:r>
              <a:rPr lang="sk-SK" sz="2400" dirty="0" smtClean="0"/>
              <a:t> </a:t>
            </a:r>
            <a:r>
              <a:rPr lang="sk-SK" sz="2400" dirty="0" err="1" smtClean="0"/>
              <a:t>that</a:t>
            </a:r>
            <a:r>
              <a:rPr lang="sk-SK" sz="2400" dirty="0" smtClean="0"/>
              <a:t> </a:t>
            </a:r>
            <a:r>
              <a:rPr lang="sk-SK" sz="2400" dirty="0" err="1" smtClean="0"/>
              <a:t>although</a:t>
            </a:r>
            <a:r>
              <a:rPr lang="sk-SK" sz="2400" dirty="0" smtClean="0"/>
              <a:t> </a:t>
            </a:r>
            <a:r>
              <a:rPr lang="sk-SK" sz="2400" dirty="0" err="1" smtClean="0"/>
              <a:t>the</a:t>
            </a:r>
            <a:r>
              <a:rPr lang="sk-SK" sz="2400" dirty="0" smtClean="0"/>
              <a:t> </a:t>
            </a:r>
            <a:r>
              <a:rPr lang="sk-SK" sz="2400" dirty="0" err="1" smtClean="0"/>
              <a:t>incidence</a:t>
            </a:r>
            <a:r>
              <a:rPr lang="sk-SK" sz="2400" dirty="0" smtClean="0"/>
              <a:t> </a:t>
            </a:r>
            <a:r>
              <a:rPr lang="sk-SK" sz="2400" dirty="0" err="1" smtClean="0"/>
              <a:t>of</a:t>
            </a:r>
            <a:r>
              <a:rPr lang="sk-SK" sz="2400" dirty="0" smtClean="0"/>
              <a:t> </a:t>
            </a:r>
            <a:r>
              <a:rPr lang="sk-SK" sz="2400" dirty="0" err="1" smtClean="0"/>
              <a:t>this</a:t>
            </a:r>
            <a:r>
              <a:rPr lang="sk-SK" sz="2400" dirty="0" smtClean="0"/>
              <a:t> </a:t>
            </a:r>
            <a:r>
              <a:rPr lang="sk-SK" sz="2400" dirty="0" err="1" smtClean="0"/>
              <a:t>kind</a:t>
            </a:r>
            <a:r>
              <a:rPr lang="sk-SK" sz="2400" dirty="0" smtClean="0"/>
              <a:t> </a:t>
            </a:r>
            <a:r>
              <a:rPr lang="sk-SK" sz="2400" dirty="0" err="1" smtClean="0"/>
              <a:t>is</a:t>
            </a:r>
            <a:r>
              <a:rPr lang="sk-SK" sz="2400" dirty="0" smtClean="0"/>
              <a:t> in </a:t>
            </a:r>
            <a:r>
              <a:rPr lang="sk-SK" sz="2400" dirty="0" err="1" smtClean="0"/>
              <a:t>the</a:t>
            </a:r>
            <a:r>
              <a:rPr lang="sk-SK" sz="2400" dirty="0" smtClean="0"/>
              <a:t> </a:t>
            </a:r>
            <a:r>
              <a:rPr lang="sk-SK" sz="2400" dirty="0" err="1" smtClean="0"/>
              <a:t>area</a:t>
            </a:r>
            <a:r>
              <a:rPr lang="sk-SK" sz="2400" dirty="0" smtClean="0"/>
              <a:t> are </a:t>
            </a:r>
            <a:r>
              <a:rPr lang="sk-SK" sz="2400" dirty="0" err="1" smtClean="0"/>
              <a:t>common</a:t>
            </a:r>
            <a:r>
              <a:rPr lang="sk-SK" sz="2400" dirty="0" smtClean="0"/>
              <a:t> </a:t>
            </a:r>
            <a:r>
              <a:rPr lang="sk-SK" sz="2400" dirty="0" err="1" smtClean="0"/>
              <a:t>species</a:t>
            </a:r>
            <a:r>
              <a:rPr lang="sk-SK" sz="2400" dirty="0" smtClean="0"/>
              <a:t> </a:t>
            </a:r>
            <a:r>
              <a:rPr lang="sk-SK" sz="2400" dirty="0" err="1" smtClean="0"/>
              <a:t>of</a:t>
            </a:r>
            <a:r>
              <a:rPr lang="sk-SK" sz="2400" dirty="0" smtClean="0"/>
              <a:t> </a:t>
            </a:r>
            <a:r>
              <a:rPr lang="sk-SK" sz="2400" dirty="0" err="1" smtClean="0"/>
              <a:t>the</a:t>
            </a:r>
            <a:r>
              <a:rPr lang="sk-SK" sz="2400" dirty="0" smtClean="0"/>
              <a:t> </a:t>
            </a:r>
            <a:r>
              <a:rPr lang="sk-SK" sz="2400" dirty="0" err="1" smtClean="0"/>
              <a:t>genus</a:t>
            </a:r>
            <a:r>
              <a:rPr lang="sk-SK" sz="2400" dirty="0" smtClean="0"/>
              <a:t> </a:t>
            </a:r>
            <a:r>
              <a:rPr lang="sk-SK" sz="2400" i="1" dirty="0" err="1" smtClean="0"/>
              <a:t>Stereocaulon</a:t>
            </a:r>
            <a:r>
              <a:rPr lang="sk-SK" sz="2400" dirty="0" smtClean="0"/>
              <a:t> </a:t>
            </a:r>
            <a:r>
              <a:rPr lang="sk-SK" sz="2400" dirty="0" err="1" smtClean="0"/>
              <a:t>fall</a:t>
            </a:r>
            <a:r>
              <a:rPr lang="sk-SK" sz="2400" dirty="0" smtClean="0"/>
              <a:t> </a:t>
            </a:r>
            <a:r>
              <a:rPr lang="sk-SK" sz="2400" dirty="0" err="1" smtClean="0"/>
              <a:t>under</a:t>
            </a:r>
            <a:r>
              <a:rPr lang="sk-SK" sz="2400" dirty="0" smtClean="0"/>
              <a:t> </a:t>
            </a:r>
            <a:r>
              <a:rPr lang="sk-SK" sz="2400" dirty="0" err="1" smtClean="0"/>
              <a:t>the</a:t>
            </a:r>
            <a:r>
              <a:rPr lang="sk-SK" sz="2400" dirty="0" smtClean="0"/>
              <a:t> </a:t>
            </a:r>
            <a:r>
              <a:rPr lang="sk-SK" sz="2400" dirty="0" err="1" smtClean="0"/>
              <a:t>Red</a:t>
            </a:r>
            <a:r>
              <a:rPr lang="sk-SK" sz="2400" dirty="0" smtClean="0"/>
              <a:t> </a:t>
            </a:r>
            <a:r>
              <a:rPr lang="sk-SK" sz="2400" dirty="0" err="1" smtClean="0"/>
              <a:t>Book</a:t>
            </a:r>
            <a:r>
              <a:rPr lang="sk-SK" sz="2400" dirty="0" smtClean="0"/>
              <a:t> </a:t>
            </a:r>
            <a:r>
              <a:rPr lang="sk-SK" sz="2400" dirty="0" err="1" smtClean="0"/>
              <a:t>of</a:t>
            </a:r>
            <a:r>
              <a:rPr lang="sk-SK" sz="2400" dirty="0" smtClean="0"/>
              <a:t> </a:t>
            </a:r>
            <a:r>
              <a:rPr lang="sk-SK" sz="2400" dirty="0" err="1" smtClean="0"/>
              <a:t>endangered</a:t>
            </a:r>
            <a:r>
              <a:rPr lang="sk-SK" sz="2400" dirty="0" smtClean="0"/>
              <a:t> and </a:t>
            </a:r>
            <a:r>
              <a:rPr lang="sk-SK" sz="2400" dirty="0" err="1" smtClean="0"/>
              <a:t>critically</a:t>
            </a:r>
            <a:r>
              <a:rPr lang="sk-SK" sz="2400" dirty="0" smtClean="0"/>
              <a:t> </a:t>
            </a:r>
            <a:r>
              <a:rPr lang="sk-SK" sz="2400" dirty="0" err="1" smtClean="0"/>
              <a:t>endangered</a:t>
            </a:r>
            <a:r>
              <a:rPr lang="sk-SK" sz="2400" dirty="0" smtClean="0"/>
              <a:t> </a:t>
            </a:r>
            <a:r>
              <a:rPr lang="sk-SK" sz="2400" dirty="0" err="1" smtClean="0"/>
              <a:t>species</a:t>
            </a:r>
            <a:r>
              <a:rPr lang="sk-SK" sz="2400" dirty="0" smtClean="0"/>
              <a:t>.</a:t>
            </a:r>
            <a:endParaRPr lang="sk-SK" sz="2400" dirty="0" smtClean="0"/>
          </a:p>
        </p:txBody>
      </p:sp>
      <p:pic>
        <p:nvPicPr>
          <p:cNvPr id="1039" name="Obrázok 14" descr="F:\Snímka0823.jpg"/>
          <p:cNvPicPr>
            <a:picLocks noChangeAspect="1" noChangeArrowheads="1"/>
          </p:cNvPicPr>
          <p:nvPr/>
        </p:nvPicPr>
        <p:blipFill>
          <a:blip r:embed="rId10"/>
          <a:srcRect b="21738"/>
          <a:stretch>
            <a:fillRect/>
          </a:stretch>
        </p:blipFill>
        <p:spPr bwMode="auto">
          <a:xfrm>
            <a:off x="1904206" y="24221281"/>
            <a:ext cx="4281662" cy="2514600"/>
          </a:xfrm>
          <a:prstGeom prst="rect">
            <a:avLst/>
          </a:prstGeom>
          <a:noFill/>
          <a:ln w="9525">
            <a:noFill/>
            <a:miter lim="800000"/>
            <a:headEnd/>
            <a:tailEnd/>
          </a:ln>
        </p:spPr>
      </p:pic>
      <p:cxnSp>
        <p:nvCxnSpPr>
          <p:cNvPr id="1040" name="AutoShape 16"/>
          <p:cNvCxnSpPr>
            <a:cxnSpLocks noChangeShapeType="1"/>
          </p:cNvCxnSpPr>
          <p:nvPr/>
        </p:nvCxnSpPr>
        <p:spPr bwMode="auto">
          <a:xfrm flipV="1">
            <a:off x="1751806" y="25135681"/>
            <a:ext cx="1547812" cy="1055687"/>
          </a:xfrm>
          <a:prstGeom prst="straightConnector1">
            <a:avLst/>
          </a:prstGeom>
          <a:noFill/>
          <a:ln w="38100">
            <a:solidFill>
              <a:srgbClr val="FF0000"/>
            </a:solidFill>
            <a:round/>
            <a:headEnd/>
            <a:tailEnd type="triangle" w="med" len="med"/>
          </a:ln>
        </p:spPr>
      </p:cxnSp>
      <p:sp>
        <p:nvSpPr>
          <p:cNvPr id="1042" name="Rectangle 18"/>
          <p:cNvSpPr>
            <a:spLocks noChangeArrowheads="1"/>
          </p:cNvSpPr>
          <p:nvPr/>
        </p:nvSpPr>
        <p:spPr bwMode="auto">
          <a:xfrm>
            <a:off x="1370806" y="27116881"/>
            <a:ext cx="4953000" cy="9079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Fig.13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Place</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the</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most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abundant</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occurrence</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of</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lichen</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species</a:t>
            </a:r>
            <a:r>
              <a:rPr kumimoji="0" lang="sk-SK"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100" b="0" i="1"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Stereocaulon</a:t>
            </a:r>
            <a:endParaRPr kumimoji="0" lang="sk-SK" sz="1200"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1200" b="0" i="0" u="none" strike="noStrike" cap="none" normalizeH="0" baseline="0" dirty="0" smtClean="0">
                <a:ln>
                  <a:noFill/>
                </a:ln>
                <a:solidFill>
                  <a:schemeClr val="tx1"/>
                </a:solidFill>
                <a:effectLst/>
                <a:latin typeface="Arial" pitchFamily="34" charset="0"/>
                <a:ea typeface="Times New Roman" pitchFamily="18" charset="0"/>
              </a:rPr>
              <a:t/>
            </a:r>
            <a:br>
              <a:rPr kumimoji="0" lang="sk-SK" sz="1200" b="0" i="0" u="none" strike="noStrike" cap="none" normalizeH="0" baseline="0" dirty="0" smtClean="0">
                <a:ln>
                  <a:noFill/>
                </a:ln>
                <a:solidFill>
                  <a:schemeClr val="tx1"/>
                </a:solidFill>
                <a:effectLst/>
                <a:latin typeface="Arial" pitchFamily="34" charset="0"/>
                <a:ea typeface="Times New Roman" pitchFamily="18" charset="0"/>
              </a:rPr>
            </a:br>
            <a:r>
              <a:rPr kumimoji="0" lang="sk-SK" sz="1200" b="0" i="0" u="none" strike="noStrike" cap="none" normalizeH="0" baseline="0" dirty="0" smtClean="0">
                <a:ln>
                  <a:noFill/>
                </a:ln>
                <a:solidFill>
                  <a:schemeClr val="tx1"/>
                </a:solidFill>
                <a:effectLst/>
                <a:latin typeface="Arial" pitchFamily="34" charset="0"/>
                <a:ea typeface="Times New Roman" pitchFamily="18" charset="0"/>
              </a:rPr>
              <a:t/>
            </a:r>
            <a:br>
              <a:rPr kumimoji="0" lang="sk-SK" sz="1200" b="0" i="0" u="none" strike="noStrike" cap="none" normalizeH="0" baseline="0" dirty="0" smtClean="0">
                <a:ln>
                  <a:noFill/>
                </a:ln>
                <a:solidFill>
                  <a:schemeClr val="tx1"/>
                </a:solidFill>
                <a:effectLst/>
                <a:latin typeface="Arial" pitchFamily="34" charset="0"/>
                <a:ea typeface="Times New Roman" pitchFamily="18" charset="0"/>
              </a:rPr>
            </a:br>
            <a:endParaRPr kumimoji="0" lang="sk-SK" sz="1800" b="0" i="0" u="none" strike="noStrike" cap="none" normalizeH="0" baseline="0" dirty="0" smtClean="0">
              <a:ln>
                <a:noFill/>
              </a:ln>
              <a:solidFill>
                <a:schemeClr val="tx1"/>
              </a:solidFill>
              <a:effectLst/>
              <a:latin typeface="Arial" pitchFamily="34" charset="0"/>
            </a:endParaRPr>
          </a:p>
        </p:txBody>
      </p:sp>
      <p:sp>
        <p:nvSpPr>
          <p:cNvPr id="38" name="Zástupný symbol obsahu 7"/>
          <p:cNvSpPr txBox="1">
            <a:spLocks/>
          </p:cNvSpPr>
          <p:nvPr/>
        </p:nvSpPr>
        <p:spPr>
          <a:xfrm>
            <a:off x="6704806" y="24449881"/>
            <a:ext cx="14554200" cy="2743200"/>
          </a:xfrm>
          <a:prstGeom prst="rect">
            <a:avLst/>
          </a:prstGeom>
        </p:spPr>
        <p:txBody>
          <a:bodyPr vert="horz" lIns="91440" tIns="45720" rIns="91440" bIns="45720" rtlCol="0">
            <a:noAutofit/>
          </a:bodyPr>
          <a:lstStyle/>
          <a:p>
            <a:pPr algn="just"/>
            <a:r>
              <a:rPr lang="sk-SK" sz="2400" dirty="0" err="1" smtClean="0"/>
              <a:t>For</a:t>
            </a:r>
            <a:r>
              <a:rPr lang="sk-SK" sz="2400" dirty="0" smtClean="0"/>
              <a:t> </a:t>
            </a:r>
            <a:r>
              <a:rPr lang="sk-SK" sz="2400" dirty="0" err="1" smtClean="0"/>
              <a:t>this</a:t>
            </a:r>
            <a:r>
              <a:rPr lang="sk-SK" sz="2400" dirty="0" smtClean="0"/>
              <a:t> </a:t>
            </a:r>
            <a:r>
              <a:rPr lang="sk-SK" sz="2400" dirty="0" err="1" smtClean="0"/>
              <a:t>species</a:t>
            </a:r>
            <a:r>
              <a:rPr lang="sk-SK" sz="2400" dirty="0" smtClean="0"/>
              <a:t> </a:t>
            </a:r>
            <a:r>
              <a:rPr lang="sk-SK" sz="2400" dirty="0" err="1" smtClean="0"/>
              <a:t>we</a:t>
            </a:r>
            <a:r>
              <a:rPr lang="sk-SK" sz="2400" dirty="0" smtClean="0"/>
              <a:t> </a:t>
            </a:r>
            <a:r>
              <a:rPr lang="sk-SK" sz="2400" dirty="0" err="1" smtClean="0"/>
              <a:t>also</a:t>
            </a:r>
            <a:r>
              <a:rPr lang="sk-SK" sz="2400" dirty="0" smtClean="0"/>
              <a:t> </a:t>
            </a:r>
            <a:r>
              <a:rPr lang="sk-SK" sz="2400" dirty="0" err="1" smtClean="0"/>
              <a:t>recorded</a:t>
            </a:r>
            <a:r>
              <a:rPr lang="sk-SK" sz="2400" dirty="0" smtClean="0"/>
              <a:t> </a:t>
            </a:r>
            <a:r>
              <a:rPr lang="sk-SK" sz="2400" dirty="0" err="1" smtClean="0"/>
              <a:t>the</a:t>
            </a:r>
            <a:r>
              <a:rPr lang="sk-SK" sz="2400" dirty="0" smtClean="0"/>
              <a:t> </a:t>
            </a:r>
            <a:r>
              <a:rPr lang="sk-SK" sz="2400" dirty="0" err="1" smtClean="0"/>
              <a:t>presence</a:t>
            </a:r>
            <a:r>
              <a:rPr lang="sk-SK" sz="2400" dirty="0" smtClean="0"/>
              <a:t> </a:t>
            </a:r>
            <a:r>
              <a:rPr lang="sk-SK" sz="2400" dirty="0" err="1" smtClean="0"/>
              <a:t>of</a:t>
            </a:r>
            <a:r>
              <a:rPr lang="sk-SK" sz="2400" dirty="0" smtClean="0"/>
              <a:t> </a:t>
            </a:r>
            <a:r>
              <a:rPr lang="sk-SK" sz="2400" dirty="0" err="1" smtClean="0"/>
              <a:t>rare</a:t>
            </a:r>
            <a:r>
              <a:rPr lang="sk-SK" sz="2400" dirty="0" smtClean="0"/>
              <a:t> </a:t>
            </a:r>
            <a:r>
              <a:rPr lang="sk-SK" sz="2400" dirty="0" err="1" smtClean="0"/>
              <a:t>species</a:t>
            </a:r>
            <a:r>
              <a:rPr lang="sk-SK" sz="2400" dirty="0" smtClean="0"/>
              <a:t> </a:t>
            </a:r>
            <a:r>
              <a:rPr lang="sk-SK" sz="2400" i="1" dirty="0" err="1" smtClean="0"/>
              <a:t>Stereocaulon</a:t>
            </a:r>
            <a:r>
              <a:rPr lang="sk-SK" sz="2400" i="1" dirty="0" smtClean="0"/>
              <a:t> </a:t>
            </a:r>
            <a:r>
              <a:rPr lang="sk-SK" sz="2400" i="1" dirty="0" err="1" smtClean="0"/>
              <a:t>tomentosum</a:t>
            </a:r>
            <a:r>
              <a:rPr lang="sk-SK" sz="2400" dirty="0" smtClean="0"/>
              <a:t>. By </a:t>
            </a:r>
            <a:r>
              <a:rPr lang="sk-SK" sz="2400" dirty="0" err="1" smtClean="0"/>
              <a:t>the</a:t>
            </a:r>
            <a:r>
              <a:rPr lang="sk-SK" sz="2400" dirty="0" smtClean="0"/>
              <a:t> </a:t>
            </a:r>
            <a:r>
              <a:rPr lang="sk-SK" sz="2400" dirty="0" err="1" smtClean="0"/>
              <a:t>Red</a:t>
            </a:r>
            <a:r>
              <a:rPr lang="sk-SK" sz="2400" dirty="0" smtClean="0"/>
              <a:t> </a:t>
            </a:r>
            <a:r>
              <a:rPr lang="sk-SK" sz="2400" dirty="0" err="1" smtClean="0"/>
              <a:t>book</a:t>
            </a:r>
            <a:r>
              <a:rPr lang="sk-SK" sz="2400" dirty="0" smtClean="0"/>
              <a:t> </a:t>
            </a:r>
            <a:r>
              <a:rPr lang="sk-SK" sz="2400" dirty="0" err="1" smtClean="0"/>
              <a:t>would</a:t>
            </a:r>
            <a:r>
              <a:rPr lang="sk-SK" sz="2400" dirty="0" smtClean="0"/>
              <a:t> </a:t>
            </a:r>
            <a:r>
              <a:rPr lang="sk-SK" sz="2400" dirty="0" err="1" smtClean="0"/>
              <a:t>be</a:t>
            </a:r>
            <a:r>
              <a:rPr lang="sk-SK" sz="2400" dirty="0" smtClean="0"/>
              <a:t> </a:t>
            </a:r>
            <a:r>
              <a:rPr lang="sk-SK" sz="2400" dirty="0" err="1" smtClean="0"/>
              <a:t>right</a:t>
            </a:r>
            <a:r>
              <a:rPr lang="sk-SK" sz="2400" dirty="0" smtClean="0"/>
              <a:t> to </a:t>
            </a:r>
            <a:r>
              <a:rPr lang="sk-SK" sz="2400" dirty="0" err="1" smtClean="0"/>
              <a:t>exist</a:t>
            </a:r>
            <a:r>
              <a:rPr lang="sk-SK" sz="2400" dirty="0" smtClean="0"/>
              <a:t> and </a:t>
            </a:r>
            <a:r>
              <a:rPr lang="sk-SK" sz="2400" dirty="0" err="1" smtClean="0"/>
              <a:t>this</a:t>
            </a:r>
            <a:r>
              <a:rPr lang="sk-SK" sz="2400" dirty="0" smtClean="0"/>
              <a:t> </a:t>
            </a:r>
            <a:r>
              <a:rPr lang="sk-SK" sz="2400" dirty="0" err="1" smtClean="0"/>
              <a:t>spoil</a:t>
            </a:r>
            <a:r>
              <a:rPr lang="sk-SK" sz="2400" dirty="0" smtClean="0"/>
              <a:t> </a:t>
            </a:r>
            <a:r>
              <a:rPr lang="sk-SK" sz="2400" dirty="0" err="1" smtClean="0"/>
              <a:t>heap</a:t>
            </a:r>
            <a:r>
              <a:rPr lang="sk-SK" sz="2400" dirty="0" smtClean="0"/>
              <a:t> </a:t>
            </a:r>
            <a:r>
              <a:rPr lang="sk-SK" sz="2400" dirty="0" err="1" smtClean="0"/>
              <a:t>lichen</a:t>
            </a:r>
            <a:r>
              <a:rPr lang="sk-SK" sz="2400" dirty="0" smtClean="0"/>
              <a:t> </a:t>
            </a:r>
            <a:r>
              <a:rPr lang="sk-SK" sz="2400" dirty="0" err="1" smtClean="0"/>
              <a:t>species</a:t>
            </a:r>
            <a:r>
              <a:rPr lang="sk-SK" sz="2400" dirty="0" smtClean="0"/>
              <a:t> </a:t>
            </a:r>
            <a:r>
              <a:rPr lang="sk-SK" sz="2400" i="1" dirty="0" err="1" smtClean="0"/>
              <a:t>Stereocaulon</a:t>
            </a:r>
            <a:r>
              <a:rPr lang="sk-SK" sz="2400" i="1" dirty="0" smtClean="0"/>
              <a:t> </a:t>
            </a:r>
            <a:r>
              <a:rPr lang="sk-SK" sz="2400" i="1" dirty="0" err="1" smtClean="0"/>
              <a:t>incrustatum</a:t>
            </a:r>
            <a:r>
              <a:rPr lang="sk-SK" sz="2400" dirty="0" smtClean="0"/>
              <a:t>, </a:t>
            </a:r>
            <a:r>
              <a:rPr lang="sk-SK" sz="2400" dirty="0" err="1" smtClean="0"/>
              <a:t>whose</a:t>
            </a:r>
            <a:r>
              <a:rPr lang="sk-SK" sz="2400" dirty="0" smtClean="0"/>
              <a:t> </a:t>
            </a:r>
            <a:r>
              <a:rPr lang="sk-SK" sz="2400" dirty="0" err="1" smtClean="0"/>
              <a:t>presence</a:t>
            </a:r>
            <a:r>
              <a:rPr lang="sk-SK" sz="2400" dirty="0" smtClean="0"/>
              <a:t> </a:t>
            </a:r>
            <a:r>
              <a:rPr lang="sk-SK" sz="2400" dirty="0" err="1" smtClean="0"/>
              <a:t>is</a:t>
            </a:r>
            <a:r>
              <a:rPr lang="sk-SK" sz="2400" dirty="0" smtClean="0"/>
              <a:t> </a:t>
            </a:r>
            <a:r>
              <a:rPr lang="sk-SK" sz="2400" dirty="0" err="1" smtClean="0"/>
              <a:t>known</a:t>
            </a:r>
            <a:r>
              <a:rPr lang="sk-SK" sz="2400" dirty="0" smtClean="0"/>
              <a:t> </a:t>
            </a:r>
            <a:r>
              <a:rPr lang="sk-SK" sz="2400" dirty="0" err="1" smtClean="0"/>
              <a:t>only</a:t>
            </a:r>
            <a:r>
              <a:rPr lang="sk-SK" sz="2400" dirty="0" smtClean="0"/>
              <a:t> </a:t>
            </a:r>
            <a:r>
              <a:rPr lang="sk-SK" sz="2400" dirty="0" err="1" smtClean="0"/>
              <a:t>from</a:t>
            </a:r>
            <a:r>
              <a:rPr lang="sk-SK" sz="2400" dirty="0" smtClean="0"/>
              <a:t> </a:t>
            </a:r>
            <a:r>
              <a:rPr lang="sk-SK" sz="2400" dirty="0" err="1" smtClean="0"/>
              <a:t>several</a:t>
            </a:r>
            <a:r>
              <a:rPr lang="sk-SK" sz="2400" dirty="0" smtClean="0"/>
              <a:t> </a:t>
            </a:r>
            <a:r>
              <a:rPr lang="sk-SK" sz="2400" dirty="0" err="1" smtClean="0"/>
              <a:t>sites</a:t>
            </a:r>
            <a:r>
              <a:rPr lang="sk-SK" sz="2400" dirty="0" smtClean="0"/>
              <a:t> and </a:t>
            </a:r>
            <a:r>
              <a:rPr lang="sk-SK" sz="2400" dirty="0" err="1" smtClean="0"/>
              <a:t>only</a:t>
            </a:r>
            <a:r>
              <a:rPr lang="sk-SK" sz="2400" dirty="0" smtClean="0"/>
              <a:t> in </a:t>
            </a:r>
            <a:r>
              <a:rPr lang="sk-SK" sz="2400" dirty="0" err="1" smtClean="0"/>
              <a:t>the</a:t>
            </a:r>
            <a:r>
              <a:rPr lang="sk-SK" sz="2400" dirty="0" smtClean="0"/>
              <a:t> </a:t>
            </a:r>
            <a:r>
              <a:rPr lang="sk-SK" sz="2400" dirty="0" err="1" smtClean="0"/>
              <a:t>Eastern</a:t>
            </a:r>
            <a:r>
              <a:rPr lang="sk-SK" sz="2400" dirty="0" smtClean="0"/>
              <a:t> Slovakia, </a:t>
            </a:r>
            <a:r>
              <a:rPr lang="sk-SK" sz="2400" dirty="0" err="1" smtClean="0"/>
              <a:t>but</a:t>
            </a:r>
            <a:r>
              <a:rPr lang="sk-SK" sz="2400" dirty="0" smtClean="0"/>
              <a:t> </a:t>
            </a:r>
            <a:r>
              <a:rPr lang="sk-SK" sz="2400" dirty="0" err="1" smtClean="0"/>
              <a:t>its</a:t>
            </a:r>
            <a:r>
              <a:rPr lang="sk-SK" sz="2400" dirty="0" smtClean="0"/>
              <a:t> </a:t>
            </a:r>
            <a:r>
              <a:rPr lang="sk-SK" sz="2400" dirty="0" err="1" smtClean="0"/>
              <a:t>presence</a:t>
            </a:r>
            <a:r>
              <a:rPr lang="sk-SK" sz="2400" dirty="0" smtClean="0"/>
              <a:t> </a:t>
            </a:r>
            <a:r>
              <a:rPr lang="sk-SK" sz="2400" dirty="0" err="1" smtClean="0"/>
              <a:t>we</a:t>
            </a:r>
            <a:r>
              <a:rPr lang="sk-SK" sz="2400" dirty="0" smtClean="0"/>
              <a:t> </a:t>
            </a:r>
            <a:r>
              <a:rPr lang="sk-SK" sz="2400" dirty="0" err="1" smtClean="0"/>
              <a:t>could</a:t>
            </a:r>
            <a:r>
              <a:rPr lang="sk-SK" sz="2400" dirty="0" smtClean="0"/>
              <a:t> </a:t>
            </a:r>
            <a:r>
              <a:rPr lang="sk-SK" sz="2400" dirty="0" err="1" smtClean="0"/>
              <a:t>not</a:t>
            </a:r>
            <a:r>
              <a:rPr lang="sk-SK" sz="2400" dirty="0" smtClean="0"/>
              <a:t> </a:t>
            </a:r>
            <a:r>
              <a:rPr lang="sk-SK" sz="2400" dirty="0" err="1" smtClean="0"/>
              <a:t>verify</a:t>
            </a:r>
            <a:r>
              <a:rPr lang="sk-SK" sz="2400" dirty="0" smtClean="0"/>
              <a:t>.</a:t>
            </a:r>
            <a:r>
              <a:rPr lang="sk-SK" sz="2400" dirty="0" smtClean="0">
                <a:ea typeface="Times New Roman" pitchFamily="18" charset="0"/>
                <a:cs typeface="Arial" pitchFamily="34" charset="0"/>
              </a:rPr>
              <a:t> </a:t>
            </a:r>
            <a:endParaRPr lang="sk-SK" sz="2400" dirty="0" smtClean="0">
              <a:ea typeface="Times New Roman" pitchFamily="18" charset="0"/>
              <a:cs typeface="Arial" pitchFamily="34" charset="0"/>
            </a:endParaRPr>
          </a:p>
          <a:p>
            <a:pPr algn="just"/>
            <a:r>
              <a:rPr lang="sk-SK" sz="2400" dirty="0" smtClean="0">
                <a:ea typeface="Times New Roman" pitchFamily="18" charset="0"/>
                <a:cs typeface="Arial" pitchFamily="34" charset="0"/>
              </a:rPr>
              <a:t> </a:t>
            </a:r>
            <a:r>
              <a:rPr lang="sk-SK" sz="2400" dirty="0" smtClean="0">
                <a:ea typeface="Times New Roman" pitchFamily="18" charset="0"/>
                <a:cs typeface="Arial" pitchFamily="34" charset="0"/>
              </a:rPr>
              <a:t>    </a:t>
            </a:r>
          </a:p>
          <a:p>
            <a:pPr algn="just"/>
            <a:r>
              <a:rPr lang="sk-SK" sz="2400" dirty="0" smtClean="0">
                <a:ea typeface="Times New Roman" pitchFamily="18" charset="0"/>
                <a:cs typeface="Arial" pitchFamily="34" charset="0"/>
              </a:rPr>
              <a:t>List </a:t>
            </a:r>
            <a:r>
              <a:rPr lang="sk-SK" sz="2400" dirty="0" err="1" smtClean="0">
                <a:ea typeface="Times New Roman" pitchFamily="18" charset="0"/>
                <a:cs typeface="Arial" pitchFamily="34" charset="0"/>
              </a:rPr>
              <a:t>of</a:t>
            </a:r>
            <a:r>
              <a:rPr lang="sk-SK" sz="2400" dirty="0" smtClean="0">
                <a:ea typeface="Times New Roman" pitchFamily="18" charset="0"/>
                <a:cs typeface="Arial" pitchFamily="34" charset="0"/>
              </a:rPr>
              <a:t> </a:t>
            </a:r>
            <a:r>
              <a:rPr lang="sk-SK" sz="2400" dirty="0" err="1" smtClean="0">
                <a:ea typeface="Times New Roman" pitchFamily="18" charset="0"/>
                <a:cs typeface="Arial" pitchFamily="34" charset="0"/>
              </a:rPr>
              <a:t>vegetation</a:t>
            </a:r>
            <a:r>
              <a:rPr lang="sk-SK" sz="2400" dirty="0" smtClean="0">
                <a:ea typeface="Times New Roman" pitchFamily="18" charset="0"/>
                <a:cs typeface="Arial" pitchFamily="34" charset="0"/>
              </a:rPr>
              <a:t> </a:t>
            </a:r>
            <a:r>
              <a:rPr lang="sk-SK" sz="2400" dirty="0" err="1" smtClean="0">
                <a:ea typeface="Times New Roman" pitchFamily="18" charset="0"/>
                <a:cs typeface="Arial" pitchFamily="34" charset="0"/>
              </a:rPr>
              <a:t>occurring</a:t>
            </a:r>
            <a:r>
              <a:rPr lang="sk-SK" sz="2400" dirty="0" smtClean="0">
                <a:ea typeface="Times New Roman" pitchFamily="18" charset="0"/>
                <a:cs typeface="Arial" pitchFamily="34" charset="0"/>
              </a:rPr>
              <a:t> on </a:t>
            </a:r>
            <a:r>
              <a:rPr lang="sk-SK" sz="2400" dirty="0" err="1" smtClean="0">
                <a:ea typeface="Times New Roman" pitchFamily="18" charset="0"/>
                <a:cs typeface="Arial" pitchFamily="34" charset="0"/>
              </a:rPr>
              <a:t>the</a:t>
            </a:r>
            <a:r>
              <a:rPr lang="sk-SK" sz="2400" dirty="0" smtClean="0">
                <a:ea typeface="Times New Roman" pitchFamily="18" charset="0"/>
                <a:cs typeface="Arial" pitchFamily="34" charset="0"/>
              </a:rPr>
              <a:t> </a:t>
            </a:r>
            <a:r>
              <a:rPr lang="sk-SK" sz="2400" dirty="0" err="1" smtClean="0">
                <a:ea typeface="Times New Roman" pitchFamily="18" charset="0"/>
                <a:cs typeface="Arial" pitchFamily="34" charset="0"/>
              </a:rPr>
              <a:t>heap</a:t>
            </a:r>
            <a:r>
              <a:rPr lang="sk-SK" sz="2400" dirty="0" smtClean="0">
                <a:ea typeface="Times New Roman" pitchFamily="18" charset="0"/>
                <a:cs typeface="Arial" pitchFamily="34" charset="0"/>
              </a:rPr>
              <a:t> </a:t>
            </a:r>
            <a:r>
              <a:rPr lang="sk-SK" sz="2400" dirty="0" err="1" smtClean="0">
                <a:ea typeface="Times New Roman" pitchFamily="18" charset="0"/>
                <a:cs typeface="Arial" pitchFamily="34" charset="0"/>
              </a:rPr>
              <a:t>with</a:t>
            </a:r>
            <a:r>
              <a:rPr lang="sk-SK" sz="2400" dirty="0" smtClean="0">
                <a:ea typeface="Times New Roman" pitchFamily="18" charset="0"/>
                <a:cs typeface="Arial" pitchFamily="34" charset="0"/>
              </a:rPr>
              <a:t> </a:t>
            </a:r>
            <a:r>
              <a:rPr lang="sk-SK" sz="2400" dirty="0" err="1" smtClean="0">
                <a:ea typeface="Times New Roman" pitchFamily="18" charset="0"/>
                <a:cs typeface="Arial" pitchFamily="34" charset="0"/>
              </a:rPr>
              <a:t>an</a:t>
            </a:r>
            <a:r>
              <a:rPr lang="sk-SK" sz="2400" dirty="0" smtClean="0">
                <a:ea typeface="Times New Roman" pitchFamily="18" charset="0"/>
                <a:cs typeface="Arial" pitchFamily="34" charset="0"/>
              </a:rPr>
              <a:t> </a:t>
            </a:r>
            <a:r>
              <a:rPr lang="sk-SK" sz="2400" dirty="0" err="1" smtClean="0">
                <a:ea typeface="Times New Roman" pitchFamily="18" charset="0"/>
                <a:cs typeface="Arial" pitchFamily="34" charset="0"/>
              </a:rPr>
              <a:t>indication</a:t>
            </a:r>
            <a:r>
              <a:rPr lang="sk-SK" sz="2400" dirty="0" smtClean="0">
                <a:ea typeface="Times New Roman" pitchFamily="18" charset="0"/>
                <a:cs typeface="Arial" pitchFamily="34" charset="0"/>
              </a:rPr>
              <a:t> </a:t>
            </a:r>
            <a:r>
              <a:rPr lang="sk-SK" sz="2400" dirty="0" err="1" smtClean="0">
                <a:ea typeface="Times New Roman" pitchFamily="18" charset="0"/>
                <a:cs typeface="Arial" pitchFamily="34" charset="0"/>
              </a:rPr>
              <a:t>of</a:t>
            </a:r>
            <a:r>
              <a:rPr lang="sk-SK" sz="2400" dirty="0" smtClean="0">
                <a:ea typeface="Times New Roman" pitchFamily="18" charset="0"/>
                <a:cs typeface="Arial" pitchFamily="34" charset="0"/>
              </a:rPr>
              <a:t> </a:t>
            </a:r>
            <a:r>
              <a:rPr lang="sk-SK" sz="2400" dirty="0" err="1" smtClean="0">
                <a:ea typeface="Times New Roman" pitchFamily="18" charset="0"/>
                <a:cs typeface="Arial" pitchFamily="34" charset="0"/>
              </a:rPr>
              <a:t>its</a:t>
            </a:r>
            <a:r>
              <a:rPr lang="sk-SK" sz="2400" dirty="0" smtClean="0">
                <a:ea typeface="Times New Roman" pitchFamily="18" charset="0"/>
                <a:cs typeface="Arial" pitchFamily="34" charset="0"/>
              </a:rPr>
              <a:t> </a:t>
            </a:r>
            <a:r>
              <a:rPr lang="sk-SK" sz="2400" dirty="0" err="1" smtClean="0">
                <a:ea typeface="Times New Roman" pitchFamily="18" charset="0"/>
                <a:cs typeface="Arial" pitchFamily="34" charset="0"/>
              </a:rPr>
              <a:t>presence</a:t>
            </a:r>
            <a:r>
              <a:rPr lang="sk-SK" sz="2400" dirty="0" smtClean="0">
                <a:ea typeface="Times New Roman" pitchFamily="18" charset="0"/>
                <a:cs typeface="Arial" pitchFamily="34" charset="0"/>
              </a:rPr>
              <a:t> in </a:t>
            </a:r>
            <a:r>
              <a:rPr lang="sk-SK" sz="2400" dirty="0" err="1" smtClean="0">
                <a:ea typeface="Times New Roman" pitchFamily="18" charset="0"/>
                <a:cs typeface="Arial" pitchFamily="34" charset="0"/>
              </a:rPr>
              <a:t>the</a:t>
            </a:r>
            <a:r>
              <a:rPr lang="sk-SK" sz="2400" dirty="0" smtClean="0">
                <a:ea typeface="Times New Roman" pitchFamily="18" charset="0"/>
                <a:cs typeface="Arial" pitchFamily="34" charset="0"/>
              </a:rPr>
              <a:t> </a:t>
            </a:r>
            <a:r>
              <a:rPr lang="sk-SK" sz="2400" dirty="0" err="1" smtClean="0">
                <a:ea typeface="Times New Roman" pitchFamily="18" charset="0"/>
                <a:cs typeface="Arial" pitchFamily="34" charset="0"/>
              </a:rPr>
              <a:t>peripheral</a:t>
            </a:r>
            <a:r>
              <a:rPr lang="sk-SK" sz="2400" dirty="0" smtClean="0">
                <a:ea typeface="Times New Roman" pitchFamily="18" charset="0"/>
                <a:cs typeface="Arial" pitchFamily="34" charset="0"/>
              </a:rPr>
              <a:t> or </a:t>
            </a:r>
            <a:r>
              <a:rPr lang="sk-SK" sz="2400" dirty="0" err="1" smtClean="0">
                <a:ea typeface="Times New Roman" pitchFamily="18" charset="0"/>
                <a:cs typeface="Arial" pitchFamily="34" charset="0"/>
              </a:rPr>
              <a:t>central</a:t>
            </a:r>
            <a:r>
              <a:rPr lang="sk-SK" sz="2400" dirty="0" smtClean="0">
                <a:ea typeface="Times New Roman" pitchFamily="18" charset="0"/>
                <a:cs typeface="Arial" pitchFamily="34" charset="0"/>
              </a:rPr>
              <a:t> part </a:t>
            </a:r>
            <a:r>
              <a:rPr lang="sk-SK" sz="2400" dirty="0" err="1" smtClean="0">
                <a:ea typeface="Times New Roman" pitchFamily="18" charset="0"/>
                <a:cs typeface="Arial" pitchFamily="34" charset="0"/>
              </a:rPr>
              <a:t>is</a:t>
            </a:r>
            <a:r>
              <a:rPr lang="sk-SK" sz="2400" dirty="0" smtClean="0">
                <a:ea typeface="Times New Roman" pitchFamily="18" charset="0"/>
                <a:cs typeface="Arial" pitchFamily="34" charset="0"/>
              </a:rPr>
              <a:t> </a:t>
            </a:r>
            <a:r>
              <a:rPr lang="sk-SK" sz="2400" dirty="0" err="1" smtClean="0">
                <a:ea typeface="Times New Roman" pitchFamily="18" charset="0"/>
                <a:cs typeface="Arial" pitchFamily="34" charset="0"/>
              </a:rPr>
              <a:t>elaborated</a:t>
            </a:r>
            <a:r>
              <a:rPr lang="sk-SK" sz="2400" dirty="0" smtClean="0">
                <a:ea typeface="Times New Roman" pitchFamily="18" charset="0"/>
                <a:cs typeface="Arial" pitchFamily="34" charset="0"/>
              </a:rPr>
              <a:t> in Table 2.</a:t>
            </a:r>
            <a:endParaRPr lang="sk-SK" sz="2400" dirty="0" smtClean="0"/>
          </a:p>
          <a:p>
            <a:pPr algn="just"/>
            <a:endParaRPr lang="sk-SK" sz="2400" dirty="0" smtClean="0"/>
          </a:p>
          <a:p>
            <a:pPr algn="just"/>
            <a:r>
              <a:rPr lang="sk-SK" sz="2400" dirty="0" smtClean="0"/>
              <a:t> </a:t>
            </a:r>
            <a:endParaRPr lang="sk-SK" sz="2400" dirty="0"/>
          </a:p>
        </p:txBody>
      </p:sp>
      <p:graphicFrame>
        <p:nvGraphicFramePr>
          <p:cNvPr id="39" name="Tabuľka 38"/>
          <p:cNvGraphicFramePr>
            <a:graphicFrameLocks noGrp="1"/>
          </p:cNvGraphicFramePr>
          <p:nvPr/>
        </p:nvGraphicFramePr>
        <p:xfrm>
          <a:off x="1675606" y="28259881"/>
          <a:ext cx="7086600" cy="11600520"/>
        </p:xfrm>
        <a:graphic>
          <a:graphicData uri="http://schemas.openxmlformats.org/drawingml/2006/table">
            <a:tbl>
              <a:tblPr/>
              <a:tblGrid>
                <a:gridCol w="2590800"/>
                <a:gridCol w="1953746"/>
                <a:gridCol w="930438"/>
                <a:gridCol w="1611616"/>
              </a:tblGrid>
              <a:tr h="914400">
                <a:tc>
                  <a:txBody>
                    <a:bodyPr/>
                    <a:lstStyle/>
                    <a:p>
                      <a:pPr algn="just">
                        <a:lnSpc>
                          <a:spcPct val="150000"/>
                        </a:lnSpc>
                        <a:spcAft>
                          <a:spcPts val="0"/>
                        </a:spcAft>
                      </a:pPr>
                      <a:r>
                        <a:rPr lang="sk-SK" sz="1400" i="1" dirty="0">
                          <a:latin typeface="Arial"/>
                          <a:ea typeface="Times New Roman"/>
                          <a:cs typeface="Times New Roman"/>
                        </a:rPr>
                        <a:t>	</a:t>
                      </a:r>
                      <a:r>
                        <a:rPr lang="sk-SK" sz="1400" b="1" i="0" dirty="0" err="1">
                          <a:latin typeface="Arial"/>
                          <a:ea typeface="Times New Roman"/>
                          <a:cs typeface="Times New Roman"/>
                        </a:rPr>
                        <a:t>Vegetation</a:t>
                      </a:r>
                      <a:r>
                        <a:rPr lang="sk-SK" sz="1400" b="1" i="0" dirty="0">
                          <a:latin typeface="Arial"/>
                          <a:ea typeface="Times New Roman"/>
                          <a:cs typeface="Times New Roman"/>
                        </a:rPr>
                        <a:t> </a:t>
                      </a:r>
                      <a:r>
                        <a:rPr lang="sk-SK" sz="1400" b="1" i="0" dirty="0" err="1">
                          <a:latin typeface="Arial"/>
                          <a:ea typeface="Times New Roman"/>
                          <a:cs typeface="Times New Roman"/>
                        </a:rPr>
                        <a:t>of</a:t>
                      </a:r>
                      <a:r>
                        <a:rPr lang="sk-SK" sz="1400" b="1" i="0" dirty="0">
                          <a:latin typeface="Arial"/>
                          <a:ea typeface="Times New Roman"/>
                          <a:cs typeface="Times New Roman"/>
                        </a:rPr>
                        <a:t> </a:t>
                      </a:r>
                      <a:r>
                        <a:rPr lang="sk-SK" sz="1400" b="1" i="0" dirty="0" err="1">
                          <a:latin typeface="Arial"/>
                          <a:ea typeface="Times New Roman"/>
                          <a:cs typeface="Times New Roman"/>
                        </a:rPr>
                        <a:t>spoil</a:t>
                      </a:r>
                      <a:r>
                        <a:rPr lang="sk-SK" sz="1400" b="1" i="0" dirty="0">
                          <a:latin typeface="Arial"/>
                          <a:ea typeface="Times New Roman"/>
                          <a:cs typeface="Times New Roman"/>
                        </a:rPr>
                        <a:t> </a:t>
                      </a:r>
                      <a:r>
                        <a:rPr lang="sk-SK" sz="1400" b="1" i="0" dirty="0" err="1">
                          <a:latin typeface="Arial"/>
                          <a:ea typeface="Times New Roman"/>
                          <a:cs typeface="Times New Roman"/>
                        </a:rPr>
                        <a:t>heap</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dirty="0" err="1">
                          <a:latin typeface="Arial"/>
                          <a:ea typeface="Times New Roman"/>
                          <a:cs typeface="Times New Roman"/>
                        </a:rPr>
                        <a:t>Peripheral</a:t>
                      </a:r>
                      <a:endParaRPr lang="sk-SK" sz="1400" i="1" dirty="0">
                        <a:latin typeface="Calibri"/>
                        <a:ea typeface="Times New Roman"/>
                        <a:cs typeface="Times New Roman"/>
                      </a:endParaRPr>
                    </a:p>
                    <a:p>
                      <a:pPr algn="ctr">
                        <a:lnSpc>
                          <a:spcPct val="150000"/>
                        </a:lnSpc>
                        <a:spcAft>
                          <a:spcPts val="0"/>
                        </a:spcAft>
                      </a:pPr>
                      <a:r>
                        <a:rPr lang="sk-SK" sz="1400" b="1" i="0" dirty="0">
                          <a:latin typeface="Arial"/>
                          <a:ea typeface="Times New Roman"/>
                          <a:cs typeface="Times New Roman"/>
                        </a:rPr>
                        <a:t>part</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dirty="0" err="1">
                          <a:latin typeface="Arial"/>
                          <a:ea typeface="Times New Roman"/>
                          <a:cs typeface="Times New Roman"/>
                        </a:rPr>
                        <a:t>Central</a:t>
                      </a:r>
                      <a:r>
                        <a:rPr lang="sk-SK" sz="1400" b="1" i="0" dirty="0">
                          <a:latin typeface="Arial"/>
                          <a:ea typeface="Times New Roman"/>
                          <a:cs typeface="Times New Roman"/>
                        </a:rPr>
                        <a:t> </a:t>
                      </a:r>
                      <a:endParaRPr lang="sk-SK" sz="1400" i="1" dirty="0">
                        <a:latin typeface="Calibri"/>
                        <a:ea typeface="Times New Roman"/>
                        <a:cs typeface="Times New Roman"/>
                      </a:endParaRPr>
                    </a:p>
                    <a:p>
                      <a:pPr algn="ctr">
                        <a:lnSpc>
                          <a:spcPct val="150000"/>
                        </a:lnSpc>
                        <a:spcAft>
                          <a:spcPts val="0"/>
                        </a:spcAft>
                      </a:pPr>
                      <a:r>
                        <a:rPr lang="sk-SK" sz="1400" b="1" i="0" dirty="0">
                          <a:latin typeface="Arial"/>
                          <a:ea typeface="Times New Roman"/>
                          <a:cs typeface="Times New Roman"/>
                        </a:rPr>
                        <a:t>part</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dirty="0" err="1">
                          <a:latin typeface="Arial"/>
                          <a:ea typeface="Times New Roman"/>
                          <a:cs typeface="Times New Roman"/>
                        </a:rPr>
                        <a:t>The</a:t>
                      </a:r>
                      <a:r>
                        <a:rPr lang="sk-SK" sz="1400" b="1" i="0" dirty="0">
                          <a:latin typeface="Arial"/>
                          <a:ea typeface="Times New Roman"/>
                          <a:cs typeface="Times New Roman"/>
                        </a:rPr>
                        <a:t> </a:t>
                      </a:r>
                      <a:r>
                        <a:rPr lang="sk-SK" sz="1400" b="1" i="0" dirty="0" err="1">
                          <a:latin typeface="Arial"/>
                          <a:ea typeface="Times New Roman"/>
                          <a:cs typeface="Times New Roman"/>
                        </a:rPr>
                        <a:t>occurrence</a:t>
                      </a:r>
                      <a:r>
                        <a:rPr lang="sk-SK" sz="1400" b="1" i="0" dirty="0">
                          <a:latin typeface="Arial"/>
                          <a:ea typeface="Times New Roman"/>
                          <a:cs typeface="Times New Roman"/>
                        </a:rPr>
                        <a:t> on </a:t>
                      </a:r>
                      <a:r>
                        <a:rPr lang="sk-SK" sz="1400" b="1" i="0" dirty="0" err="1">
                          <a:latin typeface="Arial"/>
                          <a:ea typeface="Times New Roman"/>
                          <a:cs typeface="Times New Roman"/>
                        </a:rPr>
                        <a:t>the</a:t>
                      </a:r>
                      <a:r>
                        <a:rPr lang="sk-SK" sz="1400" b="1" i="0" dirty="0">
                          <a:latin typeface="Arial"/>
                          <a:ea typeface="Times New Roman"/>
                          <a:cs typeface="Times New Roman"/>
                        </a:rPr>
                        <a:t> </a:t>
                      </a:r>
                      <a:r>
                        <a:rPr lang="sk-SK" sz="1400" b="1" i="0" dirty="0" err="1">
                          <a:latin typeface="Arial"/>
                          <a:ea typeface="Times New Roman"/>
                          <a:cs typeface="Times New Roman"/>
                        </a:rPr>
                        <a:t>heap</a:t>
                      </a:r>
                      <a:r>
                        <a:rPr lang="sk-SK" sz="1400" b="1" i="0" dirty="0">
                          <a:latin typeface="Arial"/>
                          <a:ea typeface="Times New Roman"/>
                          <a:cs typeface="Times New Roman"/>
                        </a:rPr>
                        <a:t> in </a:t>
                      </a:r>
                      <a:r>
                        <a:rPr lang="sk-SK" sz="1400" b="1" i="0" dirty="0" err="1">
                          <a:latin typeface="Arial"/>
                          <a:ea typeface="Times New Roman"/>
                          <a:cs typeface="Times New Roman"/>
                        </a:rPr>
                        <a:t>general</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8707">
                <a:tc>
                  <a:txBody>
                    <a:bodyPr/>
                    <a:lstStyle/>
                    <a:p>
                      <a:pPr algn="just">
                        <a:lnSpc>
                          <a:spcPct val="150000"/>
                        </a:lnSpc>
                        <a:spcAft>
                          <a:spcPts val="0"/>
                        </a:spcAft>
                      </a:pPr>
                      <a:r>
                        <a:rPr lang="sk-SK" sz="1400" b="1" i="0">
                          <a:latin typeface="Times New Roman"/>
                          <a:ea typeface="Times New Roman"/>
                          <a:cs typeface="Times New Roman"/>
                        </a:rPr>
                        <a:t>Trees and Shrubs:</a:t>
                      </a:r>
                      <a:endParaRPr lang="sk-SK" sz="1400" i="1">
                        <a:latin typeface="Calibri"/>
                        <a:ea typeface="Times New Roman"/>
                        <a:cs typeface="Times New Roman"/>
                      </a:endParaRPr>
                    </a:p>
                    <a:p>
                      <a:pPr algn="just">
                        <a:lnSpc>
                          <a:spcPct val="150000"/>
                        </a:lnSpc>
                        <a:spcAft>
                          <a:spcPts val="0"/>
                        </a:spcAft>
                      </a:pPr>
                      <a:r>
                        <a:rPr lang="sk-SK" sz="1400" i="1">
                          <a:latin typeface="Times New Roman"/>
                          <a:ea typeface="Times New Roman"/>
                          <a:cs typeface="Times New Roman"/>
                        </a:rPr>
                        <a:t>Pinus sylvestris</a:t>
                      </a:r>
                      <a:r>
                        <a:rPr lang="sk-SK" sz="1400" i="0">
                          <a:latin typeface="Times New Roman"/>
                          <a:ea typeface="Times New Roman"/>
                          <a:cs typeface="Times New Roman"/>
                        </a:rPr>
                        <a:t> </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dirty="0">
                          <a:latin typeface="Times New Roman"/>
                          <a:ea typeface="Times New Roman"/>
                          <a:cs typeface="Times New Roman"/>
                        </a:rPr>
                        <a:t>+</a:t>
                      </a:r>
                      <a:endParaRPr lang="sk-SK" sz="1400" i="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dirty="0">
                          <a:latin typeface="Times New Roman"/>
                          <a:ea typeface="Times New Roman"/>
                          <a:cs typeface="Times New Roman"/>
                        </a:rPr>
                        <a:t>+</a:t>
                      </a:r>
                      <a:endParaRPr lang="sk-SK" sz="1400" i="1"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very</a:t>
                      </a:r>
                      <a:r>
                        <a:rPr lang="sk-SK" sz="1400" i="0" dirty="0">
                          <a:latin typeface="Arial"/>
                          <a:ea typeface="Times New Roman"/>
                          <a:cs typeface="Times New Roman"/>
                        </a:rPr>
                        <a:t> </a:t>
                      </a:r>
                      <a:r>
                        <a:rPr lang="sk-SK" sz="1400" i="0" dirty="0" err="1">
                          <a:latin typeface="Arial"/>
                          <a:ea typeface="Times New Roman"/>
                          <a:cs typeface="Times New Roman"/>
                        </a:rPr>
                        <a:t>often</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62">
                <a:tc>
                  <a:txBody>
                    <a:bodyPr/>
                    <a:lstStyle/>
                    <a:p>
                      <a:pPr algn="just">
                        <a:lnSpc>
                          <a:spcPct val="150000"/>
                        </a:lnSpc>
                        <a:spcAft>
                          <a:spcPts val="0"/>
                        </a:spcAft>
                      </a:pPr>
                      <a:r>
                        <a:rPr lang="sk-SK" sz="1400" i="1">
                          <a:latin typeface="Times New Roman"/>
                          <a:ea typeface="Times New Roman"/>
                          <a:cs typeface="Times New Roman"/>
                        </a:rPr>
                        <a:t>Betula pendula</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very</a:t>
                      </a:r>
                      <a:r>
                        <a:rPr lang="sk-SK" sz="1400" i="0" dirty="0">
                          <a:latin typeface="Arial"/>
                          <a:ea typeface="Times New Roman"/>
                          <a:cs typeface="Times New Roman"/>
                        </a:rPr>
                        <a:t> </a:t>
                      </a:r>
                      <a:r>
                        <a:rPr lang="sk-SK" sz="1400" i="0" dirty="0" err="1">
                          <a:latin typeface="Arial"/>
                          <a:ea typeface="Times New Roman"/>
                          <a:cs typeface="Times New Roman"/>
                        </a:rPr>
                        <a:t>often</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82">
                <a:tc>
                  <a:txBody>
                    <a:bodyPr/>
                    <a:lstStyle/>
                    <a:p>
                      <a:pPr algn="just">
                        <a:lnSpc>
                          <a:spcPct val="150000"/>
                        </a:lnSpc>
                        <a:spcAft>
                          <a:spcPts val="0"/>
                        </a:spcAft>
                      </a:pPr>
                      <a:r>
                        <a:rPr lang="sk-SK" sz="1400" i="1">
                          <a:latin typeface="Times New Roman"/>
                          <a:ea typeface="Times New Roman"/>
                          <a:cs typeface="Times New Roman"/>
                        </a:rPr>
                        <a:t>Populus tremula</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singular</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82">
                <a:tc>
                  <a:txBody>
                    <a:bodyPr/>
                    <a:lstStyle/>
                    <a:p>
                      <a:pPr algn="just">
                        <a:lnSpc>
                          <a:spcPct val="150000"/>
                        </a:lnSpc>
                        <a:spcAft>
                          <a:spcPts val="0"/>
                        </a:spcAft>
                      </a:pPr>
                      <a:r>
                        <a:rPr lang="sk-SK" sz="1400" i="1">
                          <a:latin typeface="Times New Roman"/>
                          <a:ea typeface="Times New Roman"/>
                          <a:cs typeface="Times New Roman"/>
                        </a:rPr>
                        <a:t>Coryllus avellana</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singular</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82">
                <a:tc>
                  <a:txBody>
                    <a:bodyPr/>
                    <a:lstStyle/>
                    <a:p>
                      <a:pPr algn="just">
                        <a:lnSpc>
                          <a:spcPct val="150000"/>
                        </a:lnSpc>
                        <a:spcAft>
                          <a:spcPts val="0"/>
                        </a:spcAft>
                      </a:pPr>
                      <a:r>
                        <a:rPr lang="sk-SK" sz="1400" i="1">
                          <a:latin typeface="Times New Roman"/>
                          <a:ea typeface="Times New Roman"/>
                          <a:cs typeface="Times New Roman"/>
                        </a:rPr>
                        <a:t>Rubus fruticosus</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singular</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82">
                <a:tc>
                  <a:txBody>
                    <a:bodyPr/>
                    <a:lstStyle/>
                    <a:p>
                      <a:pPr algn="just">
                        <a:lnSpc>
                          <a:spcPct val="150000"/>
                        </a:lnSpc>
                        <a:spcAft>
                          <a:spcPts val="0"/>
                        </a:spcAft>
                      </a:pPr>
                      <a:r>
                        <a:rPr lang="sk-SK" sz="1400" i="1">
                          <a:latin typeface="Times New Roman"/>
                          <a:ea typeface="Times New Roman"/>
                          <a:cs typeface="Times New Roman"/>
                        </a:rPr>
                        <a:t>Larix decidua</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singular</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82">
                <a:tc>
                  <a:txBody>
                    <a:bodyPr/>
                    <a:lstStyle/>
                    <a:p>
                      <a:pPr algn="just">
                        <a:lnSpc>
                          <a:spcPct val="150000"/>
                        </a:lnSpc>
                        <a:spcAft>
                          <a:spcPts val="0"/>
                        </a:spcAft>
                      </a:pPr>
                      <a:r>
                        <a:rPr lang="sk-SK" sz="1400" i="1">
                          <a:latin typeface="Times New Roman"/>
                          <a:ea typeface="Times New Roman"/>
                          <a:cs typeface="Times New Roman"/>
                        </a:rPr>
                        <a:t>Rosa canina</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singular</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82">
                <a:tc>
                  <a:txBody>
                    <a:bodyPr/>
                    <a:lstStyle/>
                    <a:p>
                      <a:pPr algn="just">
                        <a:lnSpc>
                          <a:spcPct val="150000"/>
                        </a:lnSpc>
                        <a:spcAft>
                          <a:spcPts val="0"/>
                        </a:spcAft>
                      </a:pPr>
                      <a:r>
                        <a:rPr lang="sk-SK" sz="1400" i="1">
                          <a:latin typeface="Times New Roman"/>
                          <a:ea typeface="Times New Roman"/>
                          <a:cs typeface="Times New Roman"/>
                        </a:rPr>
                        <a:t>Humulus lupulus</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singular</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82">
                <a:tc>
                  <a:txBody>
                    <a:bodyPr/>
                    <a:lstStyle/>
                    <a:p>
                      <a:pPr algn="just">
                        <a:lnSpc>
                          <a:spcPct val="150000"/>
                        </a:lnSpc>
                        <a:spcAft>
                          <a:spcPts val="0"/>
                        </a:spcAft>
                      </a:pPr>
                      <a:r>
                        <a:rPr lang="sk-SK" sz="1400" i="1">
                          <a:latin typeface="Times New Roman"/>
                          <a:ea typeface="Times New Roman"/>
                          <a:cs typeface="Times New Roman"/>
                        </a:rPr>
                        <a:t>Carpinus betulus</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singular</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8707">
                <a:tc>
                  <a:txBody>
                    <a:bodyPr/>
                    <a:lstStyle/>
                    <a:p>
                      <a:pPr algn="just">
                        <a:lnSpc>
                          <a:spcPct val="150000"/>
                        </a:lnSpc>
                        <a:spcAft>
                          <a:spcPts val="0"/>
                        </a:spcAft>
                      </a:pPr>
                      <a:r>
                        <a:rPr lang="sk-SK" sz="1400" b="1" i="0">
                          <a:latin typeface="Times New Roman"/>
                          <a:ea typeface="Times New Roman"/>
                          <a:cs typeface="Times New Roman"/>
                        </a:rPr>
                        <a:t>Grasses and Herbs:</a:t>
                      </a:r>
                      <a:endParaRPr lang="sk-SK" sz="1400" i="1">
                        <a:latin typeface="Calibri"/>
                        <a:ea typeface="Times New Roman"/>
                        <a:cs typeface="Times New Roman"/>
                      </a:endParaRPr>
                    </a:p>
                    <a:p>
                      <a:pPr algn="just">
                        <a:lnSpc>
                          <a:spcPct val="150000"/>
                        </a:lnSpc>
                        <a:spcAft>
                          <a:spcPts val="0"/>
                        </a:spcAft>
                      </a:pPr>
                      <a:r>
                        <a:rPr lang="sk-SK" sz="1400" i="1">
                          <a:latin typeface="Times New Roman"/>
                          <a:ea typeface="Times New Roman"/>
                          <a:cs typeface="Times New Roman"/>
                        </a:rPr>
                        <a:t>Agrostis capillaris</a:t>
                      </a:r>
                      <a:r>
                        <a:rPr lang="sk-SK" sz="1400" i="0">
                          <a:latin typeface="Times New Roman"/>
                          <a:ea typeface="Times New Roman"/>
                          <a:cs typeface="Times New Roman"/>
                        </a:rPr>
                        <a:t> </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very</a:t>
                      </a:r>
                      <a:r>
                        <a:rPr lang="sk-SK" sz="1400" i="0" dirty="0">
                          <a:latin typeface="Arial"/>
                          <a:ea typeface="Times New Roman"/>
                          <a:cs typeface="Times New Roman"/>
                        </a:rPr>
                        <a:t> </a:t>
                      </a:r>
                      <a:r>
                        <a:rPr lang="sk-SK" sz="1400" i="0" dirty="0" err="1">
                          <a:latin typeface="Arial"/>
                          <a:ea typeface="Times New Roman"/>
                          <a:cs typeface="Times New Roman"/>
                        </a:rPr>
                        <a:t>often</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62">
                <a:tc>
                  <a:txBody>
                    <a:bodyPr/>
                    <a:lstStyle/>
                    <a:p>
                      <a:pPr algn="just">
                        <a:lnSpc>
                          <a:spcPct val="150000"/>
                        </a:lnSpc>
                        <a:spcAft>
                          <a:spcPts val="0"/>
                        </a:spcAft>
                      </a:pPr>
                      <a:r>
                        <a:rPr lang="sk-SK" sz="1400" i="0">
                          <a:latin typeface="Times New Roman"/>
                          <a:ea typeface="Times New Roman"/>
                          <a:cs typeface="Times New Roman"/>
                        </a:rPr>
                        <a:t>Ca</a:t>
                      </a:r>
                      <a:r>
                        <a:rPr lang="sk-SK" sz="1400" i="1">
                          <a:latin typeface="Times New Roman"/>
                          <a:ea typeface="Times New Roman"/>
                          <a:cs typeface="Times New Roman"/>
                        </a:rPr>
                        <a:t>lluna vulgaris</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often</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82">
                <a:tc>
                  <a:txBody>
                    <a:bodyPr/>
                    <a:lstStyle/>
                    <a:p>
                      <a:pPr algn="just">
                        <a:lnSpc>
                          <a:spcPct val="150000"/>
                        </a:lnSpc>
                        <a:spcAft>
                          <a:spcPts val="0"/>
                        </a:spcAft>
                      </a:pPr>
                      <a:r>
                        <a:rPr lang="sk-SK" sz="1400" i="1">
                          <a:latin typeface="Times New Roman"/>
                          <a:ea typeface="Times New Roman"/>
                          <a:cs typeface="Times New Roman"/>
                        </a:rPr>
                        <a:t>Vaccinium myrtillus</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often</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62">
                <a:tc>
                  <a:txBody>
                    <a:bodyPr/>
                    <a:lstStyle/>
                    <a:p>
                      <a:pPr algn="just">
                        <a:lnSpc>
                          <a:spcPct val="150000"/>
                        </a:lnSpc>
                        <a:spcAft>
                          <a:spcPts val="0"/>
                        </a:spcAft>
                      </a:pPr>
                      <a:r>
                        <a:rPr lang="sk-SK" sz="1400" i="1">
                          <a:latin typeface="Times New Roman"/>
                          <a:ea typeface="Times New Roman"/>
                          <a:cs typeface="Times New Roman"/>
                        </a:rPr>
                        <a:t>Silene vulgaris</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a:latin typeface="Arial"/>
                          <a:ea typeface="Times New Roman"/>
                          <a:cs typeface="Times New Roman"/>
                        </a:rPr>
                        <a:t>often</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8460">
                <a:tc>
                  <a:txBody>
                    <a:bodyPr/>
                    <a:lstStyle/>
                    <a:p>
                      <a:pPr algn="just">
                        <a:lnSpc>
                          <a:spcPct val="150000"/>
                        </a:lnSpc>
                        <a:spcAft>
                          <a:spcPts val="0"/>
                        </a:spcAft>
                      </a:pPr>
                      <a:r>
                        <a:rPr lang="sk-SK" sz="1400" i="1">
                          <a:latin typeface="Times New Roman"/>
                          <a:ea typeface="Times New Roman"/>
                          <a:cs typeface="Times New Roman"/>
                        </a:rPr>
                        <a:t>Acetosella vulgaris</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less</a:t>
                      </a:r>
                      <a:r>
                        <a:rPr lang="sk-SK" sz="1400" i="0" dirty="0">
                          <a:latin typeface="Arial"/>
                          <a:ea typeface="Times New Roman"/>
                          <a:cs typeface="Times New Roman"/>
                        </a:rPr>
                        <a:t> </a:t>
                      </a:r>
                      <a:r>
                        <a:rPr lang="sk-SK" sz="1400" i="0" dirty="0" err="1">
                          <a:latin typeface="Arial"/>
                          <a:ea typeface="Times New Roman"/>
                          <a:cs typeface="Times New Roman"/>
                        </a:rPr>
                        <a:t>frequent</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8460">
                <a:tc>
                  <a:txBody>
                    <a:bodyPr/>
                    <a:lstStyle/>
                    <a:p>
                      <a:pPr algn="just">
                        <a:lnSpc>
                          <a:spcPct val="150000"/>
                        </a:lnSpc>
                        <a:spcAft>
                          <a:spcPts val="0"/>
                        </a:spcAft>
                      </a:pPr>
                      <a:r>
                        <a:rPr lang="sk-SK" sz="1400" i="1">
                          <a:latin typeface="Times New Roman"/>
                          <a:ea typeface="Times New Roman"/>
                          <a:cs typeface="Times New Roman"/>
                        </a:rPr>
                        <a:t>Gypsophila muralis</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a:latin typeface="Arial"/>
                          <a:ea typeface="Times New Roman"/>
                          <a:cs typeface="Times New Roman"/>
                        </a:rPr>
                        <a:t>less frequent</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8460">
                <a:tc>
                  <a:txBody>
                    <a:bodyPr/>
                    <a:lstStyle/>
                    <a:p>
                      <a:pPr algn="just">
                        <a:lnSpc>
                          <a:spcPct val="150000"/>
                        </a:lnSpc>
                        <a:spcAft>
                          <a:spcPts val="0"/>
                        </a:spcAft>
                      </a:pPr>
                      <a:r>
                        <a:rPr lang="sk-SK" sz="1400" i="1">
                          <a:latin typeface="Times New Roman"/>
                          <a:ea typeface="Times New Roman"/>
                          <a:cs typeface="Times New Roman"/>
                        </a:rPr>
                        <a:t>Dianthus carthusianorum</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less</a:t>
                      </a:r>
                      <a:r>
                        <a:rPr lang="sk-SK" sz="1400" i="0" dirty="0">
                          <a:latin typeface="Arial"/>
                          <a:ea typeface="Times New Roman"/>
                          <a:cs typeface="Times New Roman"/>
                        </a:rPr>
                        <a:t> </a:t>
                      </a:r>
                      <a:r>
                        <a:rPr lang="sk-SK" sz="1400" i="0" dirty="0" err="1">
                          <a:latin typeface="Arial"/>
                          <a:ea typeface="Times New Roman"/>
                          <a:cs typeface="Times New Roman"/>
                        </a:rPr>
                        <a:t>frequent</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8707">
                <a:tc>
                  <a:txBody>
                    <a:bodyPr/>
                    <a:lstStyle/>
                    <a:p>
                      <a:pPr algn="just">
                        <a:lnSpc>
                          <a:spcPct val="150000"/>
                        </a:lnSpc>
                        <a:spcAft>
                          <a:spcPts val="0"/>
                        </a:spcAft>
                      </a:pPr>
                      <a:r>
                        <a:rPr lang="sk-SK" sz="1400" b="1" i="0">
                          <a:latin typeface="Times New Roman"/>
                          <a:ea typeface="Times New Roman"/>
                          <a:cs typeface="Times New Roman"/>
                        </a:rPr>
                        <a:t>Mosses:</a:t>
                      </a:r>
                      <a:endParaRPr lang="sk-SK" sz="1400" i="1">
                        <a:latin typeface="Calibri"/>
                        <a:ea typeface="Times New Roman"/>
                        <a:cs typeface="Times New Roman"/>
                      </a:endParaRPr>
                    </a:p>
                    <a:p>
                      <a:pPr algn="just">
                        <a:lnSpc>
                          <a:spcPct val="150000"/>
                        </a:lnSpc>
                        <a:spcAft>
                          <a:spcPts val="0"/>
                        </a:spcAft>
                      </a:pPr>
                      <a:r>
                        <a:rPr lang="sk-SK" sz="1400" i="1">
                          <a:latin typeface="Times New Roman"/>
                          <a:ea typeface="Times New Roman"/>
                          <a:cs typeface="Times New Roman"/>
                        </a:rPr>
                        <a:t>Racomitrium lanuginosum</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a:latin typeface="Arial"/>
                          <a:ea typeface="Times New Roman"/>
                          <a:cs typeface="Times New Roman"/>
                        </a:rPr>
                        <a:t>often</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82">
                <a:tc>
                  <a:txBody>
                    <a:bodyPr/>
                    <a:lstStyle/>
                    <a:p>
                      <a:pPr algn="just">
                        <a:lnSpc>
                          <a:spcPct val="150000"/>
                        </a:lnSpc>
                        <a:spcAft>
                          <a:spcPts val="0"/>
                        </a:spcAft>
                      </a:pPr>
                      <a:r>
                        <a:rPr lang="sk-SK" sz="1400" i="1">
                          <a:latin typeface="Times New Roman"/>
                          <a:ea typeface="Times New Roman"/>
                          <a:cs typeface="Times New Roman"/>
                        </a:rPr>
                        <a:t>Ceratodon purpureus</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often</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6284">
                <a:tc>
                  <a:txBody>
                    <a:bodyPr/>
                    <a:lstStyle/>
                    <a:p>
                      <a:pPr algn="just">
                        <a:lnSpc>
                          <a:spcPct val="150000"/>
                        </a:lnSpc>
                        <a:spcAft>
                          <a:spcPts val="0"/>
                        </a:spcAft>
                      </a:pPr>
                      <a:r>
                        <a:rPr lang="sk-SK" sz="1400" b="1" i="0">
                          <a:latin typeface="Times New Roman"/>
                          <a:ea typeface="Times New Roman"/>
                          <a:cs typeface="Times New Roman"/>
                        </a:rPr>
                        <a:t>Lichens:</a:t>
                      </a:r>
                      <a:endParaRPr lang="sk-SK" sz="1400" i="1">
                        <a:latin typeface="Calibri"/>
                        <a:ea typeface="Times New Roman"/>
                        <a:cs typeface="Times New Roman"/>
                      </a:endParaRPr>
                    </a:p>
                    <a:p>
                      <a:pPr algn="just">
                        <a:lnSpc>
                          <a:spcPct val="150000"/>
                        </a:lnSpc>
                        <a:spcAft>
                          <a:spcPts val="0"/>
                        </a:spcAft>
                      </a:pPr>
                      <a:r>
                        <a:rPr lang="sk-SK" sz="1400" i="1">
                          <a:latin typeface="Times New Roman"/>
                          <a:ea typeface="Times New Roman"/>
                          <a:cs typeface="Times New Roman"/>
                        </a:rPr>
                        <a:t>Cladonia arbuscula subsp. mitis</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a:latin typeface="Arial"/>
                          <a:ea typeface="Times New Roman"/>
                          <a:cs typeface="Times New Roman"/>
                        </a:rPr>
                        <a:t>very often</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62">
                <a:tc>
                  <a:txBody>
                    <a:bodyPr/>
                    <a:lstStyle/>
                    <a:p>
                      <a:pPr algn="just">
                        <a:lnSpc>
                          <a:spcPct val="150000"/>
                        </a:lnSpc>
                        <a:spcAft>
                          <a:spcPts val="0"/>
                        </a:spcAft>
                      </a:pPr>
                      <a:r>
                        <a:rPr lang="sk-SK" sz="1400" i="1">
                          <a:latin typeface="Times New Roman"/>
                          <a:ea typeface="Times New Roman"/>
                          <a:cs typeface="Times New Roman"/>
                        </a:rPr>
                        <a:t>Stereocaulon dactylophyllum*</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often</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62">
                <a:tc>
                  <a:txBody>
                    <a:bodyPr/>
                    <a:lstStyle/>
                    <a:p>
                      <a:pPr algn="just">
                        <a:lnSpc>
                          <a:spcPct val="150000"/>
                        </a:lnSpc>
                        <a:spcAft>
                          <a:spcPts val="0"/>
                        </a:spcAft>
                      </a:pPr>
                      <a:r>
                        <a:rPr lang="sk-SK" sz="1400" i="1">
                          <a:latin typeface="Times New Roman"/>
                          <a:ea typeface="Times New Roman"/>
                          <a:cs typeface="Times New Roman"/>
                        </a:rPr>
                        <a:t>Cladonia pyxidata</a:t>
                      </a:r>
                      <a:r>
                        <a:rPr lang="sk-SK" sz="1400" i="0">
                          <a:latin typeface="Times New Roman"/>
                          <a:ea typeface="Times New Roman"/>
                          <a:cs typeface="Times New Roman"/>
                        </a:rPr>
                        <a:t> </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often</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82">
                <a:tc>
                  <a:txBody>
                    <a:bodyPr/>
                    <a:lstStyle/>
                    <a:p>
                      <a:pPr algn="just">
                        <a:lnSpc>
                          <a:spcPct val="150000"/>
                        </a:lnSpc>
                        <a:spcAft>
                          <a:spcPts val="0"/>
                        </a:spcAft>
                      </a:pPr>
                      <a:r>
                        <a:rPr lang="sk-SK" sz="1400" i="1">
                          <a:latin typeface="Times New Roman"/>
                          <a:ea typeface="Times New Roman"/>
                          <a:cs typeface="Times New Roman"/>
                        </a:rPr>
                        <a:t>Peltigera rufescens</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often</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62">
                <a:tc>
                  <a:txBody>
                    <a:bodyPr/>
                    <a:lstStyle/>
                    <a:p>
                      <a:pPr algn="just">
                        <a:lnSpc>
                          <a:spcPct val="150000"/>
                        </a:lnSpc>
                        <a:spcAft>
                          <a:spcPts val="0"/>
                        </a:spcAft>
                      </a:pPr>
                      <a:r>
                        <a:rPr lang="sk-SK" sz="1400" i="1">
                          <a:latin typeface="Times New Roman"/>
                          <a:ea typeface="Times New Roman"/>
                          <a:cs typeface="Times New Roman"/>
                        </a:rPr>
                        <a:t>Cladonia furcata</a:t>
                      </a:r>
                      <a:r>
                        <a:rPr lang="sk-SK" sz="1400" i="0">
                          <a:latin typeface="Times New Roman"/>
                          <a:ea typeface="Times New Roman"/>
                          <a:cs typeface="Times New Roman"/>
                        </a:rPr>
                        <a:t>*</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singular</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8460">
                <a:tc>
                  <a:txBody>
                    <a:bodyPr/>
                    <a:lstStyle/>
                    <a:p>
                      <a:pPr algn="just">
                        <a:lnSpc>
                          <a:spcPct val="150000"/>
                        </a:lnSpc>
                        <a:spcAft>
                          <a:spcPts val="0"/>
                        </a:spcAft>
                      </a:pPr>
                      <a:r>
                        <a:rPr lang="sk-SK" sz="1400" i="1">
                          <a:latin typeface="Times New Roman"/>
                          <a:ea typeface="Times New Roman"/>
                          <a:cs typeface="Times New Roman"/>
                        </a:rPr>
                        <a:t>Cladonia rangiformis</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less</a:t>
                      </a:r>
                      <a:r>
                        <a:rPr lang="sk-SK" sz="1400" i="0" dirty="0">
                          <a:latin typeface="Arial"/>
                          <a:ea typeface="Times New Roman"/>
                          <a:cs typeface="Times New Roman"/>
                        </a:rPr>
                        <a:t> </a:t>
                      </a:r>
                      <a:r>
                        <a:rPr lang="sk-SK" sz="1400" i="0" dirty="0" err="1">
                          <a:latin typeface="Arial"/>
                          <a:ea typeface="Times New Roman"/>
                          <a:cs typeface="Times New Roman"/>
                        </a:rPr>
                        <a:t>frequent</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82">
                <a:tc>
                  <a:txBody>
                    <a:bodyPr/>
                    <a:lstStyle/>
                    <a:p>
                      <a:pPr algn="just">
                        <a:lnSpc>
                          <a:spcPct val="150000"/>
                        </a:lnSpc>
                        <a:spcAft>
                          <a:spcPts val="0"/>
                        </a:spcAft>
                      </a:pPr>
                      <a:r>
                        <a:rPr lang="sk-SK" sz="1400" i="1">
                          <a:latin typeface="Times New Roman"/>
                          <a:ea typeface="Times New Roman"/>
                          <a:cs typeface="Times New Roman"/>
                        </a:rPr>
                        <a:t>Cladonia rei</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a:latin typeface="Arial"/>
                          <a:ea typeface="Times New Roman"/>
                          <a:cs typeface="Times New Roman"/>
                        </a:rPr>
                        <a:t>singular</a:t>
                      </a:r>
                      <a:endParaRPr lang="sk-SK" sz="1400" i="1">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982">
                <a:tc>
                  <a:txBody>
                    <a:bodyPr/>
                    <a:lstStyle/>
                    <a:p>
                      <a:pPr algn="just">
                        <a:lnSpc>
                          <a:spcPct val="150000"/>
                        </a:lnSpc>
                        <a:spcAft>
                          <a:spcPts val="0"/>
                        </a:spcAft>
                      </a:pPr>
                      <a:r>
                        <a:rPr lang="sk-SK" sz="1400" i="1" dirty="0" err="1">
                          <a:latin typeface="Times New Roman"/>
                          <a:ea typeface="Times New Roman"/>
                          <a:cs typeface="Times New Roman"/>
                        </a:rPr>
                        <a:t>Stereocaulon</a:t>
                      </a:r>
                      <a:r>
                        <a:rPr lang="sk-SK" sz="1400" i="1" dirty="0">
                          <a:latin typeface="Times New Roman"/>
                          <a:ea typeface="Times New Roman"/>
                          <a:cs typeface="Times New Roman"/>
                        </a:rPr>
                        <a:t> </a:t>
                      </a:r>
                      <a:r>
                        <a:rPr lang="sk-SK" sz="1400" i="1" dirty="0" err="1">
                          <a:latin typeface="Times New Roman"/>
                          <a:ea typeface="Times New Roman"/>
                          <a:cs typeface="Times New Roman"/>
                        </a:rPr>
                        <a:t>tomentosum</a:t>
                      </a:r>
                      <a:r>
                        <a:rPr lang="sk-SK" sz="1400" i="1" dirty="0">
                          <a:latin typeface="Times New Roman"/>
                          <a:ea typeface="Times New Roman"/>
                          <a:cs typeface="Times New Roman"/>
                        </a:rPr>
                        <a:t>*</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sk-SK" sz="1400" b="1" i="0">
                          <a:latin typeface="Times New Roman"/>
                          <a:ea typeface="Times New Roman"/>
                          <a:cs typeface="Times New Roman"/>
                        </a:rPr>
                        <a:t>+</a:t>
                      </a: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sk-SK" sz="1400" i="1">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sk-SK" sz="1400" i="0" dirty="0" err="1">
                          <a:latin typeface="Arial"/>
                          <a:ea typeface="Times New Roman"/>
                          <a:cs typeface="Times New Roman"/>
                        </a:rPr>
                        <a:t>singular</a:t>
                      </a:r>
                      <a:endParaRPr lang="sk-SK" sz="1400" i="1"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43" name="Rectangle 19"/>
          <p:cNvSpPr>
            <a:spLocks noChangeArrowheads="1"/>
          </p:cNvSpPr>
          <p:nvPr/>
        </p:nvSpPr>
        <p:spPr bwMode="auto">
          <a:xfrm>
            <a:off x="1904206" y="27497881"/>
            <a:ext cx="7086600"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sk-SK"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
            <a:br>
              <a:rPr kumimoji="0" lang="sk-SK"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b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Table 2</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List </a:t>
            </a:r>
            <a:r>
              <a:rPr kumimoji="0" lang="sk-SK"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of</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vegetation</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occurring</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on </a:t>
            </a:r>
            <a:r>
              <a:rPr kumimoji="0" lang="sk-SK"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the</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spoil</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heap</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with</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an</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indication</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of</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its</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presence</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in </a:t>
            </a:r>
            <a:r>
              <a:rPr kumimoji="0" lang="sk-SK"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the</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central</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or </a:t>
            </a:r>
            <a:r>
              <a:rPr kumimoji="0" lang="sk-SK"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peripheral</a:t>
            </a:r>
            <a:r>
              <a:rPr kumimoji="0" lang="sk-SK"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part</a:t>
            </a:r>
            <a:endParaRPr kumimoji="0" lang="sk-SK" sz="1600" b="0" i="0" u="none" strike="noStrike" cap="none" normalizeH="0" baseline="0" dirty="0" smtClean="0">
              <a:ln>
                <a:noFill/>
              </a:ln>
              <a:solidFill>
                <a:schemeClr val="tx1"/>
              </a:solidFill>
              <a:effectLst/>
              <a:latin typeface="Arial" pitchFamily="34" charset="0"/>
            </a:endParaRPr>
          </a:p>
        </p:txBody>
      </p:sp>
      <p:sp>
        <p:nvSpPr>
          <p:cNvPr id="1044" name="Rectangle 20"/>
          <p:cNvSpPr>
            <a:spLocks noChangeArrowheads="1"/>
          </p:cNvSpPr>
          <p:nvPr/>
        </p:nvSpPr>
        <p:spPr bwMode="auto">
          <a:xfrm>
            <a:off x="9371806" y="27878881"/>
            <a:ext cx="11582400" cy="12003286"/>
          </a:xfrm>
          <a:prstGeom prst="rect">
            <a:avLst/>
          </a:prstGeom>
          <a:solidFill>
            <a:srgbClr val="ACF99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2.4 </a:t>
            </a:r>
            <a:r>
              <a:rPr kumimoji="0" lang="sk-SK"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Fytocenological</a:t>
            </a:r>
            <a:r>
              <a:rPr kumimoji="0" lang="sk-SK"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vegetation</a:t>
            </a:r>
            <a:r>
              <a:rPr kumimoji="0" lang="sk-SK"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sk-SK"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records</a:t>
            </a:r>
            <a:endParaRPr kumimoji="0" lang="sk-SK"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sk-SK" sz="2400" b="0" i="0" u="none" strike="noStrike" cap="none" normalizeH="0" baseline="0" dirty="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sk-SK"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No.1</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Locality</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Gelnica,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locality</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Slovenské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Cechy-Gaple</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the</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peripheral</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part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of</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spoil</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heap</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Exposure</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JZ</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Slope</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30º</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Altitude</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520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m.n.m</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Registration</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Area</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25 m</a:t>
            </a:r>
            <a:r>
              <a:rPr kumimoji="0" lang="sk-SK" sz="2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Cover</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of</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E2 30%, E1 40%, E0 40%</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E2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Pinus</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sylvestris</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juv</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2a,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Betula</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pendula</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juv</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2a,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Coryllus</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avellana</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E1</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Calluna</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vulgaris</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2m,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Vaccinium</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myrtillus</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Betula</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pendula</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juv</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Agrostis</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capillaris</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E0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Cladonia</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arbuscula</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subsp</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mitis</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2a,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Stereocaulon</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dactylophyllum</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2m,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Cladonia</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pyxidata</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Racomitrium</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lanuginosum</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Ceratodon</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purpureus</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k-SK" sz="2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k-SK" sz="2600" b="1" u="sng" dirty="0" smtClean="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No.2</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Locality</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Gelnica,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locality</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Slovenské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Cechy-Gaple</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the</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central</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part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of</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spoil</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heap</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Exposure</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JZ</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Slope</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40º</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Altitude</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530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m.n.m</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Registration</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Area</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25 m</a:t>
            </a:r>
            <a:r>
              <a:rPr kumimoji="0" lang="sk-SK" sz="2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Cover</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of</a:t>
            </a: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E1 30%, E0 50%</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E1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Agrostis</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capillaris</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Vaccinium</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myrtillus</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2m,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Calluna</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vulgaris</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Betula</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pendula</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juv</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Pinus</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sylvestris</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juv</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Dianthus</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carthusianorum</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Gypsophyla</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muralis</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 </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Silene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dioica</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a:t>
            </a:r>
            <a:endParaRPr kumimoji="0" lang="sk-SK" sz="2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sz="2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E0</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Cladonia</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arbuscula</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subsp</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mitis</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2b,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Cladonia</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pyxidata</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Stereocaulon</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dactylophyllum</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Cladonia</a:t>
            </a:r>
            <a:r>
              <a:rPr kumimoji="0" lang="sk-SK" sz="2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sk-SK" sz="26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rangiformis</a:t>
            </a:r>
            <a:r>
              <a:rPr kumimoji="0" lang="sk-SK" sz="2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sk-SK" sz="2600" b="0" i="0" u="none" strike="noStrike" cap="none" normalizeH="0" baseline="0" dirty="0" smtClean="0">
              <a:ln>
                <a:noFill/>
              </a:ln>
              <a:solidFill>
                <a:schemeClr val="tx1"/>
              </a:solidFill>
              <a:effectLst/>
              <a:latin typeface="Arial" pitchFamily="34" charset="0"/>
            </a:endParaRPr>
          </a:p>
        </p:txBody>
      </p:sp>
      <p:sp>
        <p:nvSpPr>
          <p:cNvPr id="44" name="Zástupný symbol textu 4"/>
          <p:cNvSpPr>
            <a:spLocks noGrp="1"/>
          </p:cNvSpPr>
          <p:nvPr>
            <p:ph type="body" idx="1"/>
          </p:nvPr>
        </p:nvSpPr>
        <p:spPr>
          <a:xfrm>
            <a:off x="989806" y="40223281"/>
            <a:ext cx="20421600" cy="2692518"/>
          </a:xfrm>
        </p:spPr>
        <p:txBody>
          <a:bodyPr>
            <a:normAutofit lnSpcReduction="10000"/>
          </a:bodyPr>
          <a:lstStyle/>
          <a:p>
            <a:pPr algn="just"/>
            <a:r>
              <a:rPr lang="sk-SK" b="0" dirty="0" smtClean="0"/>
              <a:t>2.5 </a:t>
            </a:r>
            <a:r>
              <a:rPr lang="sk-SK" b="0" dirty="0" err="1" smtClean="0"/>
              <a:t>Fungi</a:t>
            </a:r>
            <a:r>
              <a:rPr lang="sk-SK" b="0" dirty="0" smtClean="0"/>
              <a:t> </a:t>
            </a:r>
            <a:r>
              <a:rPr lang="sk-SK" b="0" dirty="0" err="1" smtClean="0"/>
              <a:t>growing</a:t>
            </a:r>
            <a:r>
              <a:rPr lang="sk-SK" b="0" dirty="0" smtClean="0"/>
              <a:t> on </a:t>
            </a:r>
            <a:r>
              <a:rPr lang="sk-SK" b="0" dirty="0" err="1" smtClean="0"/>
              <a:t>the</a:t>
            </a:r>
            <a:r>
              <a:rPr lang="sk-SK" b="0" dirty="0" smtClean="0"/>
              <a:t> </a:t>
            </a:r>
            <a:r>
              <a:rPr lang="sk-SK" b="0" dirty="0" err="1" smtClean="0"/>
              <a:t>spoil</a:t>
            </a:r>
            <a:r>
              <a:rPr lang="sk-SK" b="0" dirty="0" smtClean="0"/>
              <a:t> </a:t>
            </a:r>
            <a:r>
              <a:rPr lang="sk-SK" b="0" dirty="0" err="1" smtClean="0"/>
              <a:t>heap</a:t>
            </a:r>
            <a:endParaRPr lang="sk-SK" b="0" dirty="0" smtClean="0"/>
          </a:p>
          <a:p>
            <a:pPr algn="just"/>
            <a:r>
              <a:rPr lang="sk-SK" b="0" dirty="0" smtClean="0"/>
              <a:t/>
            </a:r>
            <a:br>
              <a:rPr lang="sk-SK" b="0" dirty="0" smtClean="0"/>
            </a:br>
            <a:r>
              <a:rPr lang="sk-SK" b="0" dirty="0" smtClean="0"/>
              <a:t>        </a:t>
            </a:r>
            <a:r>
              <a:rPr lang="sk-SK" b="0" dirty="0" err="1" smtClean="0"/>
              <a:t>Although</a:t>
            </a:r>
            <a:r>
              <a:rPr lang="sk-SK" b="0" dirty="0" smtClean="0"/>
              <a:t> </a:t>
            </a:r>
            <a:r>
              <a:rPr lang="sk-SK" b="0" dirty="0" err="1" smtClean="0"/>
              <a:t>is</a:t>
            </a:r>
            <a:r>
              <a:rPr lang="sk-SK" b="0" dirty="0" smtClean="0"/>
              <a:t> </a:t>
            </a:r>
            <a:r>
              <a:rPr lang="sk-SK" b="0" dirty="0" err="1" smtClean="0"/>
              <a:t>spoil</a:t>
            </a:r>
            <a:r>
              <a:rPr lang="sk-SK" b="0" dirty="0" smtClean="0"/>
              <a:t> </a:t>
            </a:r>
            <a:r>
              <a:rPr lang="sk-SK" b="0" dirty="0" err="1" smtClean="0"/>
              <a:t>heap</a:t>
            </a:r>
            <a:r>
              <a:rPr lang="sk-SK" b="0" dirty="0" smtClean="0"/>
              <a:t> </a:t>
            </a:r>
            <a:r>
              <a:rPr lang="sk-SK" b="0" dirty="0" err="1" smtClean="0"/>
              <a:t>characterized</a:t>
            </a:r>
            <a:r>
              <a:rPr lang="sk-SK" b="0" dirty="0" smtClean="0"/>
              <a:t> by </a:t>
            </a:r>
            <a:r>
              <a:rPr lang="sk-SK" b="0" dirty="0" err="1" smtClean="0"/>
              <a:t>low</a:t>
            </a:r>
            <a:r>
              <a:rPr lang="sk-SK" b="0" dirty="0" smtClean="0"/>
              <a:t> </a:t>
            </a:r>
            <a:r>
              <a:rPr lang="sk-SK" b="0" dirty="0" err="1" smtClean="0"/>
              <a:t>number</a:t>
            </a:r>
            <a:r>
              <a:rPr lang="sk-SK" b="0" dirty="0" smtClean="0"/>
              <a:t> </a:t>
            </a:r>
            <a:r>
              <a:rPr lang="sk-SK" b="0" dirty="0" err="1" smtClean="0"/>
              <a:t>of</a:t>
            </a:r>
            <a:r>
              <a:rPr lang="sk-SK" b="0" dirty="0" smtClean="0"/>
              <a:t> </a:t>
            </a:r>
            <a:r>
              <a:rPr lang="sk-SK" b="0" dirty="0" err="1" smtClean="0"/>
              <a:t>species</a:t>
            </a:r>
            <a:r>
              <a:rPr lang="sk-SK" b="0" dirty="0" smtClean="0"/>
              <a:t> and </a:t>
            </a:r>
            <a:r>
              <a:rPr lang="sk-SK" b="0" dirty="0" err="1" smtClean="0"/>
              <a:t>low</a:t>
            </a:r>
            <a:r>
              <a:rPr lang="sk-SK" b="0" dirty="0" smtClean="0"/>
              <a:t> </a:t>
            </a:r>
            <a:r>
              <a:rPr lang="sk-SK" b="0" dirty="0" err="1" smtClean="0"/>
              <a:t>coverage</a:t>
            </a:r>
            <a:r>
              <a:rPr lang="sk-SK" b="0" dirty="0" smtClean="0"/>
              <a:t> in August and September </a:t>
            </a:r>
            <a:r>
              <a:rPr lang="sk-SK" b="0" dirty="0" err="1" smtClean="0"/>
              <a:t>here</a:t>
            </a:r>
            <a:r>
              <a:rPr lang="sk-SK" b="0" dirty="0" smtClean="0"/>
              <a:t> in </a:t>
            </a:r>
            <a:r>
              <a:rPr lang="sk-SK" b="0" dirty="0" err="1" smtClean="0"/>
              <a:t>addition</a:t>
            </a:r>
            <a:r>
              <a:rPr lang="sk-SK" b="0" dirty="0" smtClean="0"/>
              <a:t> to </a:t>
            </a:r>
            <a:r>
              <a:rPr lang="sk-SK" b="0" dirty="0" err="1" smtClean="0"/>
              <a:t>plants</a:t>
            </a:r>
            <a:r>
              <a:rPr lang="sk-SK" b="0" dirty="0" smtClean="0"/>
              <a:t>, </a:t>
            </a:r>
            <a:r>
              <a:rPr lang="sk-SK" b="0" dirty="0" err="1" smtClean="0"/>
              <a:t>mosses</a:t>
            </a:r>
            <a:r>
              <a:rPr lang="sk-SK" b="0" dirty="0" smtClean="0"/>
              <a:t> and </a:t>
            </a:r>
            <a:r>
              <a:rPr lang="sk-SK" b="0" dirty="0" err="1" smtClean="0"/>
              <a:t>lichens</a:t>
            </a:r>
            <a:r>
              <a:rPr lang="sk-SK" b="0" dirty="0" smtClean="0"/>
              <a:t> </a:t>
            </a:r>
            <a:r>
              <a:rPr lang="sk-SK" b="0" dirty="0" err="1" smtClean="0"/>
              <a:t>can</a:t>
            </a:r>
            <a:r>
              <a:rPr lang="sk-SK" b="0" dirty="0" smtClean="0"/>
              <a:t> </a:t>
            </a:r>
            <a:r>
              <a:rPr lang="sk-SK" b="0" dirty="0" err="1" smtClean="0"/>
              <a:t>also</a:t>
            </a:r>
            <a:r>
              <a:rPr lang="sk-SK" b="0" dirty="0" smtClean="0"/>
              <a:t> </a:t>
            </a:r>
            <a:r>
              <a:rPr lang="sk-SK" b="0" dirty="0" err="1" smtClean="0"/>
              <a:t>be</a:t>
            </a:r>
            <a:r>
              <a:rPr lang="sk-SK" b="0" dirty="0" smtClean="0"/>
              <a:t> </a:t>
            </a:r>
            <a:r>
              <a:rPr lang="sk-SK" b="0" dirty="0" err="1" smtClean="0"/>
              <a:t>found</a:t>
            </a:r>
            <a:r>
              <a:rPr lang="sk-SK" b="0" dirty="0" smtClean="0"/>
              <a:t> </a:t>
            </a:r>
            <a:r>
              <a:rPr lang="sk-SK" b="0" dirty="0" err="1" smtClean="0"/>
              <a:t>representatives</a:t>
            </a:r>
            <a:r>
              <a:rPr lang="sk-SK" b="0" dirty="0" smtClean="0"/>
              <a:t> </a:t>
            </a:r>
            <a:r>
              <a:rPr lang="sk-SK" b="0" dirty="0" err="1" smtClean="0"/>
              <a:t>of</a:t>
            </a:r>
            <a:r>
              <a:rPr lang="sk-SK" b="0" dirty="0" smtClean="0"/>
              <a:t> </a:t>
            </a:r>
            <a:r>
              <a:rPr lang="sk-SK" b="0" dirty="0" err="1" smtClean="0"/>
              <a:t>fungi</a:t>
            </a:r>
            <a:r>
              <a:rPr lang="sk-SK" b="0" dirty="0" smtClean="0"/>
              <a:t>. </a:t>
            </a:r>
            <a:r>
              <a:rPr lang="sk-SK" b="0" dirty="0" err="1" smtClean="0"/>
              <a:t>The</a:t>
            </a:r>
            <a:r>
              <a:rPr lang="sk-SK" b="0" dirty="0" smtClean="0"/>
              <a:t> most </a:t>
            </a:r>
            <a:r>
              <a:rPr lang="sk-SK" b="0" dirty="0" err="1" smtClean="0"/>
              <a:t>common</a:t>
            </a:r>
            <a:r>
              <a:rPr lang="sk-SK" b="0" dirty="0" smtClean="0"/>
              <a:t> </a:t>
            </a:r>
            <a:r>
              <a:rPr lang="sk-SK" b="0" dirty="0" err="1" smtClean="0"/>
              <a:t>species</a:t>
            </a:r>
            <a:r>
              <a:rPr lang="sk-SK" b="0" dirty="0" smtClean="0"/>
              <a:t> </a:t>
            </a:r>
            <a:r>
              <a:rPr lang="sk-SK" b="0" dirty="0" err="1" smtClean="0"/>
              <a:t>of</a:t>
            </a:r>
            <a:r>
              <a:rPr lang="sk-SK" b="0" dirty="0" smtClean="0"/>
              <a:t> </a:t>
            </a:r>
            <a:r>
              <a:rPr lang="sk-SK" b="0" dirty="0" err="1" smtClean="0"/>
              <a:t>fungi</a:t>
            </a:r>
            <a:r>
              <a:rPr lang="sk-SK" b="0" dirty="0" smtClean="0"/>
              <a:t> on </a:t>
            </a:r>
            <a:r>
              <a:rPr lang="sk-SK" b="0" dirty="0" err="1" smtClean="0"/>
              <a:t>the</a:t>
            </a:r>
            <a:r>
              <a:rPr lang="sk-SK" b="0" dirty="0" smtClean="0"/>
              <a:t> </a:t>
            </a:r>
            <a:r>
              <a:rPr lang="sk-SK" b="0" dirty="0" err="1" smtClean="0"/>
              <a:t>heap</a:t>
            </a:r>
            <a:r>
              <a:rPr lang="sk-SK" b="0" dirty="0" smtClean="0"/>
              <a:t> </a:t>
            </a:r>
            <a:r>
              <a:rPr lang="sk-SK" b="0" dirty="0" err="1" smtClean="0"/>
              <a:t>is</a:t>
            </a:r>
            <a:r>
              <a:rPr lang="sk-SK" b="0" dirty="0" smtClean="0"/>
              <a:t> </a:t>
            </a:r>
            <a:r>
              <a:rPr lang="sk-SK" b="0" dirty="0" err="1" smtClean="0"/>
              <a:t>plain</a:t>
            </a:r>
            <a:r>
              <a:rPr lang="sk-SK" b="0" dirty="0" smtClean="0"/>
              <a:t> </a:t>
            </a:r>
            <a:r>
              <a:rPr lang="sk-SK" b="0" i="1" dirty="0" err="1" smtClean="0"/>
              <a:t>Suillus</a:t>
            </a:r>
            <a:r>
              <a:rPr lang="sk-SK" b="0" i="1" dirty="0" smtClean="0"/>
              <a:t> </a:t>
            </a:r>
            <a:r>
              <a:rPr lang="sk-SK" b="0" i="1" dirty="0" err="1" smtClean="0"/>
              <a:t>luteus</a:t>
            </a:r>
            <a:r>
              <a:rPr lang="sk-SK" b="0" dirty="0" smtClean="0"/>
              <a:t>. </a:t>
            </a:r>
            <a:r>
              <a:rPr lang="sk-SK" b="0" dirty="0" err="1" smtClean="0"/>
              <a:t>The</a:t>
            </a:r>
            <a:r>
              <a:rPr lang="sk-SK" b="0" dirty="0" smtClean="0"/>
              <a:t> </a:t>
            </a:r>
            <a:r>
              <a:rPr lang="sk-SK" b="0" dirty="0" err="1" smtClean="0"/>
              <a:t>occurrence</a:t>
            </a:r>
            <a:r>
              <a:rPr lang="sk-SK" b="0" dirty="0" smtClean="0"/>
              <a:t> </a:t>
            </a:r>
            <a:r>
              <a:rPr lang="sk-SK" b="0" dirty="0" err="1" smtClean="0"/>
              <a:t>of</a:t>
            </a:r>
            <a:r>
              <a:rPr lang="sk-SK" b="0" dirty="0" smtClean="0"/>
              <a:t> </a:t>
            </a:r>
            <a:r>
              <a:rPr lang="sk-SK" b="0" dirty="0" err="1" smtClean="0"/>
              <a:t>the</a:t>
            </a:r>
            <a:r>
              <a:rPr lang="sk-SK" b="0" dirty="0" smtClean="0"/>
              <a:t> </a:t>
            </a:r>
            <a:r>
              <a:rPr lang="sk-SK" b="0" dirty="0" err="1" smtClean="0"/>
              <a:t>species</a:t>
            </a:r>
            <a:r>
              <a:rPr lang="sk-SK" b="0" dirty="0" smtClean="0"/>
              <a:t> </a:t>
            </a:r>
            <a:r>
              <a:rPr lang="sk-SK" b="0" i="1" dirty="0" err="1" smtClean="0"/>
              <a:t>Suillus</a:t>
            </a:r>
            <a:r>
              <a:rPr lang="sk-SK" b="0" i="1" dirty="0" smtClean="0"/>
              <a:t> </a:t>
            </a:r>
            <a:r>
              <a:rPr lang="sk-SK" b="0" i="1" dirty="0" err="1" smtClean="0"/>
              <a:t>luteus</a:t>
            </a:r>
            <a:r>
              <a:rPr lang="sk-SK" b="0" dirty="0" smtClean="0"/>
              <a:t> </a:t>
            </a:r>
            <a:r>
              <a:rPr lang="sk-SK" b="0" dirty="0" err="1" smtClean="0"/>
              <a:t>is</a:t>
            </a:r>
            <a:r>
              <a:rPr lang="sk-SK" b="0" dirty="0" smtClean="0"/>
              <a:t> </a:t>
            </a:r>
            <a:r>
              <a:rPr lang="sk-SK" b="0" dirty="0" err="1" smtClean="0"/>
              <a:t>associated</a:t>
            </a:r>
            <a:r>
              <a:rPr lang="sk-SK" b="0" dirty="0" smtClean="0"/>
              <a:t> </a:t>
            </a:r>
            <a:r>
              <a:rPr lang="sk-SK" b="0" dirty="0" err="1" smtClean="0"/>
              <a:t>not</a:t>
            </a:r>
            <a:r>
              <a:rPr lang="sk-SK" b="0" dirty="0" smtClean="0"/>
              <a:t> </a:t>
            </a:r>
            <a:r>
              <a:rPr lang="sk-SK" b="0" dirty="0" err="1" smtClean="0"/>
              <a:t>only</a:t>
            </a:r>
            <a:r>
              <a:rPr lang="sk-SK" b="0" dirty="0" smtClean="0"/>
              <a:t> </a:t>
            </a:r>
            <a:r>
              <a:rPr lang="sk-SK" b="0" dirty="0" err="1" smtClean="0"/>
              <a:t>with</a:t>
            </a:r>
            <a:r>
              <a:rPr lang="sk-SK" b="0" dirty="0" smtClean="0"/>
              <a:t> </a:t>
            </a:r>
            <a:r>
              <a:rPr lang="sk-SK" b="0" dirty="0" err="1" smtClean="0"/>
              <a:t>the</a:t>
            </a:r>
            <a:r>
              <a:rPr lang="sk-SK" b="0" dirty="0" smtClean="0"/>
              <a:t> </a:t>
            </a:r>
            <a:r>
              <a:rPr lang="sk-SK" b="0" dirty="0" err="1" smtClean="0"/>
              <a:t>presence</a:t>
            </a:r>
            <a:r>
              <a:rPr lang="sk-SK" b="0" dirty="0" smtClean="0"/>
              <a:t> in </a:t>
            </a:r>
            <a:r>
              <a:rPr lang="sk-SK" b="0" dirty="0" err="1" smtClean="0"/>
              <a:t>the</a:t>
            </a:r>
            <a:r>
              <a:rPr lang="sk-SK" b="0" dirty="0" smtClean="0"/>
              <a:t> </a:t>
            </a:r>
            <a:r>
              <a:rPr lang="sk-SK" b="0" dirty="0" err="1" smtClean="0"/>
              <a:t>peripheral</a:t>
            </a:r>
            <a:r>
              <a:rPr lang="sk-SK" b="0" dirty="0" smtClean="0"/>
              <a:t> </a:t>
            </a:r>
            <a:r>
              <a:rPr lang="sk-SK" b="0" dirty="0" err="1" smtClean="0"/>
              <a:t>areas</a:t>
            </a:r>
            <a:r>
              <a:rPr lang="sk-SK" b="0" dirty="0" smtClean="0"/>
              <a:t>, </a:t>
            </a:r>
            <a:r>
              <a:rPr lang="sk-SK" b="0" dirty="0" err="1" smtClean="0"/>
              <a:t>but</a:t>
            </a:r>
            <a:r>
              <a:rPr lang="sk-SK" b="0" dirty="0" smtClean="0"/>
              <a:t> </a:t>
            </a:r>
            <a:r>
              <a:rPr lang="sk-SK" b="0" dirty="0" err="1" smtClean="0"/>
              <a:t>also</a:t>
            </a:r>
            <a:r>
              <a:rPr lang="sk-SK" b="0" dirty="0" smtClean="0"/>
              <a:t> </a:t>
            </a:r>
            <a:r>
              <a:rPr lang="sk-SK" b="0" dirty="0" err="1" smtClean="0"/>
              <a:t>it</a:t>
            </a:r>
            <a:r>
              <a:rPr lang="sk-SK" b="0" dirty="0" smtClean="0"/>
              <a:t> </a:t>
            </a:r>
            <a:r>
              <a:rPr lang="sk-SK" b="0" dirty="0" err="1" smtClean="0"/>
              <a:t>can</a:t>
            </a:r>
            <a:r>
              <a:rPr lang="sk-SK" b="0" dirty="0" smtClean="0"/>
              <a:t> </a:t>
            </a:r>
            <a:r>
              <a:rPr lang="sk-SK" b="0" dirty="0" err="1" smtClean="0"/>
              <a:t>often</a:t>
            </a:r>
            <a:r>
              <a:rPr lang="sk-SK" b="0" dirty="0" smtClean="0"/>
              <a:t> </a:t>
            </a:r>
            <a:r>
              <a:rPr lang="sk-SK" b="0" dirty="0" err="1" smtClean="0"/>
              <a:t>be</a:t>
            </a:r>
            <a:r>
              <a:rPr lang="sk-SK" b="0" dirty="0" smtClean="0"/>
              <a:t> </a:t>
            </a:r>
            <a:r>
              <a:rPr lang="sk-SK" b="0" dirty="0" err="1" smtClean="0"/>
              <a:t>found</a:t>
            </a:r>
            <a:r>
              <a:rPr lang="sk-SK" b="0" dirty="0" smtClean="0"/>
              <a:t> </a:t>
            </a:r>
            <a:r>
              <a:rPr lang="sk-SK" b="0" dirty="0" err="1" smtClean="0"/>
              <a:t>directly</a:t>
            </a:r>
            <a:r>
              <a:rPr lang="sk-SK" b="0" dirty="0" smtClean="0"/>
              <a:t> in </a:t>
            </a:r>
            <a:r>
              <a:rPr lang="sk-SK" b="0" dirty="0" err="1" smtClean="0"/>
              <a:t>the</a:t>
            </a:r>
            <a:r>
              <a:rPr lang="sk-SK" b="0" dirty="0" smtClean="0"/>
              <a:t> </a:t>
            </a:r>
            <a:r>
              <a:rPr lang="sk-SK" b="0" dirty="0" err="1" smtClean="0"/>
              <a:t>central</a:t>
            </a:r>
            <a:r>
              <a:rPr lang="sk-SK" b="0" dirty="0" smtClean="0"/>
              <a:t> </a:t>
            </a:r>
            <a:r>
              <a:rPr lang="sk-SK" b="0" dirty="0" err="1" smtClean="0"/>
              <a:t>parts</a:t>
            </a:r>
            <a:r>
              <a:rPr lang="sk-SK" b="0" dirty="0" smtClean="0"/>
              <a:t> </a:t>
            </a:r>
            <a:r>
              <a:rPr lang="sk-SK" b="0" dirty="0" err="1" smtClean="0"/>
              <a:t>of</a:t>
            </a:r>
            <a:r>
              <a:rPr lang="sk-SK" b="0" dirty="0" smtClean="0"/>
              <a:t> </a:t>
            </a:r>
            <a:r>
              <a:rPr lang="sk-SK" b="0" dirty="0" err="1" smtClean="0"/>
              <a:t>spoil</a:t>
            </a:r>
            <a:r>
              <a:rPr lang="sk-SK" b="0" dirty="0" smtClean="0"/>
              <a:t> </a:t>
            </a:r>
            <a:r>
              <a:rPr lang="sk-SK" b="0" dirty="0" err="1" smtClean="0"/>
              <a:t>heap</a:t>
            </a:r>
            <a:r>
              <a:rPr lang="sk-SK" b="0" dirty="0" smtClean="0"/>
              <a:t>, </a:t>
            </a:r>
            <a:r>
              <a:rPr lang="sk-SK" b="0" dirty="0" err="1" smtClean="0"/>
              <a:t>with</a:t>
            </a:r>
            <a:r>
              <a:rPr lang="sk-SK" b="0" dirty="0" smtClean="0"/>
              <a:t> </a:t>
            </a:r>
            <a:r>
              <a:rPr lang="sk-SK" b="0" dirty="0" err="1" smtClean="0"/>
              <a:t>very</a:t>
            </a:r>
            <a:r>
              <a:rPr lang="sk-SK" b="0" dirty="0" smtClean="0"/>
              <a:t> </a:t>
            </a:r>
            <a:r>
              <a:rPr lang="sk-SK" b="0" dirty="0" err="1" smtClean="0"/>
              <a:t>high</a:t>
            </a:r>
            <a:r>
              <a:rPr lang="sk-SK" b="0" dirty="0" smtClean="0"/>
              <a:t> </a:t>
            </a:r>
            <a:r>
              <a:rPr lang="sk-SK" b="0" dirty="0" err="1" smtClean="0"/>
              <a:t>frequency</a:t>
            </a:r>
            <a:r>
              <a:rPr lang="sk-SK" b="0" dirty="0" smtClean="0"/>
              <a:t>. </a:t>
            </a:r>
            <a:r>
              <a:rPr lang="sk-SK" b="0" dirty="0" err="1" smtClean="0"/>
              <a:t>Compared</a:t>
            </a:r>
            <a:r>
              <a:rPr lang="sk-SK" b="0" dirty="0" smtClean="0"/>
              <a:t> </a:t>
            </a:r>
            <a:r>
              <a:rPr lang="sk-SK" b="0" dirty="0" err="1" smtClean="0"/>
              <a:t>with</a:t>
            </a:r>
            <a:r>
              <a:rPr lang="sk-SK" b="0" dirty="0" smtClean="0"/>
              <a:t> </a:t>
            </a:r>
            <a:r>
              <a:rPr lang="sk-SK" b="0" dirty="0" err="1" smtClean="0"/>
              <a:t>the</a:t>
            </a:r>
            <a:r>
              <a:rPr lang="sk-SK" b="0" dirty="0" smtClean="0"/>
              <a:t> </a:t>
            </a:r>
            <a:r>
              <a:rPr lang="sk-SK" b="0" dirty="0" err="1" smtClean="0"/>
              <a:t>fruiting</a:t>
            </a:r>
            <a:r>
              <a:rPr lang="sk-SK" b="0" dirty="0" smtClean="0"/>
              <a:t> </a:t>
            </a:r>
            <a:r>
              <a:rPr lang="sk-SK" b="0" dirty="0" err="1" smtClean="0"/>
              <a:t>bodies</a:t>
            </a:r>
            <a:r>
              <a:rPr lang="sk-SK" b="0" dirty="0" smtClean="0"/>
              <a:t> </a:t>
            </a:r>
            <a:r>
              <a:rPr lang="sk-SK" b="0" dirty="0" err="1" smtClean="0"/>
              <a:t>of</a:t>
            </a:r>
            <a:r>
              <a:rPr lang="sk-SK" b="0" dirty="0" smtClean="0"/>
              <a:t> </a:t>
            </a:r>
            <a:r>
              <a:rPr lang="sk-SK" b="0" dirty="0" err="1" smtClean="0"/>
              <a:t>this</a:t>
            </a:r>
            <a:r>
              <a:rPr lang="sk-SK" b="0" dirty="0" smtClean="0"/>
              <a:t> </a:t>
            </a:r>
            <a:r>
              <a:rPr lang="sk-SK" b="0" dirty="0" err="1" smtClean="0"/>
              <a:t>fungi</a:t>
            </a:r>
            <a:r>
              <a:rPr lang="sk-SK" b="0" dirty="0" smtClean="0"/>
              <a:t> </a:t>
            </a:r>
            <a:r>
              <a:rPr lang="sk-SK" b="0" dirty="0" err="1" smtClean="0"/>
              <a:t>growing</a:t>
            </a:r>
            <a:r>
              <a:rPr lang="sk-SK" b="0" dirty="0" smtClean="0"/>
              <a:t> in </a:t>
            </a:r>
            <a:r>
              <a:rPr lang="sk-SK" b="0" dirty="0" err="1" smtClean="0"/>
              <a:t>natural</a:t>
            </a:r>
            <a:r>
              <a:rPr lang="sk-SK" b="0" dirty="0" smtClean="0"/>
              <a:t> </a:t>
            </a:r>
            <a:r>
              <a:rPr lang="sk-SK" b="0" dirty="0" err="1" smtClean="0"/>
              <a:t>stands</a:t>
            </a:r>
            <a:r>
              <a:rPr lang="sk-SK" b="0" dirty="0" smtClean="0"/>
              <a:t>, are </a:t>
            </a:r>
            <a:r>
              <a:rPr lang="sk-SK" b="0" dirty="0" err="1" smtClean="0"/>
              <a:t>this</a:t>
            </a:r>
            <a:r>
              <a:rPr lang="sk-SK" b="0" dirty="0" smtClean="0"/>
              <a:t> </a:t>
            </a:r>
            <a:r>
              <a:rPr lang="sk-SK" b="0" dirty="0" err="1" smtClean="0"/>
              <a:t>growing</a:t>
            </a:r>
            <a:r>
              <a:rPr lang="sk-SK" b="0" dirty="0" smtClean="0"/>
              <a:t> on </a:t>
            </a:r>
            <a:r>
              <a:rPr lang="sk-SK" b="0" dirty="0" err="1" smtClean="0"/>
              <a:t>the</a:t>
            </a:r>
            <a:r>
              <a:rPr lang="sk-SK" b="0" dirty="0" smtClean="0"/>
              <a:t> </a:t>
            </a:r>
            <a:r>
              <a:rPr lang="sk-SK" b="0" dirty="0" err="1" smtClean="0"/>
              <a:t>spoil</a:t>
            </a:r>
            <a:r>
              <a:rPr lang="sk-SK" b="0" dirty="0" smtClean="0"/>
              <a:t> </a:t>
            </a:r>
            <a:r>
              <a:rPr lang="sk-SK" b="0" dirty="0" err="1" smtClean="0"/>
              <a:t>heap</a:t>
            </a:r>
            <a:r>
              <a:rPr lang="sk-SK" b="0" dirty="0" smtClean="0"/>
              <a:t> </a:t>
            </a:r>
            <a:r>
              <a:rPr lang="sk-SK" b="0" dirty="0" err="1" smtClean="0"/>
              <a:t>darker</a:t>
            </a:r>
            <a:r>
              <a:rPr lang="sk-SK" b="0" dirty="0" smtClean="0"/>
              <a:t> and </a:t>
            </a:r>
            <a:r>
              <a:rPr lang="sk-SK" b="0" dirty="0" err="1" smtClean="0"/>
              <a:t>does</a:t>
            </a:r>
            <a:r>
              <a:rPr lang="sk-SK" b="0" dirty="0" smtClean="0"/>
              <a:t> </a:t>
            </a:r>
            <a:r>
              <a:rPr lang="sk-SK" b="0" dirty="0" err="1" smtClean="0"/>
              <a:t>not</a:t>
            </a:r>
            <a:r>
              <a:rPr lang="sk-SK" b="0" dirty="0" smtClean="0"/>
              <a:t> </a:t>
            </a:r>
            <a:r>
              <a:rPr lang="sk-SK" b="0" dirty="0" err="1" smtClean="0"/>
              <a:t>live</a:t>
            </a:r>
            <a:r>
              <a:rPr lang="sk-SK" b="0" dirty="0" smtClean="0"/>
              <a:t> </a:t>
            </a:r>
            <a:r>
              <a:rPr lang="sk-SK" b="0" dirty="0" err="1" smtClean="0"/>
              <a:t>hat</a:t>
            </a:r>
            <a:r>
              <a:rPr lang="sk-SK" b="0" dirty="0" smtClean="0"/>
              <a:t> </a:t>
            </a:r>
            <a:r>
              <a:rPr lang="sk-SK" b="0" dirty="0" err="1" smtClean="0"/>
              <a:t>wet</a:t>
            </a:r>
            <a:r>
              <a:rPr lang="sk-SK" b="0" dirty="0" smtClean="0"/>
              <a:t> </a:t>
            </a:r>
            <a:r>
              <a:rPr lang="sk-SK" b="0" dirty="0" err="1" smtClean="0"/>
              <a:t>and</a:t>
            </a:r>
            <a:r>
              <a:rPr lang="sk-SK" b="0" dirty="0" smtClean="0"/>
              <a:t> </a:t>
            </a:r>
            <a:r>
              <a:rPr lang="sk-SK" b="0" dirty="0" err="1" smtClean="0"/>
              <a:t>slippery</a:t>
            </a:r>
            <a:r>
              <a:rPr lang="sk-SK" b="0" dirty="0" smtClean="0"/>
              <a:t>. </a:t>
            </a:r>
            <a:r>
              <a:rPr lang="sk-SK" b="0" dirty="0" err="1" smtClean="0"/>
              <a:t>Together</a:t>
            </a:r>
            <a:r>
              <a:rPr lang="sk-SK" b="0" dirty="0" smtClean="0"/>
              <a:t> </a:t>
            </a:r>
            <a:r>
              <a:rPr lang="sk-SK" b="0" dirty="0" err="1" smtClean="0"/>
              <a:t>we</a:t>
            </a:r>
            <a:r>
              <a:rPr lang="sk-SK" b="0" dirty="0" smtClean="0"/>
              <a:t> </a:t>
            </a:r>
            <a:r>
              <a:rPr lang="sk-SK" b="0" dirty="0" err="1" smtClean="0"/>
              <a:t>recorded</a:t>
            </a:r>
            <a:r>
              <a:rPr lang="sk-SK" b="0" dirty="0" smtClean="0"/>
              <a:t> </a:t>
            </a:r>
            <a:r>
              <a:rPr lang="sk-SK" b="0" dirty="0" err="1" smtClean="0"/>
              <a:t>eight</a:t>
            </a:r>
            <a:r>
              <a:rPr lang="sk-SK" b="0" dirty="0" smtClean="0"/>
              <a:t> </a:t>
            </a:r>
            <a:r>
              <a:rPr lang="sk-SK" b="0" dirty="0" err="1" smtClean="0"/>
              <a:t>kinds</a:t>
            </a:r>
            <a:r>
              <a:rPr lang="sk-SK" b="0" dirty="0" smtClean="0"/>
              <a:t> </a:t>
            </a:r>
            <a:r>
              <a:rPr lang="sk-SK" b="0" dirty="0" err="1" smtClean="0"/>
              <a:t>of</a:t>
            </a:r>
            <a:r>
              <a:rPr lang="sk-SK" b="0" dirty="0" smtClean="0"/>
              <a:t> </a:t>
            </a:r>
            <a:r>
              <a:rPr lang="sk-SK" b="0" dirty="0" err="1" smtClean="0"/>
              <a:t>fungi</a:t>
            </a:r>
            <a:r>
              <a:rPr lang="sk-SK" b="0" dirty="0" smtClean="0"/>
              <a:t>, and are </a:t>
            </a:r>
            <a:r>
              <a:rPr lang="sk-SK" b="0" dirty="0" err="1" smtClean="0"/>
              <a:t>presented</a:t>
            </a:r>
            <a:r>
              <a:rPr lang="sk-SK" b="0" dirty="0" smtClean="0"/>
              <a:t> in Table 3, </a:t>
            </a:r>
            <a:r>
              <a:rPr lang="sk-SK" b="0" dirty="0" err="1" smtClean="0"/>
              <a:t>indicating</a:t>
            </a:r>
            <a:r>
              <a:rPr lang="sk-SK" b="0" dirty="0" smtClean="0"/>
              <a:t> </a:t>
            </a:r>
            <a:r>
              <a:rPr lang="sk-SK" b="0" dirty="0" err="1" smtClean="0"/>
              <a:t>the</a:t>
            </a:r>
            <a:r>
              <a:rPr lang="sk-SK" b="0" dirty="0" smtClean="0"/>
              <a:t> </a:t>
            </a:r>
            <a:r>
              <a:rPr lang="sk-SK" b="0" dirty="0" err="1" smtClean="0"/>
              <a:t>presence</a:t>
            </a:r>
            <a:r>
              <a:rPr lang="sk-SK" b="0" dirty="0" smtClean="0"/>
              <a:t> </a:t>
            </a:r>
            <a:r>
              <a:rPr lang="sk-SK" b="0" dirty="0" err="1" smtClean="0"/>
              <a:t>of</a:t>
            </a:r>
            <a:r>
              <a:rPr lang="sk-SK" b="0" dirty="0" smtClean="0"/>
              <a:t> </a:t>
            </a:r>
            <a:r>
              <a:rPr lang="sk-SK" b="0" dirty="0" err="1" smtClean="0"/>
              <a:t>central</a:t>
            </a:r>
            <a:r>
              <a:rPr lang="sk-SK" b="0" dirty="0" smtClean="0"/>
              <a:t> or </a:t>
            </a:r>
            <a:r>
              <a:rPr lang="sk-SK" b="0" dirty="0" err="1" smtClean="0"/>
              <a:t>peripheral</a:t>
            </a:r>
            <a:r>
              <a:rPr lang="sk-SK" b="0" dirty="0" smtClean="0"/>
              <a:t> part </a:t>
            </a:r>
            <a:r>
              <a:rPr lang="sk-SK" b="0" dirty="0" err="1" smtClean="0"/>
              <a:t>of</a:t>
            </a:r>
            <a:r>
              <a:rPr lang="sk-SK" b="0" dirty="0" smtClean="0"/>
              <a:t> </a:t>
            </a:r>
            <a:r>
              <a:rPr lang="sk-SK" b="0" dirty="0" err="1" smtClean="0"/>
              <a:t>the</a:t>
            </a:r>
            <a:r>
              <a:rPr lang="sk-SK" b="0" dirty="0" smtClean="0"/>
              <a:t> </a:t>
            </a:r>
            <a:r>
              <a:rPr lang="sk-SK" b="0" dirty="0" err="1" smtClean="0"/>
              <a:t>spoil</a:t>
            </a:r>
            <a:r>
              <a:rPr lang="sk-SK" b="0" dirty="0" smtClean="0"/>
              <a:t> </a:t>
            </a:r>
            <a:r>
              <a:rPr lang="sk-SK" b="0" dirty="0" err="1" smtClean="0"/>
              <a:t>heap</a:t>
            </a:r>
            <a:r>
              <a:rPr lang="sk-SK" b="0" dirty="0" smtClean="0"/>
              <a:t>.</a:t>
            </a:r>
            <a:endParaRPr lang="sk-SK" b="0" dirty="0"/>
          </a:p>
        </p:txBody>
      </p:sp>
    </p:spTree>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1006</Words>
  <PresentationFormat>Vlastná</PresentationFormat>
  <Paragraphs>154</Paragraphs>
  <Slides>1</Slides>
  <Notes>0</Notes>
  <HiddenSlides>0</HiddenSlides>
  <MMClips>0</MMClips>
  <ScaleCrop>false</ScaleCrop>
  <HeadingPairs>
    <vt:vector size="4" baseType="variant">
      <vt:variant>
        <vt:lpstr>Motív</vt:lpstr>
      </vt:variant>
      <vt:variant>
        <vt:i4>1</vt:i4>
      </vt:variant>
      <vt:variant>
        <vt:lpstr>Nadpisy snímok</vt:lpstr>
      </vt:variant>
      <vt:variant>
        <vt:i4>1</vt:i4>
      </vt:variant>
    </vt:vector>
  </HeadingPairs>
  <TitlesOfParts>
    <vt:vector size="2" baseType="lpstr">
      <vt:lpstr>Motív Office</vt:lpstr>
      <vt:lpstr>Snímka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Metals mining and processing of wastewater material, which is largely exported from the mines to open areas. In connection with the exportation of waste slag heap was also portrayed in Gelnica site in Slovenské Cechy - Gaple, which therefore represents a secondary complex. According to data from the Mining Museum in Gelnica,  is spoil heap  about 200 per year rather large stony complex area of ​​approximately 5500 m2 and is composed mainly of schist, quartz, siderite, chalcopyrite, pyrite, tetraedrit, to a lesser extent also secondary minerals of copper – limonite, malachite, azurit, olivenit, antlerit, cornwallit and other types of minerals. Spoil heap area is situated mostly in the local part Slovenské Cechy, but part of it extends beyond. </dc:title>
  <cp:lastModifiedBy>Lenka Skarbekova</cp:lastModifiedBy>
  <cp:revision>9</cp:revision>
  <dcterms:modified xsi:type="dcterms:W3CDTF">2012-04-10T15:24:48Z</dcterms:modified>
</cp:coreProperties>
</file>