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61" r:id="rId6"/>
    <p:sldId id="257" r:id="rId7"/>
    <p:sldId id="263" r:id="rId8"/>
    <p:sldId id="266" r:id="rId9"/>
    <p:sldId id="264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06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367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6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384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63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470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12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15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040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91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575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3000" r="-1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8F3B-5B62-446E-9BF7-AC412B82AC97}" type="datetimeFigureOut">
              <a:rPr lang="sk-SK" smtClean="0"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CF7F-BDD9-4A6B-BE00-6E365E33AA3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641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52688" y="1029811"/>
            <a:ext cx="8417252" cy="2387600"/>
          </a:xfrm>
        </p:spPr>
        <p:txBody>
          <a:bodyPr>
            <a:noAutofit/>
          </a:bodyPr>
          <a:lstStyle/>
          <a:p>
            <a:r>
              <a:rPr lang="sk-SK" sz="11500" b="1" dirty="0">
                <a:latin typeface="Comic Sans MS" panose="030F0702030302020204" pitchFamily="66" charset="0"/>
              </a:rPr>
              <a:t>Opis osoby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671661" y="6044340"/>
            <a:ext cx="4107052" cy="499820"/>
          </a:xfrm>
        </p:spPr>
        <p:txBody>
          <a:bodyPr/>
          <a:lstStyle/>
          <a:p>
            <a:endParaRPr lang="sk-SK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OnlineLabels Clip Art - Faceless 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4" y="3683019"/>
            <a:ext cx="2203321" cy="27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lineLabels Clip Art - Faceless Wom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49" y="3683018"/>
            <a:ext cx="2087791" cy="27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66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4711" y="399245"/>
            <a:ext cx="10958849" cy="600155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Aké má uši?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neveľké, nenápadné, väčšie, nápadnejšie, mierne odstávajúce, zakryté vlasmi...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Aký má krk?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dlhý, krátky, štíhly, hrubší... 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Aké má zvláštne znamenie?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pehy, materské znamienko, bradavica...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Aký má hlas?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zvučný, silný, jemný, tenký, hrubý, vysoký, nízky, príjemný...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Aké má oblečenie?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moderné, čisté, pohodlné, pracovné...</a:t>
            </a:r>
          </a:p>
          <a:p>
            <a:pPr algn="just">
              <a:lnSpc>
                <a:spcPct val="150000"/>
              </a:lnSpc>
            </a:pPr>
            <a:endParaRPr lang="sk-SK" sz="2400" dirty="0">
              <a:latin typeface="Comic Sans MS" panose="030F0702030302020204" pitchFamily="66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97" y="1532584"/>
            <a:ext cx="3278983" cy="2553982"/>
          </a:xfrm>
          <a:prstGeom prst="rect">
            <a:avLst/>
          </a:prstGeom>
        </p:spPr>
      </p:pic>
      <p:pic>
        <p:nvPicPr>
          <p:cNvPr id="3074" name="Picture 2" descr="Znamienka a pehy na pokožke - Telo | Vitarián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785" y="4542378"/>
            <a:ext cx="2790423" cy="185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8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B65FD6-21E1-1201-509B-9AE45170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latin typeface="Comic Sans MS" panose="030F0702030302020204" pitchFamily="66" charset="0"/>
              </a:rPr>
              <a:t>Kompozícia opisu osoby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8AFF83-752B-6B18-A12A-89F3BAFD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400" dirty="0">
                <a:latin typeface="Comic Sans MS" panose="030F0702030302020204" pitchFamily="66" charset="0"/>
              </a:rPr>
              <a:t>Úvod  - koho budeme opisovať a prečo</a:t>
            </a:r>
          </a:p>
          <a:p>
            <a:endParaRPr lang="sk-SK" sz="4400" dirty="0">
              <a:latin typeface="Comic Sans MS" panose="030F0702030302020204" pitchFamily="66" charset="0"/>
            </a:endParaRPr>
          </a:p>
          <a:p>
            <a:r>
              <a:rPr lang="sk-SK" sz="4400" dirty="0">
                <a:latin typeface="Comic Sans MS" panose="030F0702030302020204" pitchFamily="66" charset="0"/>
              </a:rPr>
              <a:t>Jadro – samotný opis podľa zvoleného    postupu (zhora dole)</a:t>
            </a:r>
          </a:p>
          <a:p>
            <a:endParaRPr lang="sk-SK" sz="4400" dirty="0">
              <a:latin typeface="Comic Sans MS" panose="030F0702030302020204" pitchFamily="66" charset="0"/>
            </a:endParaRPr>
          </a:p>
          <a:p>
            <a:r>
              <a:rPr lang="sk-SK" sz="4400" dirty="0">
                <a:latin typeface="Comic Sans MS" panose="030F0702030302020204" pitchFamily="66" charset="0"/>
              </a:rPr>
              <a:t>Záver – zhrnutie opisu</a:t>
            </a:r>
          </a:p>
        </p:txBody>
      </p:sp>
    </p:spTree>
    <p:extLst>
      <p:ext uri="{BB962C8B-B14F-4D97-AF65-F5344CB8AC3E}">
        <p14:creationId xmlns:p14="http://schemas.microsoft.com/office/powerpoint/2010/main" val="162043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Domáca úloha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94029" y="1854557"/>
            <a:ext cx="9003942" cy="39151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sk-SK" sz="4400" dirty="0">
                <a:latin typeface="Comic Sans MS" panose="030F0702030302020204" pitchFamily="66" charset="0"/>
              </a:rPr>
              <a:t> </a:t>
            </a:r>
            <a:r>
              <a:rPr lang="sk-SK" sz="3200" dirty="0">
                <a:latin typeface="Comic Sans MS" panose="030F0702030302020204" pitchFamily="66" charset="0"/>
              </a:rPr>
              <a:t>Napíš opis svojho najlepšieho kamaráta/kamarátky.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sz="3200" b="1" dirty="0">
                <a:latin typeface="Comic Sans MS" panose="030F0702030302020204" pitchFamily="66" charset="0"/>
              </a:rPr>
              <a:t>Toto je moja kamarátka/môj kamarát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sz="3200" b="1" dirty="0">
                <a:latin typeface="Comic Sans MS" panose="030F0702030302020204" pitchFamily="66" charset="0"/>
              </a:rPr>
              <a:t>(Opis osoby)</a:t>
            </a:r>
          </a:p>
        </p:txBody>
      </p:sp>
    </p:spTree>
    <p:extLst>
      <p:ext uri="{BB962C8B-B14F-4D97-AF65-F5344CB8AC3E}">
        <p14:creationId xmlns:p14="http://schemas.microsoft.com/office/powerpoint/2010/main" val="5569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OPIS OSOBY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57895" y="1481069"/>
            <a:ext cx="10984605" cy="49970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vymenúvanie  znakov a vlastností osoby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funkciou opisu je </a:t>
            </a:r>
            <a:r>
              <a:rPr lang="sk-SK" u="sng" dirty="0">
                <a:latin typeface="Comic Sans MS" panose="030F0702030302020204" pitchFamily="66" charset="0"/>
              </a:rPr>
              <a:t>čo najpresnejšie</a:t>
            </a:r>
            <a:r>
              <a:rPr lang="sk-SK" dirty="0">
                <a:latin typeface="Comic Sans MS" panose="030F0702030302020204" pitchFamily="66" charset="0"/>
              </a:rPr>
              <a:t>  slovami vyjadriť  vlastnosti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>
                <a:latin typeface="Comic Sans MS" panose="030F0702030302020204" pitchFamily="66" charset="0"/>
              </a:rPr>
              <a:t>   pozorovanej  osoby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pri výbere znakov a postupnosti ich vymenovania musí byť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>
                <a:latin typeface="Comic Sans MS" panose="030F0702030302020204" pitchFamily="66" charset="0"/>
              </a:rPr>
              <a:t>  určitá logika (nemôžem preskakovať z vlastnosti na vlastnosť),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>
                <a:latin typeface="Comic Sans MS" panose="030F0702030302020204" pitchFamily="66" charset="0"/>
              </a:rPr>
              <a:t>   teda  musíme postupovať systematicky (napr. zhora dole)</a:t>
            </a:r>
          </a:p>
        </p:txBody>
      </p:sp>
    </p:spTree>
    <p:extLst>
      <p:ext uri="{BB962C8B-B14F-4D97-AF65-F5344CB8AC3E}">
        <p14:creationId xmlns:p14="http://schemas.microsoft.com/office/powerpoint/2010/main" val="127792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Zásady opisu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57895" y="1635617"/>
            <a:ext cx="10984605" cy="48424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opisovanú osobu si musíme dobre prezrieť, aby sme nezabudli na  dôležité  znaky</a:t>
            </a:r>
            <a:endParaRPr lang="sk-SK" b="1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cieľom je, aby ten, kto bude opis čítať, si vedel danú osobu  podľa opisu predstaviť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pri opise musíme využívať veľa prídavných mien (napr. nízky, kučeravé, bledý...)</a:t>
            </a:r>
          </a:p>
        </p:txBody>
      </p:sp>
    </p:spTree>
    <p:extLst>
      <p:ext uri="{BB962C8B-B14F-4D97-AF65-F5344CB8AC3E}">
        <p14:creationId xmlns:p14="http://schemas.microsoft.com/office/powerpoint/2010/main" val="76463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Opis osoby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57895" y="1635617"/>
            <a:ext cx="10984605" cy="484245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k-SK" sz="3300" dirty="0">
                <a:latin typeface="Comic Sans MS" panose="030F0702030302020204" pitchFamily="66" charset="0"/>
              </a:rPr>
              <a:t>Opis osoby môžeme obohatiť pomocou prirovnaní, napr.: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u="sng" dirty="0">
                <a:latin typeface="Comic Sans MS" panose="030F0702030302020204" pitchFamily="66" charset="0"/>
              </a:rPr>
              <a:t>postava</a:t>
            </a:r>
            <a:r>
              <a:rPr lang="sk-SK" dirty="0">
                <a:latin typeface="Comic Sans MS" panose="030F0702030302020204" pitchFamily="66" charset="0"/>
              </a:rPr>
              <a:t>: vysoká ako..., štíhla ako..., mocná ako..., mohutná ako...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u="sng" dirty="0">
                <a:latin typeface="Comic Sans MS" panose="030F0702030302020204" pitchFamily="66" charset="0"/>
              </a:rPr>
              <a:t>tvár</a:t>
            </a:r>
            <a:r>
              <a:rPr lang="sk-SK" dirty="0">
                <a:latin typeface="Comic Sans MS" panose="030F0702030302020204" pitchFamily="66" charset="0"/>
              </a:rPr>
              <a:t>: okrúhla ako..., bledá ako..., červená ako...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u="sng" dirty="0">
                <a:latin typeface="Comic Sans MS" panose="030F0702030302020204" pitchFamily="66" charset="0"/>
              </a:rPr>
              <a:t>krk:</a:t>
            </a:r>
            <a:r>
              <a:rPr lang="sk-SK" dirty="0">
                <a:latin typeface="Comic Sans MS" panose="030F0702030302020204" pitchFamily="66" charset="0"/>
              </a:rPr>
              <a:t> dlhý ako..., pevný ako...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u="sng" dirty="0">
                <a:latin typeface="Comic Sans MS" panose="030F0702030302020204" pitchFamily="66" charset="0"/>
              </a:rPr>
              <a:t>oči</a:t>
            </a:r>
            <a:r>
              <a:rPr lang="sk-SK" dirty="0">
                <a:latin typeface="Comic Sans MS" panose="030F0702030302020204" pitchFamily="66" charset="0"/>
              </a:rPr>
              <a:t>: jasné ako..., veľké ako..., tmavé ako..., modré ako..., čierne ako..., zelené ako..., hlboké ako...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u="sng" dirty="0">
                <a:latin typeface="Comic Sans MS" panose="030F0702030302020204" pitchFamily="66" charset="0"/>
              </a:rPr>
              <a:t>vlasy</a:t>
            </a:r>
            <a:r>
              <a:rPr lang="sk-SK" dirty="0">
                <a:latin typeface="Comic Sans MS" panose="030F0702030302020204" pitchFamily="66" charset="0"/>
              </a:rPr>
              <a:t>: tmavé ako..., lesklé ako..., jemné ako..., neposlušné ako..., pevné ako ...</a:t>
            </a:r>
          </a:p>
        </p:txBody>
      </p:sp>
    </p:spTree>
    <p:extLst>
      <p:ext uri="{BB962C8B-B14F-4D97-AF65-F5344CB8AC3E}">
        <p14:creationId xmlns:p14="http://schemas.microsoft.com/office/powerpoint/2010/main" val="12255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Vonkajší opis osoby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57895" y="1481069"/>
            <a:ext cx="10984605" cy="49970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Vonkajšie  znaky opisovanej osoby: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začíname postavou, potom (zhora dole): vlasy, oči, pery, plecia, ruky, nohy...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pri opise vonkajších znakov osoby by sme mali spomenúť čo najviac detailov, aby sme danú osobu čo najlepšie opísali (napr. znamienko na tvári...)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pomenúvame znaky priamo, napr. Lucia je </a:t>
            </a:r>
            <a:r>
              <a:rPr lang="sk-SK" u="sng" dirty="0">
                <a:latin typeface="Comic Sans MS" panose="030F0702030302020204" pitchFamily="66" charset="0"/>
              </a:rPr>
              <a:t>vysoká</a:t>
            </a:r>
            <a:r>
              <a:rPr lang="sk-SK" dirty="0">
                <a:latin typeface="Comic Sans MS" panose="030F0702030302020204" pitchFamily="66" charset="0"/>
              </a:rPr>
              <a:t> a veľmi </a:t>
            </a:r>
            <a:r>
              <a:rPr lang="sk-SK" u="sng" dirty="0">
                <a:latin typeface="Comic Sans MS" panose="030F0702030302020204" pitchFamily="66" charset="0"/>
              </a:rPr>
              <a:t>štíhla. </a:t>
            </a:r>
          </a:p>
        </p:txBody>
      </p:sp>
    </p:spTree>
    <p:extLst>
      <p:ext uri="{BB962C8B-B14F-4D97-AF65-F5344CB8AC3E}">
        <p14:creationId xmlns:p14="http://schemas.microsoft.com/office/powerpoint/2010/main" val="374431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9259" y="321972"/>
            <a:ext cx="6824729" cy="814925"/>
          </a:xfrm>
        </p:spPr>
        <p:txBody>
          <a:bodyPr>
            <a:normAutofit/>
          </a:bodyPr>
          <a:lstStyle/>
          <a:p>
            <a:pPr algn="ctr"/>
            <a:r>
              <a:rPr lang="sk-SK" sz="3600" b="1" dirty="0">
                <a:latin typeface="Comic Sans MS" panose="030F0702030302020204" pitchFamily="66" charset="0"/>
              </a:rPr>
              <a:t>Pomenuj časti ľudského tela.</a:t>
            </a:r>
          </a:p>
        </p:txBody>
      </p:sp>
      <p:pic>
        <p:nvPicPr>
          <p:cNvPr id="2052" name="Picture 4" descr="Takto by vyzerali seriálové postavy, keby boli kreslené - NAJKY.s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8" r="2930"/>
          <a:stretch/>
        </p:blipFill>
        <p:spPr bwMode="auto">
          <a:xfrm>
            <a:off x="7611414" y="321972"/>
            <a:ext cx="2588654" cy="601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Čiarová bublina 1 3"/>
          <p:cNvSpPr/>
          <p:nvPr/>
        </p:nvSpPr>
        <p:spPr>
          <a:xfrm rot="10800000">
            <a:off x="6001554" y="1227049"/>
            <a:ext cx="1790163" cy="447205"/>
          </a:xfrm>
          <a:prstGeom prst="borderCallout1">
            <a:avLst>
              <a:gd name="adj1" fmla="val 50428"/>
              <a:gd name="adj2" fmla="val -5455"/>
              <a:gd name="adj3" fmla="val 112500"/>
              <a:gd name="adj4" fmla="val -38333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501334" y="125059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hlava</a:t>
            </a:r>
          </a:p>
        </p:txBody>
      </p:sp>
      <p:sp>
        <p:nvSpPr>
          <p:cNvPr id="10" name="Čiarová bublina 1 9"/>
          <p:cNvSpPr/>
          <p:nvPr/>
        </p:nvSpPr>
        <p:spPr>
          <a:xfrm>
            <a:off x="9876342" y="505831"/>
            <a:ext cx="1790163" cy="447205"/>
          </a:xfrm>
          <a:prstGeom prst="borderCallout1">
            <a:avLst>
              <a:gd name="adj1" fmla="val 44669"/>
              <a:gd name="adj2" fmla="val -2578"/>
              <a:gd name="adj3" fmla="val 204656"/>
              <a:gd name="adj4" fmla="val -45527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10367494" y="55292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krk</a:t>
            </a:r>
          </a:p>
        </p:txBody>
      </p:sp>
      <p:sp>
        <p:nvSpPr>
          <p:cNvPr id="12" name="Čiarová bublina 1 11"/>
          <p:cNvSpPr/>
          <p:nvPr/>
        </p:nvSpPr>
        <p:spPr>
          <a:xfrm rot="10800000">
            <a:off x="5501772" y="2262020"/>
            <a:ext cx="1790163" cy="447205"/>
          </a:xfrm>
          <a:prstGeom prst="borderCallout1">
            <a:avLst>
              <a:gd name="adj1" fmla="val 44669"/>
              <a:gd name="adj2" fmla="val -2578"/>
              <a:gd name="adj3" fmla="val 167218"/>
              <a:gd name="adj4" fmla="val -52721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848457" y="2285567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rameno</a:t>
            </a:r>
          </a:p>
        </p:txBody>
      </p:sp>
      <p:sp>
        <p:nvSpPr>
          <p:cNvPr id="16" name="Čiarová bublina 1 15"/>
          <p:cNvSpPr/>
          <p:nvPr/>
        </p:nvSpPr>
        <p:spPr>
          <a:xfrm>
            <a:off x="10244992" y="1767745"/>
            <a:ext cx="1455617" cy="447421"/>
          </a:xfrm>
          <a:prstGeom prst="borderCallout1">
            <a:avLst>
              <a:gd name="adj1" fmla="val 44669"/>
              <a:gd name="adj2" fmla="val -2578"/>
              <a:gd name="adj3" fmla="val 213273"/>
              <a:gd name="adj4" fmla="val -226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Čiarová bublina 1 16"/>
          <p:cNvSpPr/>
          <p:nvPr/>
        </p:nvSpPr>
        <p:spPr>
          <a:xfrm rot="10800000">
            <a:off x="5988371" y="3163323"/>
            <a:ext cx="1455617" cy="447421"/>
          </a:xfrm>
          <a:prstGeom prst="borderCallout1">
            <a:avLst>
              <a:gd name="adj1" fmla="val 44669"/>
              <a:gd name="adj2" fmla="val -2578"/>
              <a:gd name="adj3" fmla="val 155703"/>
              <a:gd name="adj4" fmla="val -3945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10450060" y="1791400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lakeť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6316650" y="318687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ruka</a:t>
            </a:r>
          </a:p>
        </p:txBody>
      </p:sp>
      <p:sp>
        <p:nvSpPr>
          <p:cNvPr id="22" name="Čiarová bublina 1 21"/>
          <p:cNvSpPr/>
          <p:nvPr/>
        </p:nvSpPr>
        <p:spPr>
          <a:xfrm rot="10800000">
            <a:off x="9791738" y="3153666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103891"/>
              <a:gd name="adj4" fmla="val 140158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10192617" y="3180646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dlaň</a:t>
            </a:r>
          </a:p>
        </p:txBody>
      </p:sp>
      <p:sp>
        <p:nvSpPr>
          <p:cNvPr id="26" name="Čiarová bublina 1 25"/>
          <p:cNvSpPr/>
          <p:nvPr/>
        </p:nvSpPr>
        <p:spPr>
          <a:xfrm rot="10800000">
            <a:off x="6799893" y="3938150"/>
            <a:ext cx="1455617" cy="447421"/>
          </a:xfrm>
          <a:prstGeom prst="borderCallout1">
            <a:avLst>
              <a:gd name="adj1" fmla="val 105116"/>
              <a:gd name="adj2" fmla="val 17771"/>
              <a:gd name="adj3" fmla="val 325533"/>
              <a:gd name="adj4" fmla="val -671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BlokTextu 26"/>
          <p:cNvSpPr txBox="1"/>
          <p:nvPr/>
        </p:nvSpPr>
        <p:spPr>
          <a:xfrm>
            <a:off x="7204741" y="397512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prst</a:t>
            </a:r>
          </a:p>
        </p:txBody>
      </p:sp>
      <p:sp>
        <p:nvSpPr>
          <p:cNvPr id="23" name="Čiarová bublina 1 22"/>
          <p:cNvSpPr/>
          <p:nvPr/>
        </p:nvSpPr>
        <p:spPr>
          <a:xfrm rot="10800000">
            <a:off x="9963695" y="3975127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-40033"/>
              <a:gd name="adj4" fmla="val 161393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BlokTextu 27"/>
          <p:cNvSpPr txBox="1"/>
          <p:nvPr/>
        </p:nvSpPr>
        <p:spPr>
          <a:xfrm>
            <a:off x="10244992" y="40224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koleno</a:t>
            </a:r>
          </a:p>
        </p:txBody>
      </p:sp>
      <p:sp>
        <p:nvSpPr>
          <p:cNvPr id="29" name="Čiarová bublina 1 28"/>
          <p:cNvSpPr/>
          <p:nvPr/>
        </p:nvSpPr>
        <p:spPr>
          <a:xfrm rot="10800000">
            <a:off x="6848264" y="4975744"/>
            <a:ext cx="1455617" cy="447421"/>
          </a:xfrm>
          <a:prstGeom prst="borderCallout1">
            <a:avLst>
              <a:gd name="adj1" fmla="val 105116"/>
              <a:gd name="adj2" fmla="val 17771"/>
              <a:gd name="adj3" fmla="val 262207"/>
              <a:gd name="adj4" fmla="val -1644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1" name="BlokTextu 30"/>
          <p:cNvSpPr txBox="1"/>
          <p:nvPr/>
        </p:nvSpPr>
        <p:spPr>
          <a:xfrm>
            <a:off x="7143978" y="4998183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noha</a:t>
            </a:r>
          </a:p>
        </p:txBody>
      </p:sp>
      <p:sp>
        <p:nvSpPr>
          <p:cNvPr id="32" name="Čiarová bublina 1 31"/>
          <p:cNvSpPr/>
          <p:nvPr/>
        </p:nvSpPr>
        <p:spPr>
          <a:xfrm rot="10800000">
            <a:off x="9561267" y="5211596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103891"/>
              <a:gd name="adj4" fmla="val 140158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BlokTextu 32"/>
          <p:cNvSpPr txBox="1"/>
          <p:nvPr/>
        </p:nvSpPr>
        <p:spPr>
          <a:xfrm>
            <a:off x="9873848" y="523525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lýtko</a:t>
            </a:r>
          </a:p>
        </p:txBody>
      </p:sp>
      <p:sp>
        <p:nvSpPr>
          <p:cNvPr id="34" name="Čiarová bublina 1 33"/>
          <p:cNvSpPr/>
          <p:nvPr/>
        </p:nvSpPr>
        <p:spPr>
          <a:xfrm rot="10800000">
            <a:off x="9995903" y="5919190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75106"/>
              <a:gd name="adj4" fmla="val 182627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5" name="BlokTextu 34"/>
          <p:cNvSpPr txBox="1"/>
          <p:nvPr/>
        </p:nvSpPr>
        <p:spPr>
          <a:xfrm>
            <a:off x="10268136" y="5942846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päta</a:t>
            </a:r>
          </a:p>
        </p:txBody>
      </p:sp>
      <p:pic>
        <p:nvPicPr>
          <p:cNvPr id="1030" name="Picture 6" descr="Stock Photo and Image Portfolio by Tsimerman Iuliia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"/>
          <a:stretch/>
        </p:blipFill>
        <p:spPr bwMode="auto">
          <a:xfrm>
            <a:off x="1877258" y="2285567"/>
            <a:ext cx="2110846" cy="352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Čiarová bublina 1 36"/>
          <p:cNvSpPr/>
          <p:nvPr/>
        </p:nvSpPr>
        <p:spPr>
          <a:xfrm rot="10800000">
            <a:off x="4413130" y="4370467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175852"/>
              <a:gd name="adj4" fmla="val 13750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Čiarová bublina 1 37"/>
          <p:cNvSpPr/>
          <p:nvPr/>
        </p:nvSpPr>
        <p:spPr>
          <a:xfrm rot="10800000">
            <a:off x="4213275" y="3330511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-152293"/>
              <a:gd name="adj4" fmla="val 19324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9" name="Čiarová bublina 1 38"/>
          <p:cNvSpPr/>
          <p:nvPr/>
        </p:nvSpPr>
        <p:spPr>
          <a:xfrm rot="10800000">
            <a:off x="3625261" y="1838146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-250161"/>
              <a:gd name="adj4" fmla="val 15962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0" name="Čiarová bublina 1 39"/>
          <p:cNvSpPr/>
          <p:nvPr/>
        </p:nvSpPr>
        <p:spPr>
          <a:xfrm>
            <a:off x="470575" y="2084829"/>
            <a:ext cx="1455617" cy="447421"/>
          </a:xfrm>
          <a:prstGeom prst="borderCallout1">
            <a:avLst>
              <a:gd name="adj1" fmla="val 119508"/>
              <a:gd name="adj2" fmla="val 67318"/>
              <a:gd name="adj3" fmla="val 374467"/>
              <a:gd name="adj4" fmla="val 122463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1" name="Čiarová bublina 1 40"/>
          <p:cNvSpPr/>
          <p:nvPr/>
        </p:nvSpPr>
        <p:spPr>
          <a:xfrm>
            <a:off x="423229" y="4316740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-65939"/>
              <a:gd name="adj4" fmla="val 13662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2" name="Čiarová bublina 1 41"/>
          <p:cNvSpPr/>
          <p:nvPr/>
        </p:nvSpPr>
        <p:spPr>
          <a:xfrm>
            <a:off x="625806" y="5561811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-57304"/>
              <a:gd name="adj4" fmla="val 14900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3" name="Čiarová bublina 1 42"/>
          <p:cNvSpPr/>
          <p:nvPr/>
        </p:nvSpPr>
        <p:spPr>
          <a:xfrm rot="10800000">
            <a:off x="4208389" y="5358288"/>
            <a:ext cx="1455617" cy="447421"/>
          </a:xfrm>
          <a:prstGeom prst="borderCallout1">
            <a:avLst>
              <a:gd name="adj1" fmla="val 41790"/>
              <a:gd name="adj2" fmla="val 103594"/>
              <a:gd name="adj3" fmla="val 204637"/>
              <a:gd name="adj4" fmla="val 184397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4" name="BlokTextu 43"/>
          <p:cNvSpPr txBox="1"/>
          <p:nvPr/>
        </p:nvSpPr>
        <p:spPr>
          <a:xfrm>
            <a:off x="3988104" y="1832511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čelo</a:t>
            </a:r>
          </a:p>
        </p:txBody>
      </p:sp>
      <p:sp>
        <p:nvSpPr>
          <p:cNvPr id="45" name="BlokTextu 44"/>
          <p:cNvSpPr txBox="1"/>
          <p:nvPr/>
        </p:nvSpPr>
        <p:spPr>
          <a:xfrm>
            <a:off x="4616963" y="3354167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nos</a:t>
            </a:r>
          </a:p>
        </p:txBody>
      </p:sp>
      <p:sp>
        <p:nvSpPr>
          <p:cNvPr id="46" name="BlokTextu 45"/>
          <p:cNvSpPr txBox="1"/>
          <p:nvPr/>
        </p:nvSpPr>
        <p:spPr>
          <a:xfrm>
            <a:off x="4770482" y="4417779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ucho</a:t>
            </a:r>
          </a:p>
        </p:txBody>
      </p:sp>
      <p:sp>
        <p:nvSpPr>
          <p:cNvPr id="47" name="BlokTextu 46"/>
          <p:cNvSpPr txBox="1"/>
          <p:nvPr/>
        </p:nvSpPr>
        <p:spPr>
          <a:xfrm>
            <a:off x="4272606" y="5386091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ústa, pery</a:t>
            </a:r>
          </a:p>
        </p:txBody>
      </p:sp>
      <p:sp>
        <p:nvSpPr>
          <p:cNvPr id="48" name="BlokTextu 47"/>
          <p:cNvSpPr txBox="1"/>
          <p:nvPr/>
        </p:nvSpPr>
        <p:spPr>
          <a:xfrm>
            <a:off x="951514" y="5585466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brada</a:t>
            </a:r>
          </a:p>
        </p:txBody>
      </p:sp>
      <p:sp>
        <p:nvSpPr>
          <p:cNvPr id="49" name="BlokTextu 48"/>
          <p:cNvSpPr txBox="1"/>
          <p:nvPr/>
        </p:nvSpPr>
        <p:spPr>
          <a:xfrm>
            <a:off x="860404" y="4358370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oko</a:t>
            </a:r>
          </a:p>
        </p:txBody>
      </p:sp>
      <p:sp>
        <p:nvSpPr>
          <p:cNvPr id="50" name="BlokTextu 49"/>
          <p:cNvSpPr txBox="1"/>
          <p:nvPr/>
        </p:nvSpPr>
        <p:spPr>
          <a:xfrm>
            <a:off x="667234" y="210848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>
                <a:latin typeface="Comic Sans MS" panose="030F0702030302020204" pitchFamily="66" charset="0"/>
              </a:rPr>
              <a:t>obočie</a:t>
            </a:r>
          </a:p>
        </p:txBody>
      </p:sp>
    </p:spTree>
    <p:extLst>
      <p:ext uri="{BB962C8B-B14F-4D97-AF65-F5344CB8AC3E}">
        <p14:creationId xmlns:p14="http://schemas.microsoft.com/office/powerpoint/2010/main" val="39128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  <p:bldP spid="20" grpId="0"/>
      <p:bldP spid="21" grpId="0"/>
      <p:bldP spid="27" grpId="0"/>
      <p:bldP spid="28" grpId="0"/>
      <p:bldP spid="31" grpId="0"/>
      <p:bldP spid="33" grpId="0"/>
      <p:bldP spid="35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5784" y="249216"/>
            <a:ext cx="6219423" cy="1425038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Postava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96531" y="1352282"/>
            <a:ext cx="10958849" cy="50742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Aká môže byť postava?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vysoká, nízka, stredná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štíhla, tučná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súmerná, nesúmerná, priemerná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vypracovaná, vyšportovaná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</a:t>
            </a:r>
            <a:r>
              <a:rPr lang="sk-SK" sz="2400" u="sng" dirty="0">
                <a:latin typeface="Comic Sans MS" panose="030F0702030302020204" pitchFamily="66" charset="0"/>
              </a:rPr>
              <a:t>postava ako modelka, postava ako lusk, mohutná postava ako pilier</a:t>
            </a:r>
            <a:endParaRPr lang="sk-SK" u="sng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Ako môže byť človek oblečený?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elegantne, nevkusne, športovo, spoločensky, pracovne... </a:t>
            </a:r>
          </a:p>
        </p:txBody>
      </p:sp>
      <p:pic>
        <p:nvPicPr>
          <p:cNvPr id="1026" name="Picture 2" descr="Galerie: Jak by vypadaly postavy se seriálu Kancl, kdyby byly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/>
          <a:stretch/>
        </p:blipFill>
        <p:spPr bwMode="auto">
          <a:xfrm>
            <a:off x="6741031" y="365124"/>
            <a:ext cx="5056018" cy="358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02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5784" y="249216"/>
            <a:ext cx="9155805" cy="1425038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Držanie tela, chôdza, nohy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96531" y="1352282"/>
            <a:ext cx="10958849" cy="50742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Držanie tela: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vzpriamené, hrdé, sebavedomé, neisté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Chôdza: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rázna, neistá, opatrná, dlhý krok, drobné kroky, rýchla, pomalá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Nohy: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dlhé, svalnaté, štíhle, krivé</a:t>
            </a:r>
          </a:p>
        </p:txBody>
      </p:sp>
      <p:pic>
        <p:nvPicPr>
          <p:cNvPr id="4098" name="Picture 2" descr="Chôdza a funkcie nohy | Centrum Medicinálnej Pedikú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11" y="4088307"/>
            <a:ext cx="3772481" cy="243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ha klipart zdarma ke stažen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11" y="1334887"/>
            <a:ext cx="2115014" cy="22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8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4711" y="643945"/>
            <a:ext cx="10958849" cy="575685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Akú môže mať opisovaná osoba tvár?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oválnu, okrúhlu, hranatú, úzku, širokú... 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Aké má vlasy?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dlhé, krátke, hnedé, blond, čierne, ryšavé... 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Aké má oči?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malé, žiarivé, šikmé, unavené, veselé, smutné...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400" dirty="0">
                <a:latin typeface="Comic Sans MS" panose="030F0702030302020204" pitchFamily="66" charset="0"/>
              </a:rPr>
              <a:t> veľké oči ako sova, oči ako trnky... 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Aký má nos? -  </a:t>
            </a:r>
            <a:r>
              <a:rPr lang="sk-SK" sz="2400" dirty="0">
                <a:latin typeface="Comic Sans MS" panose="030F0702030302020204" pitchFamily="66" charset="0"/>
              </a:rPr>
              <a:t>malý, veľký, krivý...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Aké má pery? </a:t>
            </a:r>
            <a:r>
              <a:rPr lang="sk-SK" sz="2400" dirty="0">
                <a:latin typeface="Comic Sans MS" panose="030F0702030302020204" pitchFamily="66" charset="0"/>
              </a:rPr>
              <a:t>– úzke, široké, hrubé, tenké... </a:t>
            </a:r>
          </a:p>
        </p:txBody>
      </p:sp>
      <p:pic>
        <p:nvPicPr>
          <p:cNvPr id="2050" name="Picture 2" descr="Aký účes vám pristane podľa typu vašej tváre? Vyberte si zo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r="13057"/>
          <a:stretch/>
        </p:blipFill>
        <p:spPr bwMode="auto">
          <a:xfrm>
            <a:off x="7637172" y="249216"/>
            <a:ext cx="4159876" cy="30236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vetlo šedé oči. Účinok farby očí na charakter človek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819" y="3341800"/>
            <a:ext cx="3007485" cy="30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0595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613</Words>
  <Application>Microsoft Office PowerPoint</Application>
  <PresentationFormat>Širokouhlá</PresentationFormat>
  <Paragraphs>88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Wingdings</vt:lpstr>
      <vt:lpstr>Motív Office</vt:lpstr>
      <vt:lpstr>Opis osoby</vt:lpstr>
      <vt:lpstr>OPIS OSOBY </vt:lpstr>
      <vt:lpstr>Zásady opisu</vt:lpstr>
      <vt:lpstr>Opis osoby</vt:lpstr>
      <vt:lpstr>Vonkajší opis osoby</vt:lpstr>
      <vt:lpstr>Pomenuj časti ľudského tela.</vt:lpstr>
      <vt:lpstr>Postava</vt:lpstr>
      <vt:lpstr>Držanie tela, chôdza, nohy</vt:lpstr>
      <vt:lpstr>Prezentácia programu PowerPoint</vt:lpstr>
      <vt:lpstr>Prezentácia programu PowerPoint</vt:lpstr>
      <vt:lpstr>Kompozícia opisu osoby </vt:lpstr>
      <vt:lpstr>Domáca úloha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Opis osoby</dc:title>
  <dc:creator>ziak</dc:creator>
  <cp:lastModifiedBy>Daniel Blahovský</cp:lastModifiedBy>
  <cp:revision>106</cp:revision>
  <dcterms:created xsi:type="dcterms:W3CDTF">2020-05-03T10:59:17Z</dcterms:created>
  <dcterms:modified xsi:type="dcterms:W3CDTF">2023-11-23T19:54:32Z</dcterms:modified>
</cp:coreProperties>
</file>