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8" r:id="rId9"/>
    <p:sldId id="262" r:id="rId10"/>
    <p:sldId id="269" r:id="rId11"/>
    <p:sldId id="272" r:id="rId12"/>
    <p:sldId id="263" r:id="rId13"/>
    <p:sldId id="276" r:id="rId14"/>
    <p:sldId id="279" r:id="rId15"/>
    <p:sldId id="278" r:id="rId16"/>
    <p:sldId id="265" r:id="rId17"/>
    <p:sldId id="264" r:id="rId18"/>
    <p:sldId id="280" r:id="rId19"/>
    <p:sldId id="281" r:id="rId20"/>
    <p:sldId id="26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3" d="100"/>
          <a:sy n="83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619ECE0-4DDD-4C65-AE81-8ABB43F9E838}" type="datetimeFigureOut">
              <a:rPr lang="sk-SK"/>
              <a:pPr>
                <a:defRPr/>
              </a:pPr>
              <a:t>17. 9. 2023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sk-SK" noProof="0" smtClean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43A2A6B-87E1-47A3-ADB8-508EF69BC58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0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6628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0B9C6E-7205-49CA-8D54-B6701DBA2BEE}" type="slidenum">
              <a:rPr lang="sk-SK" smtClean="0"/>
              <a:pPr/>
              <a:t>5</a:t>
            </a:fld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7832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B03E-5C89-4913-B452-C14508A34D64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5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4383-43C3-4223-BD9E-4480F8576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4189A-2427-46C5-8462-2AAC313378B7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4FE4F-EA36-481A-9CAD-154EDA29E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B9342-1AF9-4F61-97DE-56FA24308A73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13DC-604A-49F2-BA22-4091F712B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2D53F-4C47-4005-840E-E81C6D0EF639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D0B89-7472-4A6A-85D6-5CD165447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42CC7-EAF4-4A2E-A045-E7436CEB753B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3C15A-0330-408B-A2D5-7DDB6A46E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BD23D-E709-442F-933B-DAA08606BCA9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E073E-049F-4763-B0A4-9A9BB954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9EA7F-6DE6-4A06-B5F6-409083087B74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8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FD52B-DDEC-48D6-AFCC-6E0AF4B01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D2CE5-4809-4C37-B166-38EAD9AC6C2F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389-1F32-4406-8FCF-7D1DD113E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CCDE9-9387-42C4-AFD8-71493A9DB9A2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E302A-21C3-4258-89CA-093E61E5D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55E0-FA0F-4476-987D-7BBC22D0F243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E65C-76AA-4595-ACC5-F4340BA76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s jedným odstrihnutým a zaobleným rohom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uhlý trojuholník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2D712-E260-488D-803C-A5885BE5DF9A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10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8638-DD2E-4C85-A7AD-6B0169870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Zástupný symbol nadpisu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9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E292D1-77AF-4633-8146-6F9538D980F2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C54DBF-5A7C-43AC-96CE-929B7BF9E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Skupina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89" r:id="rId2"/>
    <p:sldLayoutId id="2147483998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9" r:id="rId9"/>
    <p:sldLayoutId id="2147483995" r:id="rId10"/>
    <p:sldLayoutId id="2147483996" r:id="rId11"/>
  </p:sldLayoutIdLst>
  <p:transition spd="slow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956251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66800" y="1371600"/>
            <a:ext cx="7162800" cy="2819400"/>
          </a:xfrm>
          <a:prstGeom prst="rect">
            <a:avLst/>
          </a:prstGeom>
          <a:noFill/>
        </p:spPr>
        <p:txBody>
          <a:bodyPr wrap="none"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Rétorika</a:t>
            </a:r>
          </a:p>
        </p:txBody>
      </p:sp>
      <p:sp>
        <p:nvSpPr>
          <p:cNvPr id="3" name="BlokTextu 3"/>
          <p:cNvSpPr txBox="1"/>
          <p:nvPr/>
        </p:nvSpPr>
        <p:spPr>
          <a:xfrm>
            <a:off x="2133600" y="3733800"/>
            <a:ext cx="5181600" cy="1295400"/>
          </a:xfrm>
          <a:prstGeom prst="rect">
            <a:avLst/>
          </a:prstGeom>
          <a:noFill/>
        </p:spPr>
        <p:txBody>
          <a:bodyPr wrap="none"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 </a:t>
            </a:r>
          </a:p>
        </p:txBody>
      </p:sp>
      <p:sp>
        <p:nvSpPr>
          <p:cNvPr id="13315" name="Zástupný symbol pro obsah 2"/>
          <p:cNvSpPr>
            <a:spLocks noGrp="1"/>
          </p:cNvSpPr>
          <p:nvPr>
            <p:ph idx="1"/>
          </p:nvPr>
        </p:nvSpPr>
        <p:spPr>
          <a:xfrm>
            <a:off x="838200" y="1935163"/>
            <a:ext cx="7848600" cy="49228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sk-SK" sz="2800" i="1" dirty="0" smtClean="0"/>
              <a:t>                                  </a:t>
            </a:r>
            <a:r>
              <a:rPr lang="sk-SK" sz="2800" dirty="0" smtClean="0"/>
              <a:t>Konštantín a Metod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Anton Bernolák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                Ľudovít Štúr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       Štefan </a:t>
            </a:r>
            <a:r>
              <a:rPr lang="sk-SK" sz="2800" dirty="0" err="1" smtClean="0"/>
              <a:t>Moyzes</a:t>
            </a:r>
            <a:endParaRPr lang="sk-SK" sz="2800" dirty="0" smtClean="0"/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          </a:t>
            </a:r>
          </a:p>
          <a:p>
            <a:pPr eaLnBrk="1" hangingPunct="1">
              <a:buFont typeface="Wingdings 2" pitchFamily="18" charset="2"/>
              <a:buNone/>
            </a:pPr>
            <a:endParaRPr lang="sk-SK" sz="2800" dirty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                                  ...ako je to dnes?</a:t>
            </a:r>
            <a:endParaRPr lang="sk-SK" dirty="0" smtClean="0"/>
          </a:p>
        </p:txBody>
      </p:sp>
      <p:sp>
        <p:nvSpPr>
          <p:cNvPr id="13316" name="Obdélník 3"/>
          <p:cNvSpPr>
            <a:spLocks noChangeArrowheads="1"/>
          </p:cNvSpPr>
          <p:nvPr/>
        </p:nvSpPr>
        <p:spPr bwMode="auto">
          <a:xfrm>
            <a:off x="838200" y="1066800"/>
            <a:ext cx="5861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 dirty="0">
                <a:solidFill>
                  <a:schemeClr val="accent1"/>
                </a:solidFill>
                <a:latin typeface="Tempus Sans ITC" panose="04020404030D07020202" pitchFamily="82" charset="0"/>
              </a:rPr>
              <a:t>Najznámejší rečníci na Slovensku</a:t>
            </a:r>
            <a:endParaRPr lang="sk-SK" sz="2800" b="1" dirty="0">
              <a:latin typeface="Tempus Sans ITC" panose="04020404030D07020202" pitchFamily="82" charset="0"/>
            </a:endParaRPr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907093"/>
            <a:ext cx="11430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12477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3462" y="3583781"/>
            <a:ext cx="11715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648200"/>
            <a:ext cx="132397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752600"/>
          </a:xfrm>
        </p:spPr>
        <p:txBody>
          <a:bodyPr/>
          <a:lstStyle/>
          <a:p>
            <a:r>
              <a:rPr lang="sk-SK" sz="5400" b="1" i="1" dirty="0" smtClean="0">
                <a:solidFill>
                  <a:srgbClr val="C00000"/>
                </a:solidFill>
              </a:rPr>
              <a:t>   </a:t>
            </a:r>
            <a:r>
              <a:rPr lang="sk-SK" sz="5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Ľudovít Štúr</a:t>
            </a:r>
            <a:endParaRPr lang="sk-SK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Zástupný symbol pro obsah 2"/>
          <p:cNvSpPr>
            <a:spLocks noGrp="1"/>
          </p:cNvSpPr>
          <p:nvPr>
            <p:ph idx="1"/>
          </p:nvPr>
        </p:nvSpPr>
        <p:spPr>
          <a:xfrm>
            <a:off x="990600" y="3581400"/>
            <a:ext cx="7010400" cy="1951038"/>
          </a:xfrm>
        </p:spPr>
        <p:txBody>
          <a:bodyPr/>
          <a:lstStyle/>
          <a:p>
            <a:pPr marL="0" indent="0" algn="just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Predniesol šesť slávnych rečí na uhorskom sneme (pol. 19. storočia). Najslávnejšia je tá, v ktorej vyzýval za zrušenie poddanstva.</a:t>
            </a:r>
          </a:p>
        </p:txBody>
      </p:sp>
      <p:pic>
        <p:nvPicPr>
          <p:cNvPr id="1434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914400"/>
            <a:ext cx="1704975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457200" y="1447800"/>
            <a:ext cx="8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 a jeho žánre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BlokTextu 5"/>
          <p:cNvSpPr txBox="1">
            <a:spLocks noChangeArrowheads="1"/>
          </p:cNvSpPr>
          <p:nvPr/>
        </p:nvSpPr>
        <p:spPr bwMode="auto">
          <a:xfrm>
            <a:off x="381000" y="2209800"/>
            <a:ext cx="8382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osobitný funkčný jazykový štýl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týl verejného styku</a:t>
            </a:r>
          </a:p>
          <a:p>
            <a:pPr marL="342900" indent="-342900">
              <a:buFontTx/>
              <a:buChar char="-"/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týl subjektívno-objektívny </a:t>
            </a:r>
          </a:p>
          <a:p>
            <a:pPr>
              <a:defRPr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Rečník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kto realizuje rečnícky prejav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Realizuje sa ústne (rečník si prejav pripraví písomne, ale prednáša ho ústne)</a:t>
            </a:r>
          </a:p>
          <a:p>
            <a:pPr>
              <a:defRPr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Rozlišujeme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tieto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žánre rečníckeho štýlu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agitačné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politická reč, súdna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reč, kázeň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náučné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prednáška, referát,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kázeň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príležitostné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spoločenský prívet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(príhovor),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smútočný prejav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slávnostný prejav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(reč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BlokTextu 9"/>
          <p:cNvSpPr txBox="1">
            <a:spLocks noChangeArrowheads="1"/>
          </p:cNvSpPr>
          <p:nvPr/>
        </p:nvSpPr>
        <p:spPr bwMode="auto">
          <a:xfrm>
            <a:off x="304800" y="3657600"/>
            <a:ext cx="25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i="1">
                <a:latin typeface="Constantia" pitchFamily="18" charset="0"/>
              </a:rPr>
              <a:t> </a:t>
            </a:r>
            <a:endParaRPr lang="en-US" sz="2400" i="1">
              <a:latin typeface="Constantia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C0000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a.) </a:t>
            </a: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ústnosť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užíva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mimojazykové prostriedky </a:t>
            </a:r>
            <a:r>
              <a:rPr lang="sk-SK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mimiku, gestá, situáciu (udržiava zrakový kontakt, reaguje na zmenu nálady medzi poslucháčmi atď.) Rečnícky štýl je vždy ústny)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b.) verejnosť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útvary tohto štýlu sú venované širokej verejnosti. Tomuto faktu sa prispôsobuje výber jazykových prostriedkov – rečník so volí cudzie slová, ktoré sú všeobecne známe;  vyhýba sa presnému dátumu; vyhýba sa vulgarizmom; používa kratšiu vetu než odborný štýl,  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C0000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sugestívnosť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rečník sa snaží zapôsobiť na city poslucháča, využíva vyjadrovacie prostriedky umeleckej literatúry; opakuje slová; viackrát oslovuje poslucháča; robí vsuvky, odbočenia, aby vťahoval do svojho prejavu poslucháča; hovorí nadnesene – s pátosom; stíši alebo zosilní hlas, robí dramatické pauzy a zdôrazňuje slová; hlavne v závere prejavu sú priania, výzvy atď. (snaha zapôsobiť na city poslucháča)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C00000"/>
                </a:solidFill>
              </a:rPr>
              <a:t>  </a:t>
            </a:r>
            <a:r>
              <a:rPr lang="sk-SK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adresnosť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rečnícke útvary majú kolektívneho príjemcu, len niektoré sú venované napr. oslave jedného človeka, ale aj tak je tam prítomná nejaká spoločnosť (gratulácia, vernisáž); autor sa niekedy vedome zaraďuje do spoločenstva poslucháčov (my sme tu nato, aby sme ...)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(rečový prejav môže byť určený osobe alebo skupine)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e.) názornosť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prednáška využíva názornosť podobne ako napr. didaktický výklad (graf, výpočet, portrét atď.) (názorné predvedenie)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4"/>
          <p:cNvSpPr txBox="1"/>
          <p:nvPr/>
        </p:nvSpPr>
        <p:spPr>
          <a:xfrm>
            <a:off x="1447800" y="1600200"/>
            <a:ext cx="53340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sp>
        <p:nvSpPr>
          <p:cNvPr id="7" name="BlokTextu 4"/>
          <p:cNvSpPr txBox="1"/>
          <p:nvPr/>
        </p:nvSpPr>
        <p:spPr>
          <a:xfrm>
            <a:off x="1219200" y="1676400"/>
            <a:ext cx="70104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Kompozícia reči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– prejavu 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je trojčlenná:   </a:t>
            </a:r>
          </a:p>
          <a:p>
            <a:pPr marL="457200" indent="-457200"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úvod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jadro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záver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Podľa funkcie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poznáme:</a:t>
            </a: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Vysvetľujúci prejav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Mobilizujúci prejav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447800" y="1524000"/>
            <a:ext cx="5334000" cy="533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Fázy tvorenia prejavu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Obdélník 5"/>
          <p:cNvSpPr>
            <a:spLocks noChangeArrowheads="1"/>
          </p:cNvSpPr>
          <p:nvPr/>
        </p:nvSpPr>
        <p:spPr bwMode="auto">
          <a:xfrm>
            <a:off x="1371600" y="2590800"/>
            <a:ext cx="3795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Zhromažďovanie faktov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Kompozícia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Štylizácia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Spôsob nacvičenia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Prednesenie</a:t>
            </a:r>
          </a:p>
          <a:p>
            <a:pPr marL="457200" indent="-457200">
              <a:buFontTx/>
              <a:buAutoNum type="arabicPeriod"/>
            </a:pPr>
            <a:endParaRPr lang="sk-SK" sz="2400" i="1" dirty="0">
              <a:latin typeface="Constantia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Typy rečníckych </a:t>
            </a:r>
            <a:r>
              <a:rPr lang="sk-SK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žánrov/útvarov </a:t>
            </a:r>
            <a:r>
              <a:rPr lang="sk-SK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cvičenie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163"/>
            <a:ext cx="8534400" cy="4389437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Dané sú tri komunikačné situácie.</a:t>
            </a:r>
          </a:p>
          <a:p>
            <a:pPr marL="0" indent="0">
              <a:buNone/>
            </a:pPr>
            <a:r>
              <a:rPr lang="sk-SK" dirty="0"/>
              <a:t>Urč typ rečníckeho útvaru a zdôvodni svoj výber:</a:t>
            </a:r>
          </a:p>
          <a:p>
            <a:pPr marL="0" indent="0">
              <a:buNone/>
            </a:pPr>
            <a:r>
              <a:rPr lang="sk-SK" dirty="0" smtClean="0"/>
              <a:t>Vytvor začiatok/krátky príhovor s prislúchajúcim oslovením. </a:t>
            </a:r>
          </a:p>
          <a:p>
            <a:pPr marL="0" indent="0">
              <a:buNone/>
            </a:pPr>
            <a:r>
              <a:rPr lang="sk-SK" dirty="0" smtClean="0"/>
              <a:t>Prednes ho. </a:t>
            </a:r>
          </a:p>
          <a:p>
            <a:pPr marL="0" indent="0">
              <a:buNone/>
            </a:pPr>
            <a:r>
              <a:rPr lang="sk-SK" dirty="0" smtClean="0"/>
              <a:t>Urč typ rečníckeho útvaru a zdôvodni svoj výber:</a:t>
            </a:r>
          </a:p>
          <a:p>
            <a:r>
              <a:rPr lang="sk-SK" dirty="0" smtClean="0"/>
              <a:t>a) začiatok humanitárnej zbierky v škole – Deň narcisov</a:t>
            </a:r>
          </a:p>
          <a:p>
            <a:r>
              <a:rPr lang="sk-SK" dirty="0" smtClean="0"/>
              <a:t>b) obhajoba SOČ</a:t>
            </a:r>
          </a:p>
          <a:p>
            <a:r>
              <a:rPr lang="sk-SK" dirty="0" smtClean="0"/>
              <a:t>c) životné jubileum – 50 rokov mamy/otca </a:t>
            </a:r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306694018"/>
      </p:ext>
    </p:extLst>
  </p:cSld>
  <p:clrMapOvr>
    <a:masterClrMapping/>
  </p:clrMapOvr>
  <p:transition spd="slow"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Jazykové cvičenia </a:t>
            </a:r>
            <a:endParaRPr lang="sk-SK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935163"/>
            <a:ext cx="8839200" cy="4389437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našej izbe myši pištia, v našej peci psík spí.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Šašo vešia osušku. </a:t>
            </a: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 spí, psy spia. </a:t>
            </a: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Naolejuje Júlia Júliu alebo nenaolejuje Júlia Júliu?</a:t>
            </a: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Naša lomenica je zo všetkých  lomeníc tá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najlomenicovatejšia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Levy sa váľali dolu lávou do válova.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49549"/>
      </p:ext>
    </p:extLst>
  </p:cSld>
  <p:clrMapOvr>
    <a:masterClrMapping/>
  </p:clrMapOvr>
  <p:transition spd="slow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Obrázok 7" descr="Listin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22275"/>
            <a:ext cx="701040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lokTextu 3"/>
          <p:cNvSpPr txBox="1"/>
          <p:nvPr/>
        </p:nvSpPr>
        <p:spPr>
          <a:xfrm>
            <a:off x="228600" y="228600"/>
            <a:ext cx="60198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man Old Style" pitchFamily="18" charset="0"/>
                <a:cs typeface="+mn-cs"/>
              </a:rPr>
              <a:t> 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981200" y="1600200"/>
            <a:ext cx="54864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Pracovať sa učíme                        pracovaním,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písať písaním,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hovoriť hovorením.</a:t>
            </a:r>
            <a:endParaRPr lang="sk-SK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J. A Komenský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905000" y="1828800"/>
            <a:ext cx="47244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447800" y="976438"/>
            <a:ext cx="7086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Umelcom sa treba narodiť,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rečníkom sa možno stať.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BlokTextu 5"/>
          <p:cNvSpPr txBox="1">
            <a:spLocks noChangeArrowheads="1"/>
          </p:cNvSpPr>
          <p:nvPr/>
        </p:nvSpPr>
        <p:spPr bwMode="auto">
          <a:xfrm>
            <a:off x="304800" y="1447800"/>
            <a:ext cx="25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i="1">
                <a:latin typeface="Constantia" pitchFamily="18" charset="0"/>
              </a:rPr>
              <a:t> </a:t>
            </a:r>
            <a:endParaRPr lang="en-US" sz="2400" i="1">
              <a:latin typeface="Constantia" pitchFamily="18" charset="0"/>
            </a:endParaRPr>
          </a:p>
        </p:txBody>
      </p:sp>
      <p:sp>
        <p:nvSpPr>
          <p:cNvPr id="7172" name="BlokTextu 7"/>
          <p:cNvSpPr txBox="1">
            <a:spLocks noChangeArrowheads="1"/>
          </p:cNvSpPr>
          <p:nvPr/>
        </p:nvSpPr>
        <p:spPr bwMode="auto">
          <a:xfrm>
            <a:off x="1219200" y="32766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400" b="1" i="1" u="sng" dirty="0">
                <a:latin typeface="Constantia" pitchFamily="18" charset="0"/>
              </a:rPr>
              <a:t>Rétorika</a:t>
            </a:r>
            <a:r>
              <a:rPr lang="sk-SK" sz="2400" i="1" dirty="0">
                <a:latin typeface="Constantia" pitchFamily="18" charset="0"/>
              </a:rPr>
              <a:t> </a:t>
            </a:r>
            <a:r>
              <a:rPr lang="sk-SK" sz="2400" i="1" dirty="0" smtClean="0">
                <a:latin typeface="Constantia" pitchFamily="18" charset="0"/>
              </a:rPr>
              <a:t>(rečníctvo) </a:t>
            </a:r>
            <a:r>
              <a:rPr lang="sk-SK" sz="2400" i="1" dirty="0">
                <a:latin typeface="Constantia" pitchFamily="18" charset="0"/>
              </a:rPr>
              <a:t>je náuka o vlastnostiach hovoreného  prejavu, o umení hovoriť.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717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26765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066800" y="1447800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Dejiny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rétoriky – Staroveké Grécko 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BlokTextu 5"/>
          <p:cNvSpPr txBox="1">
            <a:spLocks noChangeArrowheads="1"/>
          </p:cNvSpPr>
          <p:nvPr/>
        </p:nvSpPr>
        <p:spPr bwMode="auto">
          <a:xfrm>
            <a:off x="1066800" y="2438400"/>
            <a:ext cx="708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sk-SK" sz="2400" i="1" dirty="0" smtClean="0">
                <a:latin typeface="Constantia" pitchFamily="18" charset="0"/>
              </a:rPr>
              <a:t> </a:t>
            </a:r>
            <a:r>
              <a:rPr lang="sk-SK" sz="2400" dirty="0" smtClean="0">
                <a:latin typeface="Constantia" pitchFamily="18" charset="0"/>
              </a:rPr>
              <a:t>Rétorika </a:t>
            </a:r>
            <a:r>
              <a:rPr lang="sk-SK" sz="2400" dirty="0">
                <a:latin typeface="Constantia" pitchFamily="18" charset="0"/>
              </a:rPr>
              <a:t>vznikla v starom </a:t>
            </a:r>
            <a:r>
              <a:rPr lang="sk-SK" sz="2400" dirty="0" smtClean="0">
                <a:latin typeface="Constantia" pitchFamily="18" charset="0"/>
              </a:rPr>
              <a:t>Grécku (5. st. p. n. l.) </a:t>
            </a:r>
            <a:r>
              <a:rPr lang="sk-SK" sz="2400" dirty="0">
                <a:latin typeface="Constantia" pitchFamily="18" charset="0"/>
              </a:rPr>
              <a:t>ako dôsledok spoločenskej situácie. Každý právoplatný  </a:t>
            </a:r>
            <a:r>
              <a:rPr lang="sk-SK" sz="2400" dirty="0" smtClean="0">
                <a:latin typeface="Constantia" pitchFamily="18" charset="0"/>
              </a:rPr>
              <a:t>občan nie otrok) </a:t>
            </a:r>
            <a:r>
              <a:rPr lang="sk-SK" sz="2400" dirty="0">
                <a:latin typeface="Constantia" pitchFamily="18" charset="0"/>
              </a:rPr>
              <a:t>mal  vtedy právo  vystupovať na verejnom zhromaždení alebo na súde ako žalobca alebo obhajca. Od jeho rečníckeho umenia často závisel úspech jeho právneho sporu</a:t>
            </a:r>
            <a:r>
              <a:rPr lang="sk-SK" sz="2400" i="1" dirty="0">
                <a:latin typeface="Constantia" pitchFamily="18" charset="0"/>
              </a:rPr>
              <a:t>. 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792807"/>
            <a:ext cx="35052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457200" y="1600200"/>
            <a:ext cx="7772400" cy="2000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   </a:t>
            </a:r>
            <a:r>
              <a:rPr lang="sk-SK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sk-SK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starom Grécku bola rétorika spolu s gramatikou a dialektikou základom vyššieho vzdelania,  čiže antické obdobie potrebovalo i veľa dobrých učiteľov a teoretikov rečníctva</a:t>
            </a:r>
            <a:r>
              <a:rPr lang="sk-SK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Rétor – učiteľ rétoriky/rečník</a:t>
            </a: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81000" y="3200400"/>
            <a:ext cx="3577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3625" y="3505200"/>
            <a:ext cx="27463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Obdélník 5"/>
          <p:cNvSpPr>
            <a:spLocks noChangeArrowheads="1"/>
          </p:cNvSpPr>
          <p:nvPr/>
        </p:nvSpPr>
        <p:spPr bwMode="auto">
          <a:xfrm>
            <a:off x="4724400" y="5486400"/>
            <a:ext cx="36943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Staroveký grécky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chrám v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Agrigento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505200"/>
            <a:ext cx="2489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Obdélník 7"/>
          <p:cNvSpPr>
            <a:spLocks noChangeArrowheads="1"/>
          </p:cNvSpPr>
          <p:nvPr/>
        </p:nvSpPr>
        <p:spPr bwMode="auto">
          <a:xfrm>
            <a:off x="990600" y="5486400"/>
            <a:ext cx="3505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Pozostatky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starovekého gréckeho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divadla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BlokTextu 5"/>
          <p:cNvSpPr txBox="1">
            <a:spLocks noChangeArrowheads="1"/>
          </p:cNvSpPr>
          <p:nvPr/>
        </p:nvSpPr>
        <p:spPr bwMode="auto">
          <a:xfrm>
            <a:off x="228600" y="90726"/>
            <a:ext cx="571500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k-SK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Známi grécki učitelia </a:t>
            </a:r>
            <a:r>
              <a:rPr lang="sk-SK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rečníctva – filozofi </a:t>
            </a: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Gorgias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(485 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380 pred n. l</a:t>
            </a: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sk-SK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Demostenes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(384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322 pred n.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l)/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Sokrates (</a:t>
            </a:r>
            <a:r>
              <a:rPr lang="sk-SK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469 </a:t>
            </a:r>
            <a:r>
              <a:rPr lang="sk-SK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399 pred n. l</a:t>
            </a:r>
            <a:r>
              <a:rPr lang="sk-SK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sk-SK" sz="2400" b="1" u="sng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Platón 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(427 </a:t>
            </a: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347 pred n. l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 </a:t>
            </a:r>
            <a:endParaRPr lang="sk-SK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Demokritos</a:t>
            </a:r>
            <a:r>
              <a:rPr lang="sk-S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(460 </a:t>
            </a:r>
            <a:r>
              <a:rPr lang="sk-S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370 pred n. l</a:t>
            </a:r>
            <a:r>
              <a:rPr lang="sk-SK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endParaRPr lang="sk-SK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Aristoteles 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(384 </a:t>
            </a: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322 pred n. l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endParaRPr lang="sk-SK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i="1" dirty="0">
                <a:solidFill>
                  <a:schemeClr val="accent1"/>
                </a:solidFill>
                <a:latin typeface="Constantia" pitchFamily="18" charset="0"/>
              </a:rPr>
              <a:t> </a:t>
            </a:r>
            <a:r>
              <a:rPr lang="sk-SK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(dielo Rétorika – prvá ucelená teória)</a:t>
            </a:r>
          </a:p>
          <a:p>
            <a:pPr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rečníckeho umenia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828800"/>
            <a:ext cx="990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613" y="2971800"/>
            <a:ext cx="11985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4800600"/>
            <a:ext cx="124777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Přímá spojovací šipka 7"/>
          <p:cNvCxnSpPr/>
          <p:nvPr/>
        </p:nvCxnSpPr>
        <p:spPr>
          <a:xfrm>
            <a:off x="4343400" y="3124200"/>
            <a:ext cx="2895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/>
          <p:nvPr/>
        </p:nvCxnSpPr>
        <p:spPr>
          <a:xfrm>
            <a:off x="5029200" y="4800600"/>
            <a:ext cx="2362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/>
          <p:cNvCxnSpPr/>
          <p:nvPr/>
        </p:nvCxnSpPr>
        <p:spPr>
          <a:xfrm>
            <a:off x="4953000" y="2438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šipka 18"/>
          <p:cNvCxnSpPr/>
          <p:nvPr/>
        </p:nvCxnSpPr>
        <p:spPr>
          <a:xfrm>
            <a:off x="4114800" y="3810000"/>
            <a:ext cx="90011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0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914400"/>
            <a:ext cx="1104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Přímá spojovací šipka 16"/>
          <p:cNvCxnSpPr/>
          <p:nvPr/>
        </p:nvCxnSpPr>
        <p:spPr>
          <a:xfrm flipV="1">
            <a:off x="4343400" y="1676400"/>
            <a:ext cx="2667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2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1175" y="5110163"/>
            <a:ext cx="14954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3429000"/>
            <a:ext cx="966788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Přímá spojovací šipka 13"/>
          <p:cNvCxnSpPr/>
          <p:nvPr/>
        </p:nvCxnSpPr>
        <p:spPr>
          <a:xfrm>
            <a:off x="4038600" y="5638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chemeClr val="accent1"/>
                </a:solidFill>
                <a:latin typeface="Constantia" pitchFamily="18" charset="0"/>
              </a:rPr>
              <a:t>Najväčší  rímski rečníci</a:t>
            </a:r>
            <a:endParaRPr lang="sk-SK" dirty="0" smtClean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95800" y="1847850"/>
            <a:ext cx="1758950" cy="2362200"/>
          </a:xfrm>
          <a:noFill/>
        </p:spPr>
      </p:pic>
      <p:sp>
        <p:nvSpPr>
          <p:cNvPr id="11268" name="Obdélník 3"/>
          <p:cNvSpPr>
            <a:spLocks noChangeArrowheads="1"/>
          </p:cNvSpPr>
          <p:nvPr/>
        </p:nvSpPr>
        <p:spPr bwMode="auto">
          <a:xfrm>
            <a:off x="609600" y="2209800"/>
            <a:ext cx="4572000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 sz="1100" b="1" i="1" dirty="0">
              <a:solidFill>
                <a:schemeClr val="accent1"/>
              </a:solidFill>
              <a:latin typeface="Constantia" pitchFamily="18" charset="0"/>
            </a:endParaRPr>
          </a:p>
          <a:p>
            <a:pPr marL="285750" indent="-285750">
              <a:buFontTx/>
              <a:buChar char="-"/>
            </a:pPr>
            <a:r>
              <a:rPr lang="sk-SK" b="1" dirty="0">
                <a:solidFill>
                  <a:schemeClr val="accent1"/>
                </a:solidFill>
                <a:latin typeface="Constantia" pitchFamily="18" charset="0"/>
              </a:rPr>
              <a:t>r</a:t>
            </a:r>
            <a:r>
              <a:rPr lang="sk-SK" b="1" dirty="0" smtClean="0">
                <a:solidFill>
                  <a:schemeClr val="accent1"/>
                </a:solidFill>
                <a:latin typeface="Constantia" pitchFamily="18" charset="0"/>
              </a:rPr>
              <a:t>ímski rečníci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nadviazali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na grécke rečníctvo, stali sa 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majstrami rétoriky  </a:t>
            </a:r>
            <a:endParaRPr lang="sk-SK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i="1" dirty="0">
                <a:latin typeface="Constantia" pitchFamily="18" charset="0"/>
              </a:rPr>
              <a:t>    </a:t>
            </a:r>
            <a:endParaRPr lang="sk-SK" i="1" dirty="0" smtClean="0">
              <a:latin typeface="Constantia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Cicero (106 – 43 p. n. l.)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politické prejavy</a:t>
            </a:r>
          </a:p>
          <a:p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považovaný za najlepšieho 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rečníka</a:t>
            </a:r>
          </a:p>
          <a:p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všetky prejavy  prednášal spamäti</a:t>
            </a:r>
          </a:p>
          <a:p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vynikal v argumentácii 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Obdélník 4"/>
          <p:cNvSpPr>
            <a:spLocks noChangeArrowheads="1"/>
          </p:cNvSpPr>
          <p:nvPr/>
        </p:nvSpPr>
        <p:spPr bwMode="auto">
          <a:xfrm>
            <a:off x="4495800" y="3710523"/>
            <a:ext cx="20955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sk-SK" sz="2800" b="1" i="1" dirty="0" smtClean="0">
              <a:latin typeface="Constantia" pitchFamily="18" charset="0"/>
            </a:endParaRPr>
          </a:p>
          <a:p>
            <a:endParaRPr lang="sk-SK" sz="2800" b="1" i="1" dirty="0" smtClean="0">
              <a:latin typeface="Constantia" pitchFamily="18" charset="0"/>
            </a:endParaRPr>
          </a:p>
          <a:p>
            <a:endParaRPr lang="sk-SK" sz="2800" b="1" i="1" dirty="0">
              <a:latin typeface="Constantia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sk-SK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Seneca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733800"/>
            <a:ext cx="180975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délník 3"/>
          <p:cNvSpPr>
            <a:spLocks noChangeArrowheads="1"/>
          </p:cNvSpPr>
          <p:nvPr/>
        </p:nvSpPr>
        <p:spPr bwMode="auto">
          <a:xfrm>
            <a:off x="457200" y="1042988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Stredoveká rétorika    (5. – 15. </a:t>
            </a:r>
            <a:r>
              <a:rPr lang="sk-SK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sk-SK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najznámejší </a:t>
            </a:r>
            <a:r>
              <a:rPr lang="sk-SK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rečníci - kazatelia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Obdélník 4"/>
          <p:cNvSpPr>
            <a:spLocks noChangeArrowheads="1"/>
          </p:cNvSpPr>
          <p:nvPr/>
        </p:nvSpPr>
        <p:spPr bwMode="auto">
          <a:xfrm>
            <a:off x="1066800" y="1981200"/>
            <a:ext cx="7696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Origenes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Gregor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Veľký,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Ján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Zlatoústy,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Tomáš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Akvinský, František z Assisi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náboženský charakter rétoriky  - kazateľská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rétorika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menej konkrétna, menej polemická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viacej oslavná</a:t>
            </a:r>
          </a:p>
          <a:p>
            <a:pPr marL="342900" indent="-342900">
              <a:buFontTx/>
              <a:buChar char="-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výklady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biblického textu,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obhajoby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náboženskej viery,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kázne</a:t>
            </a:r>
          </a:p>
          <a:p>
            <a:pPr marL="342900" indent="-342900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rétorika sa vyučovala na stredovekých univerzitách</a:t>
            </a:r>
          </a:p>
          <a:p>
            <a:pPr marL="342900" indent="-342900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Biblia – citácie, cieľ agitovať, obhajovať, emocionálne 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zapôsobiť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990600" y="914400"/>
            <a:ext cx="762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Novšie dejiny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rétoriky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 Renesancia (znovuzrodenie rétoriky)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BlokTextu 5"/>
          <p:cNvSpPr txBox="1">
            <a:spLocks noChangeArrowheads="1"/>
          </p:cNvSpPr>
          <p:nvPr/>
        </p:nvSpPr>
        <p:spPr bwMode="auto">
          <a:xfrm>
            <a:off x="341746" y="1868507"/>
            <a:ext cx="825730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R -  návrat k antickým ideálom a hodnotám, umeniu aj rétorike</a:t>
            </a:r>
          </a:p>
          <a:p>
            <a:pPr marL="342900" indent="-342900" algn="just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približne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15. – 16. storočí –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znovuzrodenie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rétoriky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dbalo sa o kultivovaný prejav, žiaci sa učili tvoriť prejavy, prednášať a od 16. storočia sa učila rétorika aj v národných jazykoch 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neskôr úpadok rétoriky</a:t>
            </a:r>
          </a:p>
          <a:p>
            <a:pPr marL="342900" indent="-342900" algn="just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storočie - vznikla aj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politická rétorika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vznik občianskej spoločnosti a parlamentarizmus v  Európe</a:t>
            </a:r>
          </a:p>
          <a:p>
            <a:pPr marL="342900" indent="-342900" algn="just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súčasnom období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zaznamenávame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renesanciu rétoriky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tá je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odrazom 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demokratickej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spoločnosti, ktorá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umožňuje najširším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vrstvám obyvateľstva vystupovať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verejnosti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jetok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Majetok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548</TotalTime>
  <Words>876</Words>
  <Application>Microsoft Office PowerPoint</Application>
  <PresentationFormat>Prezentácia na obrazovke (4:3)</PresentationFormat>
  <Paragraphs>148</Paragraphs>
  <Slides>20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9" baseType="lpstr">
      <vt:lpstr>Aharoni</vt:lpstr>
      <vt:lpstr>Arial</vt:lpstr>
      <vt:lpstr>Bookman Old Style</vt:lpstr>
      <vt:lpstr>Calibri</vt:lpstr>
      <vt:lpstr>Constantia</vt:lpstr>
      <vt:lpstr>Tempus Sans ITC</vt:lpstr>
      <vt:lpstr>Times New Roman</vt:lpstr>
      <vt:lpstr>Wingdings 2</vt:lpstr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Najväčší  rímski rečníci</vt:lpstr>
      <vt:lpstr>Prezentácia programu PowerPoint</vt:lpstr>
      <vt:lpstr>Prezentácia programu PowerPoint</vt:lpstr>
      <vt:lpstr> </vt:lpstr>
      <vt:lpstr>   Ľudovít Štúr</vt:lpstr>
      <vt:lpstr>Prezentácia programu PowerPoint</vt:lpstr>
      <vt:lpstr> Základné znaky:</vt:lpstr>
      <vt:lpstr> Základné znaky:</vt:lpstr>
      <vt:lpstr>  Základné znaky:</vt:lpstr>
      <vt:lpstr>Prezentácia programu PowerPoint</vt:lpstr>
      <vt:lpstr>Prezentácia programu PowerPoint</vt:lpstr>
      <vt:lpstr>Typy rečníckych žánrov/útvarov – cvičenie </vt:lpstr>
      <vt:lpstr>Jazykové cvičenia </vt:lpstr>
      <vt:lpstr>Prezentácia programu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Čižmárová</dc:creator>
  <cp:lastModifiedBy>uzivatel</cp:lastModifiedBy>
  <cp:revision>106</cp:revision>
  <dcterms:created xsi:type="dcterms:W3CDTF">2011-06-05T17:40:42Z</dcterms:created>
  <dcterms:modified xsi:type="dcterms:W3CDTF">2023-09-17T18:09:46Z</dcterms:modified>
</cp:coreProperties>
</file>