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1" r:id="rId4"/>
    <p:sldId id="373" r:id="rId5"/>
    <p:sldId id="374" r:id="rId6"/>
    <p:sldId id="375" r:id="rId7"/>
    <p:sldId id="376" r:id="rId8"/>
    <p:sldId id="378" r:id="rId9"/>
    <p:sldId id="379" r:id="rId10"/>
    <p:sldId id="386" r:id="rId11"/>
    <p:sldId id="380" r:id="rId12"/>
    <p:sldId id="381" r:id="rId13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FF0066"/>
    <a:srgbClr val="00C09B"/>
    <a:srgbClr val="00FFFF"/>
    <a:srgbClr val="6666FF"/>
    <a:srgbClr val="000066"/>
    <a:srgbClr val="FF66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9E82A-5F95-4C98-9738-3D6D48A1B06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23646-4B64-4895-B4DE-52DABE69E67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9F67C-BFC4-416E-8C88-59D85A46E2F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2908D-C5FA-43CA-8EFF-EF8011388F8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997B0-752B-4617-95DC-42DEEE2B4A5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9CDB1-4B8E-4BCF-8F76-E367FDEB2AE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5BFC7-B998-4688-83F9-7E75DBC36B7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0286E-7C28-479C-9D52-033BBE7C6B8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5E001-F2AF-458D-BF30-554B0723E8F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67A4-751C-4552-835E-A6D16538C00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99FEF-E83D-42AF-B770-40D6837A6FB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5AEED"/>
            </a:gs>
            <a:gs pos="100000">
              <a:srgbClr val="C3C9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50C67DC-A498-4C43-AE69-5B86476BFCB3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Graf_programu_Microsoft_Office_Excel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WordArt 5"/>
          <p:cNvSpPr>
            <a:spLocks noChangeArrowheads="1" noChangeShapeType="1" noTextEdit="1"/>
          </p:cNvSpPr>
          <p:nvPr/>
        </p:nvSpPr>
        <p:spPr bwMode="auto">
          <a:xfrm>
            <a:off x="5329238" y="4616450"/>
            <a:ext cx="3455987" cy="1368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1254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Elektrický</a:t>
            </a:r>
          </a:p>
          <a:p>
            <a:pPr algn="ctr"/>
            <a:r>
              <a:rPr lang="sk-SK" sz="4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príkon</a:t>
            </a:r>
          </a:p>
        </p:txBody>
      </p:sp>
      <p:pic>
        <p:nvPicPr>
          <p:cNvPr id="132106" name="Picture 10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987675" y="333375"/>
            <a:ext cx="3114675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9522" name="Group 18"/>
          <p:cNvGrpSpPr>
            <a:grpSpLocks/>
          </p:cNvGrpSpPr>
          <p:nvPr/>
        </p:nvGrpSpPr>
        <p:grpSpPr bwMode="auto">
          <a:xfrm>
            <a:off x="971550" y="1125538"/>
            <a:ext cx="7200900" cy="611187"/>
            <a:chOff x="748" y="641"/>
            <a:chExt cx="4128" cy="385"/>
          </a:xfrm>
        </p:grpSpPr>
        <p:sp>
          <p:nvSpPr>
            <p:cNvPr id="149510" name="AutoShape 6"/>
            <p:cNvSpPr>
              <a:spLocks noChangeArrowheads="1"/>
            </p:cNvSpPr>
            <p:nvPr/>
          </p:nvSpPr>
          <p:spPr bwMode="auto">
            <a:xfrm>
              <a:off x="748" y="641"/>
              <a:ext cx="4128" cy="385"/>
            </a:xfrm>
            <a:prstGeom prst="bevel">
              <a:avLst>
                <a:gd name="adj" fmla="val 10130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834" y="680"/>
              <a:ext cx="39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2400" b="1">
                  <a:latin typeface="Arial" charset="0"/>
                </a:rPr>
                <a:t>Energetický štítok sa vzťahuje na spotrebiče:</a:t>
              </a:r>
              <a:endParaRPr lang="cs-CZ" sz="2400" b="1">
                <a:latin typeface="Arial" charset="0"/>
              </a:endParaRPr>
            </a:p>
          </p:txBody>
        </p:sp>
      </p:grpSp>
      <p:pic>
        <p:nvPicPr>
          <p:cNvPr id="149523" name="Picture 19" descr="práčk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1585913" cy="2303462"/>
          </a:xfrm>
          <a:prstGeom prst="rect">
            <a:avLst/>
          </a:prstGeom>
          <a:noFill/>
        </p:spPr>
      </p:pic>
      <p:grpSp>
        <p:nvGrpSpPr>
          <p:cNvPr id="149548" name="Group 44"/>
          <p:cNvGrpSpPr>
            <a:grpSpLocks/>
          </p:cNvGrpSpPr>
          <p:nvPr/>
        </p:nvGrpSpPr>
        <p:grpSpPr bwMode="auto">
          <a:xfrm>
            <a:off x="7380288" y="1916113"/>
            <a:ext cx="1546225" cy="2305050"/>
            <a:chOff x="4241" y="1298"/>
            <a:chExt cx="1337" cy="2222"/>
          </a:xfrm>
        </p:grpSpPr>
        <p:sp>
          <p:nvSpPr>
            <p:cNvPr id="149532" name="AutoShape 28"/>
            <p:cNvSpPr>
              <a:spLocks noChangeArrowheads="1"/>
            </p:cNvSpPr>
            <p:nvPr/>
          </p:nvSpPr>
          <p:spPr bwMode="auto">
            <a:xfrm rot="10800000">
              <a:off x="4375" y="1370"/>
              <a:ext cx="1088" cy="204"/>
            </a:xfrm>
            <a:custGeom>
              <a:avLst/>
              <a:gdLst>
                <a:gd name="G0" fmla="+- 1677 0 0"/>
                <a:gd name="G1" fmla="+- 21600 0 1677"/>
                <a:gd name="G2" fmla="*/ 1677 1 2"/>
                <a:gd name="G3" fmla="+- 21600 0 G2"/>
                <a:gd name="G4" fmla="+/ 1677 21600 2"/>
                <a:gd name="G5" fmla="+/ G1 0 2"/>
                <a:gd name="G6" fmla="*/ 21600 21600 1677"/>
                <a:gd name="G7" fmla="*/ G6 1 2"/>
                <a:gd name="G8" fmla="+- 21600 0 G7"/>
                <a:gd name="G9" fmla="*/ 21600 1 2"/>
                <a:gd name="G10" fmla="+- 1677 0 G9"/>
                <a:gd name="G11" fmla="?: G10 G8 0"/>
                <a:gd name="G12" fmla="?: G10 G7 21600"/>
                <a:gd name="T0" fmla="*/ 20761 w 21600"/>
                <a:gd name="T1" fmla="*/ 10800 h 21600"/>
                <a:gd name="T2" fmla="*/ 10800 w 21600"/>
                <a:gd name="T3" fmla="*/ 21600 h 21600"/>
                <a:gd name="T4" fmla="*/ 839 w 21600"/>
                <a:gd name="T5" fmla="*/ 10800 h 21600"/>
                <a:gd name="T6" fmla="*/ 10800 w 21600"/>
                <a:gd name="T7" fmla="*/ 0 h 21600"/>
                <a:gd name="T8" fmla="*/ 2639 w 21600"/>
                <a:gd name="T9" fmla="*/ 2639 h 21600"/>
                <a:gd name="T10" fmla="*/ 18961 w 21600"/>
                <a:gd name="T11" fmla="*/ 1896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677" y="21600"/>
                  </a:lnTo>
                  <a:lnTo>
                    <a:pt x="1992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49545" name="Group 41"/>
            <p:cNvGrpSpPr>
              <a:grpSpLocks/>
            </p:cNvGrpSpPr>
            <p:nvPr/>
          </p:nvGrpSpPr>
          <p:grpSpPr bwMode="auto">
            <a:xfrm>
              <a:off x="4241" y="1298"/>
              <a:ext cx="1337" cy="2222"/>
              <a:chOff x="4241" y="1298"/>
              <a:chExt cx="1337" cy="2222"/>
            </a:xfrm>
          </p:grpSpPr>
          <p:sp>
            <p:nvSpPr>
              <p:cNvPr id="149546" name="Rectangle 42"/>
              <p:cNvSpPr>
                <a:spLocks noChangeArrowheads="1"/>
              </p:cNvSpPr>
              <p:nvPr/>
            </p:nvSpPr>
            <p:spPr bwMode="auto">
              <a:xfrm>
                <a:off x="4370" y="1586"/>
                <a:ext cx="1088" cy="36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pic>
            <p:nvPicPr>
              <p:cNvPr id="149547" name="Picture 43" descr="sporák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41" y="1298"/>
                <a:ext cx="1337" cy="2222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49553" name="Picture 49" descr="KG39MT90_otvoren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563" y="3573463"/>
            <a:ext cx="1584325" cy="3095625"/>
          </a:xfrm>
          <a:prstGeom prst="rect">
            <a:avLst/>
          </a:prstGeom>
          <a:noFill/>
        </p:spPr>
      </p:pic>
      <p:pic>
        <p:nvPicPr>
          <p:cNvPr id="149554" name="Picture 50" descr="MCSA026355_SE25T052EU_def_Preview600x60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4365625"/>
            <a:ext cx="1808162" cy="2160588"/>
          </a:xfrm>
          <a:prstGeom prst="rect">
            <a:avLst/>
          </a:prstGeom>
          <a:noFill/>
        </p:spPr>
      </p:pic>
      <p:grpSp>
        <p:nvGrpSpPr>
          <p:cNvPr id="149555" name="Group 51"/>
          <p:cNvGrpSpPr>
            <a:grpSpLocks/>
          </p:cNvGrpSpPr>
          <p:nvPr/>
        </p:nvGrpSpPr>
        <p:grpSpPr bwMode="auto">
          <a:xfrm>
            <a:off x="2608263" y="2060575"/>
            <a:ext cx="3887787" cy="2447925"/>
            <a:chOff x="567" y="1525"/>
            <a:chExt cx="2676" cy="1905"/>
          </a:xfrm>
        </p:grpSpPr>
        <p:sp>
          <p:nvSpPr>
            <p:cNvPr id="149556" name="AutoShape 52"/>
            <p:cNvSpPr>
              <a:spLocks noChangeArrowheads="1"/>
            </p:cNvSpPr>
            <p:nvPr/>
          </p:nvSpPr>
          <p:spPr bwMode="auto">
            <a:xfrm>
              <a:off x="567" y="1525"/>
              <a:ext cx="2676" cy="1905"/>
            </a:xfrm>
            <a:prstGeom prst="bevel">
              <a:avLst>
                <a:gd name="adj" fmla="val 2157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9557" name="Text Box 53"/>
            <p:cNvSpPr txBox="1">
              <a:spLocks noChangeArrowheads="1"/>
            </p:cNvSpPr>
            <p:nvPr/>
          </p:nvSpPr>
          <p:spPr bwMode="auto">
            <a:xfrm>
              <a:off x="657" y="1616"/>
              <a:ext cx="2495" cy="1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68288" indent="-268288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automatické práčky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chladničky, mrazničky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elektrické rúry na pečenie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umývačky riadu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svetelné zdroje</a:t>
              </a:r>
            </a:p>
            <a:p>
              <a:pPr marL="268288" indent="-268288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sk-SK" b="1">
                  <a:latin typeface="Arial" charset="0"/>
                </a:rPr>
                <a:t>elektrické ohrievače vody</a:t>
              </a:r>
              <a:endParaRPr lang="cs-CZ" b="1">
                <a:latin typeface="Arial" charset="0"/>
              </a:endParaRPr>
            </a:p>
          </p:txBody>
        </p:sp>
      </p:grpSp>
      <p:pic>
        <p:nvPicPr>
          <p:cNvPr id="149567" name="Picture 63" descr="ohrievač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9800" y="4616450"/>
            <a:ext cx="1522413" cy="2016125"/>
          </a:xfrm>
          <a:prstGeom prst="rect">
            <a:avLst/>
          </a:prstGeom>
          <a:noFill/>
        </p:spPr>
      </p:pic>
      <p:pic>
        <p:nvPicPr>
          <p:cNvPr id="149568" name="Picture 64" descr="im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83279">
            <a:off x="3277393" y="4507707"/>
            <a:ext cx="1008063" cy="2082800"/>
          </a:xfrm>
          <a:prstGeom prst="rect">
            <a:avLst/>
          </a:prstGeom>
          <a:noFill/>
        </p:spPr>
      </p:pic>
      <p:pic>
        <p:nvPicPr>
          <p:cNvPr id="149570" name="Picture 66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9571" name="Picture 67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949575" y="260350"/>
            <a:ext cx="316865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3378" name="Group 18"/>
          <p:cNvGrpSpPr>
            <a:grpSpLocks/>
          </p:cNvGrpSpPr>
          <p:nvPr/>
        </p:nvGrpSpPr>
        <p:grpSpPr bwMode="auto">
          <a:xfrm>
            <a:off x="539750" y="908050"/>
            <a:ext cx="3889375" cy="5256213"/>
            <a:chOff x="340" y="709"/>
            <a:chExt cx="2450" cy="3311"/>
          </a:xfrm>
        </p:grpSpPr>
        <p:sp>
          <p:nvSpPr>
            <p:cNvPr id="143376" name="AutoShape 16"/>
            <p:cNvSpPr>
              <a:spLocks noChangeArrowheads="1"/>
            </p:cNvSpPr>
            <p:nvPr/>
          </p:nvSpPr>
          <p:spPr bwMode="auto">
            <a:xfrm>
              <a:off x="340" y="709"/>
              <a:ext cx="2450" cy="3311"/>
            </a:xfrm>
            <a:prstGeom prst="bevel">
              <a:avLst>
                <a:gd name="adj" fmla="val 1898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pic>
          <p:nvPicPr>
            <p:cNvPr id="143377" name="Picture 17" descr="energetický štít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" y="820"/>
              <a:ext cx="2213" cy="3084"/>
            </a:xfrm>
            <a:prstGeom prst="rect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</p:spPr>
        </p:pic>
      </p:grpSp>
      <p:grpSp>
        <p:nvGrpSpPr>
          <p:cNvPr id="143381" name="Group 21"/>
          <p:cNvGrpSpPr>
            <a:grpSpLocks/>
          </p:cNvGrpSpPr>
          <p:nvPr/>
        </p:nvGrpSpPr>
        <p:grpSpPr bwMode="auto">
          <a:xfrm>
            <a:off x="4681538" y="909638"/>
            <a:ext cx="3887787" cy="5257800"/>
            <a:chOff x="2971" y="573"/>
            <a:chExt cx="2449" cy="3312"/>
          </a:xfrm>
        </p:grpSpPr>
        <p:sp>
          <p:nvSpPr>
            <p:cNvPr id="143375" name="AutoShape 15"/>
            <p:cNvSpPr>
              <a:spLocks noChangeArrowheads="1"/>
            </p:cNvSpPr>
            <p:nvPr/>
          </p:nvSpPr>
          <p:spPr bwMode="auto">
            <a:xfrm>
              <a:off x="2971" y="573"/>
              <a:ext cx="2449" cy="3312"/>
            </a:xfrm>
            <a:prstGeom prst="bevel">
              <a:avLst>
                <a:gd name="adj" fmla="val 2106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3379" name="Text Box 19"/>
            <p:cNvSpPr txBox="1">
              <a:spLocks noChangeArrowheads="1"/>
            </p:cNvSpPr>
            <p:nvPr/>
          </p:nvSpPr>
          <p:spPr bwMode="auto">
            <a:xfrm>
              <a:off x="3130" y="800"/>
              <a:ext cx="2132" cy="2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800" b="1"/>
                <a:t>Najdôležitejším údajom na štítku je údaj o dennej alebo ročnej spotrebe elektrickej energie a zaradenie spotrebiča do energetickej triedy A – G</a:t>
              </a:r>
            </a:p>
            <a:p>
              <a:pPr algn="ctr">
                <a:spcBef>
                  <a:spcPct val="60000"/>
                </a:spcBef>
              </a:pPr>
              <a:r>
                <a:rPr lang="sk-SK" sz="1800" b="1"/>
                <a:t>Najúspornejšie sú spotrebiče triedy A, stredné hodnoty predstavujú triedy C a D a najväčšími žrútmi energie sú spotrebiče triedy E, F, G</a:t>
              </a:r>
            </a:p>
            <a:p>
              <a:pPr algn="ctr">
                <a:spcBef>
                  <a:spcPct val="60000"/>
                </a:spcBef>
              </a:pPr>
              <a:r>
                <a:rPr lang="sk-SK" sz="1800" b="1"/>
                <a:t>A-spotrebiče sú o 45% úspornejšie ako spotrebiče triedy C a D</a:t>
              </a:r>
              <a:r>
                <a:rPr lang="cs-CZ" sz="1800" b="1"/>
                <a:t> </a:t>
              </a:r>
              <a:r>
                <a:rPr lang="sk-SK" sz="1800" b="1"/>
                <a:t> </a:t>
              </a:r>
              <a:r>
                <a:rPr lang="cs-CZ" sz="1800" b="1"/>
                <a:t> </a:t>
              </a:r>
            </a:p>
          </p:txBody>
        </p:sp>
      </p:grpSp>
      <p:pic>
        <p:nvPicPr>
          <p:cNvPr id="143384" name="Picture 24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3385" name="Picture 25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698750" y="260350"/>
            <a:ext cx="3744913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Výpočet ceny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611188" y="946150"/>
            <a:ext cx="7921625" cy="5257800"/>
            <a:chOff x="385" y="709"/>
            <a:chExt cx="4990" cy="3312"/>
          </a:xfrm>
        </p:grpSpPr>
        <p:sp>
          <p:nvSpPr>
            <p:cNvPr id="144393" name="AutoShape 9"/>
            <p:cNvSpPr>
              <a:spLocks noChangeArrowheads="1"/>
            </p:cNvSpPr>
            <p:nvPr/>
          </p:nvSpPr>
          <p:spPr bwMode="auto">
            <a:xfrm>
              <a:off x="385" y="709"/>
              <a:ext cx="4990" cy="3312"/>
            </a:xfrm>
            <a:prstGeom prst="bevel">
              <a:avLst>
                <a:gd name="adj" fmla="val 2106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703" y="843"/>
              <a:ext cx="4355" cy="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Práčka:</a:t>
              </a:r>
              <a:r>
                <a:rPr lang="sk-SK" sz="1800" b="1"/>
                <a:t>                     Spotreba:   0,6 kW.h/cyklus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spotreba x počet praní v roku x 0,16 </a:t>
              </a:r>
              <a:r>
                <a:rPr lang="sk-SK" sz="1800" b="1">
                  <a:cs typeface="Tahoma" pitchFamily="34" charset="0"/>
                </a:rPr>
                <a:t>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 0,6 x 200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19,2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ahoma" pitchFamily="34" charset="0"/>
                </a:rPr>
                <a:t>€ (576 Sk)</a:t>
              </a: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Chladnička s mrazničkou:</a:t>
              </a:r>
              <a:r>
                <a:rPr lang="sk-SK" sz="1800" b="1"/>
                <a:t>      Spotreba:   292 kW.h/rok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             spotreba x 0,16 €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   292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46,7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 (1 402 Sk)</a:t>
              </a:r>
              <a:endParaRPr lang="sk-SK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Kompaktná žiarivka:</a:t>
              </a:r>
              <a:r>
                <a:rPr lang="sk-SK" sz="1800" b="1"/>
                <a:t>             Príkon:   20 W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   príkon v kW x počet hodín za rok x 0,16 €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      0,02 x 1 000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3,2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(96 Sk)</a:t>
              </a:r>
            </a:p>
            <a:p>
              <a:pPr>
                <a:spcBef>
                  <a:spcPct val="25000"/>
                </a:spcBef>
              </a:pPr>
              <a:endParaRPr lang="sk-SK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 u="sng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Počítač:</a:t>
              </a:r>
              <a:r>
                <a:rPr lang="sk-SK" sz="1800" b="1"/>
                <a:t>                              Príkon:   120 W</a:t>
              </a:r>
              <a:endParaRPr lang="cs-CZ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25000"/>
                </a:spcBef>
              </a:pPr>
              <a:r>
                <a:rPr lang="sk-SK" sz="1800" b="1"/>
                <a:t>Cena za rok:    príkon v kW x počet h denne x 365 x 0,16 </a:t>
              </a:r>
              <a:r>
                <a:rPr lang="sk-SK" sz="1800" b="1">
                  <a:cs typeface="Tahoma" pitchFamily="34" charset="0"/>
                </a:rPr>
                <a:t>€</a:t>
              </a:r>
            </a:p>
            <a:p>
              <a:pPr>
                <a:spcBef>
                  <a:spcPct val="25000"/>
                </a:spcBef>
              </a:pPr>
              <a:r>
                <a:rPr lang="sk-SK" sz="1800" b="1"/>
                <a:t>Napr.:                   0,12 x 5 x 365 x 0,16 = 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35 </a:t>
              </a:r>
              <a:r>
                <a:rPr lang="sk-SK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€</a:t>
              </a:r>
              <a:r>
                <a:rPr lang="sk-SK" sz="1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(1 051 Sk)</a:t>
              </a:r>
              <a:endParaRPr lang="cs-CZ" sz="1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pic>
        <p:nvPicPr>
          <p:cNvPr id="144398" name="Picture 14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4399" name="Picture 15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7775575" cy="758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b="1">
                <a:latin typeface="Arial" charset="0"/>
              </a:rPr>
              <a:t>Prečo sa rovnaké množstvo vody zohreje na elektrickom variči                       za iný čas ako v rýchlovarnej kanvici ?</a:t>
            </a:r>
            <a:endParaRPr lang="cs-CZ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3148" name="Picture 28" descr="objet2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1449388"/>
            <a:ext cx="2198687" cy="2141537"/>
          </a:xfrm>
          <a:prstGeom prst="rect">
            <a:avLst/>
          </a:prstGeom>
          <a:noFill/>
        </p:spPr>
      </p:pic>
      <p:grpSp>
        <p:nvGrpSpPr>
          <p:cNvPr id="133162" name="Group 42"/>
          <p:cNvGrpSpPr>
            <a:grpSpLocks/>
          </p:cNvGrpSpPr>
          <p:nvPr/>
        </p:nvGrpSpPr>
        <p:grpSpPr bwMode="auto">
          <a:xfrm>
            <a:off x="719138" y="4903788"/>
            <a:ext cx="7704137" cy="1587500"/>
            <a:chOff x="476" y="3089"/>
            <a:chExt cx="4853" cy="953"/>
          </a:xfrm>
        </p:grpSpPr>
        <p:sp>
          <p:nvSpPr>
            <p:cNvPr id="133160" name="AutoShape 40"/>
            <p:cNvSpPr>
              <a:spLocks noChangeArrowheads="1"/>
            </p:cNvSpPr>
            <p:nvPr/>
          </p:nvSpPr>
          <p:spPr bwMode="auto">
            <a:xfrm>
              <a:off x="476" y="3089"/>
              <a:ext cx="4853" cy="953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1" name="Text Box 41"/>
            <p:cNvSpPr txBox="1">
              <a:spLocks noChangeArrowheads="1"/>
            </p:cNvSpPr>
            <p:nvPr/>
          </p:nvSpPr>
          <p:spPr bwMode="auto">
            <a:xfrm>
              <a:off x="510" y="3157"/>
              <a:ext cx="4762" cy="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bIns="118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sz="1800" b="1">
                  <a:latin typeface="Arial" charset="0"/>
                </a:rPr>
                <a:t>Zariadenia, ktoré vykonajú rovnakú prácu za rôzny čas majú rôzny výkon – vyjadrujeme ho vo wattoch.</a:t>
              </a:r>
            </a:p>
            <a:p>
              <a:pPr marL="92075" algn="ctr">
                <a:spcBef>
                  <a:spcPct val="30000"/>
                </a:spcBef>
              </a:pPr>
              <a:r>
                <a:rPr lang="sk-SK" sz="1800" b="1">
                  <a:latin typeface="Arial" charset="0"/>
                </a:rPr>
                <a:t>Pre elektrické zariadenia zavádzame podobnú veličinu      </a:t>
              </a:r>
              <a:r>
                <a:rPr lang="sk-SK" sz="24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elektrický príkon P</a:t>
              </a:r>
              <a:endParaRPr lang="cs-CZ" sz="2400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33167" name="Group 47"/>
          <p:cNvGrpSpPr>
            <a:grpSpLocks/>
          </p:cNvGrpSpPr>
          <p:nvPr/>
        </p:nvGrpSpPr>
        <p:grpSpPr bwMode="auto">
          <a:xfrm>
            <a:off x="1079500" y="3860800"/>
            <a:ext cx="3095625" cy="849313"/>
            <a:chOff x="680" y="2432"/>
            <a:chExt cx="1950" cy="535"/>
          </a:xfrm>
        </p:grpSpPr>
        <p:sp>
          <p:nvSpPr>
            <p:cNvPr id="133163" name="AutoShape 43"/>
            <p:cNvSpPr>
              <a:spLocks noChangeArrowheads="1"/>
            </p:cNvSpPr>
            <p:nvPr/>
          </p:nvSpPr>
          <p:spPr bwMode="auto">
            <a:xfrm>
              <a:off x="680" y="2432"/>
              <a:ext cx="1950" cy="521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4" name="Text Box 44"/>
            <p:cNvSpPr txBox="1">
              <a:spLocks noChangeArrowheads="1"/>
            </p:cNvSpPr>
            <p:nvPr/>
          </p:nvSpPr>
          <p:spPr bwMode="auto">
            <a:xfrm>
              <a:off x="725" y="2455"/>
              <a:ext cx="1905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64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600" b="1"/>
                <a:t>Na štítku variča je údaj:</a:t>
              </a:r>
            </a:p>
            <a:p>
              <a:pPr algn="ctr">
                <a:spcBef>
                  <a:spcPct val="25000"/>
                </a:spcBef>
              </a:pPr>
              <a:r>
                <a:rPr lang="sk-SK" sz="2400" b="1" i="1">
                  <a:latin typeface="Times New Roman" pitchFamily="18" charset="0"/>
                </a:rPr>
                <a:t>230 V/750 W</a:t>
              </a:r>
            </a:p>
          </p:txBody>
        </p:sp>
      </p:grpSp>
      <p:grpSp>
        <p:nvGrpSpPr>
          <p:cNvPr id="133168" name="Group 48"/>
          <p:cNvGrpSpPr>
            <a:grpSpLocks/>
          </p:cNvGrpSpPr>
          <p:nvPr/>
        </p:nvGrpSpPr>
        <p:grpSpPr bwMode="auto">
          <a:xfrm>
            <a:off x="5003800" y="3860800"/>
            <a:ext cx="3095625" cy="849313"/>
            <a:chOff x="3152" y="2432"/>
            <a:chExt cx="1950" cy="535"/>
          </a:xfrm>
        </p:grpSpPr>
        <p:sp>
          <p:nvSpPr>
            <p:cNvPr id="133165" name="AutoShape 45"/>
            <p:cNvSpPr>
              <a:spLocks noChangeArrowheads="1"/>
            </p:cNvSpPr>
            <p:nvPr/>
          </p:nvSpPr>
          <p:spPr bwMode="auto">
            <a:xfrm>
              <a:off x="3152" y="2432"/>
              <a:ext cx="1950" cy="521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166" name="Text Box 46"/>
            <p:cNvSpPr txBox="1">
              <a:spLocks noChangeArrowheads="1"/>
            </p:cNvSpPr>
            <p:nvPr/>
          </p:nvSpPr>
          <p:spPr bwMode="auto">
            <a:xfrm>
              <a:off x="3196" y="2455"/>
              <a:ext cx="1861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64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1600" b="1"/>
                <a:t>Na štítku kanvice je údaj:</a:t>
              </a:r>
            </a:p>
            <a:p>
              <a:pPr algn="ctr">
                <a:spcBef>
                  <a:spcPct val="25000"/>
                </a:spcBef>
              </a:pPr>
              <a:r>
                <a:rPr lang="sk-SK" sz="2400" b="1" i="1">
                  <a:latin typeface="Times New Roman" pitchFamily="18" charset="0"/>
                </a:rPr>
                <a:t>230 V/1000 W</a:t>
              </a:r>
            </a:p>
          </p:txBody>
        </p:sp>
      </p:grpSp>
      <p:grpSp>
        <p:nvGrpSpPr>
          <p:cNvPr id="133172" name="Group 52"/>
          <p:cNvGrpSpPr>
            <a:grpSpLocks/>
          </p:cNvGrpSpPr>
          <p:nvPr/>
        </p:nvGrpSpPr>
        <p:grpSpPr bwMode="auto">
          <a:xfrm>
            <a:off x="1258888" y="1557338"/>
            <a:ext cx="3186112" cy="2508250"/>
            <a:chOff x="793" y="981"/>
            <a:chExt cx="2007" cy="1580"/>
          </a:xfrm>
        </p:grpSpPr>
        <p:pic>
          <p:nvPicPr>
            <p:cNvPr id="133149" name="Picture 29" descr="im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3" y="1049"/>
              <a:ext cx="1714" cy="1512"/>
            </a:xfrm>
            <a:prstGeom prst="rect">
              <a:avLst/>
            </a:prstGeom>
            <a:noFill/>
          </p:spPr>
        </p:pic>
        <p:grpSp>
          <p:nvGrpSpPr>
            <p:cNvPr id="133171" name="Group 51"/>
            <p:cNvGrpSpPr>
              <a:grpSpLocks/>
            </p:cNvGrpSpPr>
            <p:nvPr/>
          </p:nvGrpSpPr>
          <p:grpSpPr bwMode="auto">
            <a:xfrm>
              <a:off x="1258" y="981"/>
              <a:ext cx="1542" cy="1059"/>
              <a:chOff x="1247" y="1071"/>
              <a:chExt cx="1644" cy="1014"/>
            </a:xfrm>
          </p:grpSpPr>
          <p:pic>
            <p:nvPicPr>
              <p:cNvPr id="133169" name="Picture 49" descr="kastro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47" y="1071"/>
                <a:ext cx="1644" cy="1014"/>
              </a:xfrm>
              <a:prstGeom prst="rect">
                <a:avLst/>
              </a:prstGeom>
              <a:noFill/>
            </p:spPr>
          </p:pic>
          <p:sp>
            <p:nvSpPr>
              <p:cNvPr id="133170" name="Oval 50"/>
              <p:cNvSpPr>
                <a:spLocks noChangeArrowheads="1"/>
              </p:cNvSpPr>
              <p:nvPr/>
            </p:nvSpPr>
            <p:spPr bwMode="auto">
              <a:xfrm>
                <a:off x="1314" y="1344"/>
                <a:ext cx="748" cy="136"/>
              </a:xfrm>
              <a:prstGeom prst="ellipse">
                <a:avLst/>
              </a:prstGeom>
              <a:gradFill rotWithShape="1">
                <a:gsLst>
                  <a:gs pos="0">
                    <a:srgbClr val="B7BAFF"/>
                  </a:gs>
                  <a:gs pos="100000">
                    <a:srgbClr val="CDCD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33175" name="Picture 55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195513" y="188913"/>
            <a:ext cx="4700587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Veľkosť elektrického príkonu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34213" name="Group 69"/>
          <p:cNvGrpSpPr>
            <a:grpSpLocks/>
          </p:cNvGrpSpPr>
          <p:nvPr/>
        </p:nvGrpSpPr>
        <p:grpSpPr bwMode="auto">
          <a:xfrm>
            <a:off x="827088" y="3500438"/>
            <a:ext cx="7489825" cy="2771775"/>
            <a:chOff x="521" y="2205"/>
            <a:chExt cx="4718" cy="1746"/>
          </a:xfrm>
        </p:grpSpPr>
        <p:sp>
          <p:nvSpPr>
            <p:cNvPr id="134185" name="AutoShape 41"/>
            <p:cNvSpPr>
              <a:spLocks noChangeArrowheads="1"/>
            </p:cNvSpPr>
            <p:nvPr/>
          </p:nvSpPr>
          <p:spPr bwMode="auto">
            <a:xfrm>
              <a:off x="521" y="2205"/>
              <a:ext cx="4718" cy="1746"/>
            </a:xfrm>
            <a:prstGeom prst="bevel">
              <a:avLst>
                <a:gd name="adj" fmla="val 4412"/>
              </a:avLst>
            </a:prstGeom>
            <a:solidFill>
              <a:srgbClr val="FF75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4192" name="Group 48"/>
            <p:cNvGrpSpPr>
              <a:grpSpLocks/>
            </p:cNvGrpSpPr>
            <p:nvPr/>
          </p:nvGrpSpPr>
          <p:grpSpPr bwMode="auto">
            <a:xfrm>
              <a:off x="612" y="2273"/>
              <a:ext cx="4536" cy="1628"/>
              <a:chOff x="612" y="2341"/>
              <a:chExt cx="4536" cy="1628"/>
            </a:xfrm>
          </p:grpSpPr>
          <p:sp>
            <p:nvSpPr>
              <p:cNvPr id="134193" name="Text Box 49"/>
              <p:cNvSpPr txBox="1">
                <a:spLocks noChangeArrowheads="1"/>
              </p:cNvSpPr>
              <p:nvPr/>
            </p:nvSpPr>
            <p:spPr bwMode="auto">
              <a:xfrm>
                <a:off x="612" y="2341"/>
                <a:ext cx="4536" cy="1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118800" bIns="118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Ak použijeme pre veľkosť napätia a prúdu Ohmov zákon, môžeme upraviť vzťah pre výpočet elektrického príkonu: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sz="2400" b="1" i="1">
                    <a:latin typeface="Times New Roman" pitchFamily="18" charset="0"/>
                  </a:rPr>
                  <a:t>P = U . I = (R . I) . I = R . I </a:t>
                </a:r>
                <a:r>
                  <a:rPr lang="sk-SK" sz="2400" b="1" i="1" baseline="50000">
                    <a:latin typeface="Times New Roman" pitchFamily="18" charset="0"/>
                  </a:rPr>
                  <a:t>2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alebo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sk-SK" sz="2400" b="1" i="1">
                    <a:latin typeface="Times New Roman" pitchFamily="18" charset="0"/>
                  </a:rPr>
                  <a:t>P = U . I = U . ––– = –––</a:t>
                </a:r>
              </a:p>
              <a:p>
                <a:pPr algn="ctr">
                  <a:spcBef>
                    <a:spcPct val="50000"/>
                  </a:spcBef>
                </a:pPr>
                <a:endParaRPr lang="el-GR" sz="800" b="1" i="1">
                  <a:latin typeface="Times New Roman" pitchFamily="18" charset="0"/>
                </a:endParaRPr>
              </a:p>
            </p:txBody>
          </p:sp>
          <p:sp>
            <p:nvSpPr>
              <p:cNvPr id="134194" name="Text Box 50"/>
              <p:cNvSpPr txBox="1">
                <a:spLocks noChangeArrowheads="1"/>
              </p:cNvSpPr>
              <p:nvPr/>
            </p:nvSpPr>
            <p:spPr bwMode="auto">
              <a:xfrm>
                <a:off x="3560" y="3430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U </a:t>
                </a:r>
                <a:r>
                  <a:rPr lang="sk-SK" sz="2400" b="1" i="1" baseline="50000">
                    <a:latin typeface="Times New Roman" pitchFamily="18" charset="0"/>
                  </a:rPr>
                  <a:t>2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5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65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R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6" name="Text Box 52"/>
              <p:cNvSpPr txBox="1">
                <a:spLocks noChangeArrowheads="1"/>
              </p:cNvSpPr>
              <p:nvPr/>
            </p:nvSpPr>
            <p:spPr bwMode="auto">
              <a:xfrm>
                <a:off x="3061" y="365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R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  <p:sp>
            <p:nvSpPr>
              <p:cNvPr id="134197" name="Text Box 53"/>
              <p:cNvSpPr txBox="1">
                <a:spLocks noChangeArrowheads="1"/>
              </p:cNvSpPr>
              <p:nvPr/>
            </p:nvSpPr>
            <p:spPr bwMode="auto">
              <a:xfrm>
                <a:off x="3083" y="343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400" b="1" i="1">
                    <a:latin typeface="Times New Roman" pitchFamily="18" charset="0"/>
                  </a:rPr>
                  <a:t>U</a:t>
                </a:r>
                <a:endParaRPr lang="cs-CZ" sz="2400" b="1" i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4214" name="Group 70"/>
          <p:cNvGrpSpPr>
            <a:grpSpLocks/>
          </p:cNvGrpSpPr>
          <p:nvPr/>
        </p:nvGrpSpPr>
        <p:grpSpPr bwMode="auto">
          <a:xfrm>
            <a:off x="827088" y="833438"/>
            <a:ext cx="7489825" cy="2457450"/>
            <a:chOff x="521" y="525"/>
            <a:chExt cx="4718" cy="1548"/>
          </a:xfrm>
        </p:grpSpPr>
        <p:sp>
          <p:nvSpPr>
            <p:cNvPr id="134198" name="AutoShape 54"/>
            <p:cNvSpPr>
              <a:spLocks noChangeArrowheads="1"/>
            </p:cNvSpPr>
            <p:nvPr/>
          </p:nvSpPr>
          <p:spPr bwMode="auto">
            <a:xfrm>
              <a:off x="521" y="525"/>
              <a:ext cx="4718" cy="1497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4199" name="Group 55"/>
            <p:cNvGrpSpPr>
              <a:grpSpLocks/>
            </p:cNvGrpSpPr>
            <p:nvPr/>
          </p:nvGrpSpPr>
          <p:grpSpPr bwMode="auto">
            <a:xfrm>
              <a:off x="668" y="572"/>
              <a:ext cx="4422" cy="1501"/>
              <a:chOff x="668" y="572"/>
              <a:chExt cx="4422" cy="1501"/>
            </a:xfrm>
          </p:grpSpPr>
          <p:sp>
            <p:nvSpPr>
              <p:cNvPr id="134200" name="Text Box 56"/>
              <p:cNvSpPr txBox="1">
                <a:spLocks noChangeArrowheads="1"/>
              </p:cNvSpPr>
              <p:nvPr/>
            </p:nvSpPr>
            <p:spPr bwMode="auto">
              <a:xfrm>
                <a:off x="668" y="572"/>
                <a:ext cx="4422" cy="150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tIns="82800" bIns="46800">
                <a:spAutoFit/>
              </a:bodyPr>
              <a:lstStyle/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Podobne ako pre výkon aj pre elektrický príkon platí:</a:t>
                </a:r>
              </a:p>
              <a:p>
                <a:pPr marL="92075" algn="ctr">
                  <a:spcBef>
                    <a:spcPct val="70000"/>
                  </a:spcBef>
                </a:pPr>
                <a:r>
                  <a:rPr lang="sk-SK" b="1">
                    <a:latin typeface="Arial" charset="0"/>
                  </a:rPr>
                  <a:t>                </a:t>
                </a:r>
              </a:p>
              <a:p>
                <a:pPr marL="92075" algn="ctr">
                  <a:spcBef>
                    <a:spcPct val="70000"/>
                  </a:spcBef>
                </a:pPr>
                <a:endParaRPr lang="sk-SK" b="1">
                  <a:latin typeface="Arial" charset="0"/>
                </a:endParaRPr>
              </a:p>
              <a:p>
                <a:pPr marL="92075" algn="ctr">
                  <a:spcBef>
                    <a:spcPct val="50000"/>
                  </a:spcBef>
                </a:pPr>
                <a:endParaRPr lang="sk-SK" b="1">
                  <a:latin typeface="Arial" charset="0"/>
                </a:endParaRPr>
              </a:p>
              <a:p>
                <a:pPr marL="92075" algn="ctr">
                  <a:spcBef>
                    <a:spcPct val="50000"/>
                  </a:spcBef>
                </a:pPr>
                <a:r>
                  <a:rPr lang="sk-SK" b="1">
                    <a:latin typeface="Arial" charset="0"/>
                  </a:rPr>
                  <a:t>                  </a:t>
                </a:r>
                <a:endParaRPr lang="sk-SK" b="1" i="1">
                  <a:latin typeface="Times New Roman" pitchFamily="18" charset="0"/>
                </a:endParaRPr>
              </a:p>
            </p:txBody>
          </p:sp>
          <p:grpSp>
            <p:nvGrpSpPr>
              <p:cNvPr id="134201" name="Group 57"/>
              <p:cNvGrpSpPr>
                <a:grpSpLocks/>
              </p:cNvGrpSpPr>
              <p:nvPr/>
            </p:nvGrpSpPr>
            <p:grpSpPr bwMode="auto">
              <a:xfrm>
                <a:off x="1474" y="935"/>
                <a:ext cx="2903" cy="634"/>
                <a:chOff x="884" y="935"/>
                <a:chExt cx="2903" cy="634"/>
              </a:xfrm>
            </p:grpSpPr>
            <p:grpSp>
              <p:nvGrpSpPr>
                <p:cNvPr id="134202" name="Group 58"/>
                <p:cNvGrpSpPr>
                  <a:grpSpLocks/>
                </p:cNvGrpSpPr>
                <p:nvPr/>
              </p:nvGrpSpPr>
              <p:grpSpPr bwMode="auto">
                <a:xfrm>
                  <a:off x="884" y="935"/>
                  <a:ext cx="998" cy="622"/>
                  <a:chOff x="113" y="2795"/>
                  <a:chExt cx="998" cy="622"/>
                </a:xfrm>
              </p:grpSpPr>
              <p:sp>
                <p:nvSpPr>
                  <p:cNvPr id="13420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" y="2954"/>
                    <a:ext cx="99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P </a:t>
                    </a:r>
                    <a:r>
                      <a:rPr lang="sk-SK" sz="2800" b="1">
                        <a:latin typeface="Monotype Corsiva" pitchFamily="66" charset="0"/>
                      </a:rPr>
                      <a:t>=  –––</a:t>
                    </a:r>
                  </a:p>
                </p:txBody>
              </p:sp>
              <p:sp>
                <p:nvSpPr>
                  <p:cNvPr id="134204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9" y="2795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W</a:t>
                    </a:r>
                  </a:p>
                </p:txBody>
              </p:sp>
              <p:sp>
                <p:nvSpPr>
                  <p:cNvPr id="13420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" y="3090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134206" name="Group 62"/>
                <p:cNvGrpSpPr>
                  <a:grpSpLocks/>
                </p:cNvGrpSpPr>
                <p:nvPr/>
              </p:nvGrpSpPr>
              <p:grpSpPr bwMode="auto">
                <a:xfrm>
                  <a:off x="1746" y="947"/>
                  <a:ext cx="2041" cy="622"/>
                  <a:chOff x="113" y="2931"/>
                  <a:chExt cx="2041" cy="622"/>
                </a:xfrm>
              </p:grpSpPr>
              <p:sp>
                <p:nvSpPr>
                  <p:cNvPr id="13420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" y="3068"/>
                    <a:ext cx="204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 </a:t>
                    </a:r>
                    <a:r>
                      <a:rPr lang="sk-SK" sz="2800" b="1">
                        <a:latin typeface="Monotype Corsiva" pitchFamily="66" charset="0"/>
                      </a:rPr>
                      <a:t>=  –––––––  =  </a:t>
                    </a:r>
                    <a:r>
                      <a:rPr lang="sk-SK" sz="2800" b="1" i="1">
                        <a:latin typeface="Times New Roman" pitchFamily="18" charset="0"/>
                      </a:rPr>
                      <a:t>U . I</a:t>
                    </a:r>
                    <a:r>
                      <a:rPr lang="sk-SK" sz="2800" b="1">
                        <a:latin typeface="Monotype Corsiva" pitchFamily="66" charset="0"/>
                      </a:rPr>
                      <a:t> </a:t>
                    </a:r>
                  </a:p>
                </p:txBody>
              </p:sp>
              <p:sp>
                <p:nvSpPr>
                  <p:cNvPr id="13420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" y="2931"/>
                    <a:ext cx="95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U . I . t</a:t>
                    </a:r>
                  </a:p>
                </p:txBody>
              </p:sp>
              <p:sp>
                <p:nvSpPr>
                  <p:cNvPr id="13420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3" y="3226"/>
                    <a:ext cx="272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sk-SK" sz="2800" b="1" i="1">
                        <a:latin typeface="Times New Roman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13421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044" y="3045"/>
                    <a:ext cx="136" cy="136"/>
                  </a:xfrm>
                  <a:prstGeom prst="line">
                    <a:avLst/>
                  </a:prstGeom>
                  <a:noFill/>
                  <a:ln w="19050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3421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729" y="3340"/>
                    <a:ext cx="136" cy="136"/>
                  </a:xfrm>
                  <a:prstGeom prst="line">
                    <a:avLst/>
                  </a:prstGeom>
                  <a:noFill/>
                  <a:ln w="19050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</p:grpSp>
          <p:sp>
            <p:nvSpPr>
              <p:cNvPr id="134212" name="Text Box 68"/>
              <p:cNvSpPr txBox="1">
                <a:spLocks noChangeArrowheads="1"/>
              </p:cNvSpPr>
              <p:nvPr/>
            </p:nvSpPr>
            <p:spPr bwMode="auto">
              <a:xfrm>
                <a:off x="2290" y="1639"/>
                <a:ext cx="1134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sk-SK" sz="2800" b="1" i="1">
                    <a:latin typeface="Times New Roman" pitchFamily="18" charset="0"/>
                  </a:rPr>
                  <a:t>P = U . I</a:t>
                </a:r>
                <a:endParaRPr lang="cs-CZ" sz="2800" b="1" i="1">
                  <a:latin typeface="Times New Roman" pitchFamily="18" charset="0"/>
                </a:endParaRPr>
              </a:p>
            </p:txBody>
          </p:sp>
        </p:grpSp>
      </p:grpSp>
      <p:pic>
        <p:nvPicPr>
          <p:cNvPr id="134217" name="Picture 73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4218" name="Picture 7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392363" y="258763"/>
            <a:ext cx="4303712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Príkon a spotreba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6231" name="Picture 39" descr="objet216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4221163"/>
            <a:ext cx="1762125" cy="2303462"/>
          </a:xfrm>
          <a:prstGeom prst="rect">
            <a:avLst/>
          </a:prstGeom>
          <a:noFill/>
        </p:spPr>
      </p:pic>
      <p:pic>
        <p:nvPicPr>
          <p:cNvPr id="136242" name="Picture 50" descr="solárna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131038">
            <a:off x="6372225" y="2997200"/>
            <a:ext cx="1508125" cy="1655763"/>
          </a:xfrm>
          <a:prstGeom prst="rect">
            <a:avLst/>
          </a:prstGeom>
          <a:noFill/>
        </p:spPr>
      </p:pic>
      <p:pic>
        <p:nvPicPr>
          <p:cNvPr id="136243" name="Picture 51" descr="zlato-stribro-hodinky-cz-foto-lin 163-2a-jpg-detail-600-100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24151785">
            <a:off x="5483225" y="4102100"/>
            <a:ext cx="987425" cy="1657350"/>
          </a:xfrm>
          <a:prstGeom prst="rect">
            <a:avLst/>
          </a:prstGeom>
          <a:noFill/>
        </p:spPr>
      </p:pic>
      <p:pic>
        <p:nvPicPr>
          <p:cNvPr id="136262" name="Picture 70" descr="prod_30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2117018">
            <a:off x="6991350" y="4365625"/>
            <a:ext cx="2152650" cy="1081088"/>
          </a:xfrm>
          <a:prstGeom prst="rect">
            <a:avLst/>
          </a:prstGeom>
          <a:noFill/>
        </p:spPr>
      </p:pic>
      <p:pic>
        <p:nvPicPr>
          <p:cNvPr id="136264" name="Picture 7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4581525"/>
            <a:ext cx="1339850" cy="2016125"/>
          </a:xfrm>
          <a:prstGeom prst="rect">
            <a:avLst/>
          </a:prstGeom>
          <a:noFill/>
        </p:spPr>
      </p:pic>
      <p:pic>
        <p:nvPicPr>
          <p:cNvPr id="136267" name="Picture 75" descr="žehličk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A6FF"/>
              </a:clrFrom>
              <a:clrTo>
                <a:srgbClr val="FFA6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459535">
            <a:off x="684213" y="3068638"/>
            <a:ext cx="1927225" cy="1268412"/>
          </a:xfrm>
          <a:prstGeom prst="rect">
            <a:avLst/>
          </a:prstGeom>
          <a:noFill/>
        </p:spPr>
      </p:pic>
      <p:sp>
        <p:nvSpPr>
          <p:cNvPr id="136268" name="Text Box 76"/>
          <p:cNvSpPr txBox="1">
            <a:spLocks noChangeArrowheads="1"/>
          </p:cNvSpPr>
          <p:nvPr/>
        </p:nvSpPr>
        <p:spPr bwMode="auto">
          <a:xfrm>
            <a:off x="6227763" y="5949950"/>
            <a:ext cx="1800225" cy="509588"/>
          </a:xfrm>
          <a:prstGeom prst="rect">
            <a:avLst/>
          </a:prstGeom>
          <a:solidFill>
            <a:srgbClr val="FF85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3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 b="1"/>
              <a:t>malá spotreba</a:t>
            </a:r>
            <a:endParaRPr lang="sk-SK" sz="2400" b="1" i="1">
              <a:latin typeface="Times New Roman" pitchFamily="18" charset="0"/>
            </a:endParaRPr>
          </a:p>
        </p:txBody>
      </p:sp>
      <p:sp>
        <p:nvSpPr>
          <p:cNvPr id="136269" name="Text Box 77"/>
          <p:cNvSpPr txBox="1">
            <a:spLocks noChangeArrowheads="1"/>
          </p:cNvSpPr>
          <p:nvPr/>
        </p:nvSpPr>
        <p:spPr bwMode="auto">
          <a:xfrm>
            <a:off x="2771775" y="3789363"/>
            <a:ext cx="1944688" cy="509587"/>
          </a:xfrm>
          <a:prstGeom prst="rect">
            <a:avLst/>
          </a:prstGeom>
          <a:solidFill>
            <a:srgbClr val="FF85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3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600" b="1"/>
              <a:t>veľká spotreba</a:t>
            </a:r>
            <a:endParaRPr lang="sk-SK" sz="2400" b="1" i="1">
              <a:latin typeface="Times New Roman" pitchFamily="18" charset="0"/>
            </a:endParaRPr>
          </a:p>
        </p:txBody>
      </p:sp>
      <p:grpSp>
        <p:nvGrpSpPr>
          <p:cNvPr id="136272" name="Group 80"/>
          <p:cNvGrpSpPr>
            <a:grpSpLocks/>
          </p:cNvGrpSpPr>
          <p:nvPr/>
        </p:nvGrpSpPr>
        <p:grpSpPr bwMode="auto">
          <a:xfrm>
            <a:off x="900113" y="838200"/>
            <a:ext cx="7272337" cy="1979613"/>
            <a:chOff x="567" y="528"/>
            <a:chExt cx="4581" cy="1247"/>
          </a:xfrm>
        </p:grpSpPr>
        <p:sp>
          <p:nvSpPr>
            <p:cNvPr id="136270" name="AutoShape 78"/>
            <p:cNvSpPr>
              <a:spLocks noChangeArrowheads="1"/>
            </p:cNvSpPr>
            <p:nvPr/>
          </p:nvSpPr>
          <p:spPr bwMode="auto">
            <a:xfrm>
              <a:off x="567" y="528"/>
              <a:ext cx="4581" cy="1247"/>
            </a:xfrm>
            <a:prstGeom prst="bevel">
              <a:avLst>
                <a:gd name="adj" fmla="val 5694"/>
              </a:avLst>
            </a:prstGeom>
            <a:solidFill>
              <a:srgbClr val="4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6271" name="Text Box 79"/>
            <p:cNvSpPr txBox="1">
              <a:spLocks noChangeArrowheads="1"/>
            </p:cNvSpPr>
            <p:nvPr/>
          </p:nvSpPr>
          <p:spPr bwMode="auto">
            <a:xfrm>
              <a:off x="623" y="593"/>
              <a:ext cx="4422" cy="1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 marL="92075" algn="ctr">
                <a:spcBef>
                  <a:spcPct val="50000"/>
                </a:spcBef>
              </a:pPr>
              <a:r>
                <a:rPr lang="sk-SK" sz="1800" b="1">
                  <a:latin typeface="Arial" charset="0"/>
                </a:rPr>
                <a:t>Elektrická práca a energia je priamo úmerná príkonu zariadenia (spotrebiča)</a:t>
              </a:r>
            </a:p>
            <a:p>
              <a:pPr marL="92075" algn="ctr">
                <a:spcBef>
                  <a:spcPct val="20000"/>
                </a:spcBef>
              </a:pPr>
              <a:r>
                <a:rPr lang="sk-SK" sz="2400" b="1" i="1">
                  <a:latin typeface="Times New Roman" pitchFamily="18" charset="0"/>
                </a:rPr>
                <a:t>W (E) = P . t</a:t>
              </a:r>
            </a:p>
            <a:p>
              <a:pPr marL="92075" algn="ctr">
                <a:spcBef>
                  <a:spcPct val="20000"/>
                </a:spcBef>
              </a:pPr>
              <a:r>
                <a:rPr lang="sk-SK" sz="1800" b="1">
                  <a:latin typeface="Arial" charset="0"/>
                </a:rPr>
                <a:t>Zariadenie spotrebuje tým viac energie, čím väčší je jeho príkon a čím dlhšie je v prevádzke </a:t>
              </a:r>
            </a:p>
          </p:txBody>
        </p:sp>
      </p:grpSp>
      <p:pic>
        <p:nvPicPr>
          <p:cNvPr id="136275" name="Picture 83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6276" name="Picture 84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476375" y="260350"/>
            <a:ext cx="61214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9DA6EB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rgbClr val="D60093"/>
                </a:solidFill>
                <a:latin typeface="Arial" charset="0"/>
              </a:rPr>
              <a:t>Príkon niektorých elektrospotrebičov</a:t>
            </a:r>
            <a:endParaRPr lang="cs-CZ" sz="2400" b="1">
              <a:solidFill>
                <a:srgbClr val="D60093"/>
              </a:solidFill>
              <a:latin typeface="Arial" charset="0"/>
            </a:endParaRPr>
          </a:p>
        </p:txBody>
      </p:sp>
      <p:sp>
        <p:nvSpPr>
          <p:cNvPr id="137309" name="AutoShape 93"/>
          <p:cNvSpPr>
            <a:spLocks noChangeArrowheads="1"/>
          </p:cNvSpPr>
          <p:nvPr/>
        </p:nvSpPr>
        <p:spPr bwMode="auto">
          <a:xfrm>
            <a:off x="574675" y="977900"/>
            <a:ext cx="7956550" cy="5153025"/>
          </a:xfrm>
          <a:prstGeom prst="bevel">
            <a:avLst>
              <a:gd name="adj" fmla="val 12500"/>
            </a:avLst>
          </a:prstGeom>
          <a:gradFill rotWithShape="1">
            <a:gsLst>
              <a:gs pos="0">
                <a:srgbClr val="C5CAF3"/>
              </a:gs>
              <a:gs pos="100000">
                <a:srgbClr val="9DA6EB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137310" name="Picture 94"/>
          <p:cNvPicPr preferRelativeResize="0">
            <a:picLocks noChangeArrowheads="1"/>
          </p:cNvPicPr>
          <p:nvPr/>
        </p:nvPicPr>
        <p:blipFill>
          <a:blip r:embed="rId2">
            <a:lum bright="30000" contrast="-78000"/>
          </a:blip>
          <a:srcRect l="1930" t="3082" r="1866"/>
          <a:stretch>
            <a:fillRect/>
          </a:stretch>
        </p:blipFill>
        <p:spPr bwMode="auto">
          <a:xfrm>
            <a:off x="827088" y="1196975"/>
            <a:ext cx="7488237" cy="4687888"/>
          </a:xfrm>
          <a:prstGeom prst="rect">
            <a:avLst/>
          </a:prstGeom>
          <a:noFill/>
        </p:spPr>
      </p:pic>
      <p:graphicFrame>
        <p:nvGraphicFramePr>
          <p:cNvPr id="137311" name="Group 95"/>
          <p:cNvGraphicFramePr>
            <a:graphicFrameLocks noGrp="1"/>
          </p:cNvGraphicFramePr>
          <p:nvPr/>
        </p:nvGraphicFramePr>
        <p:xfrm>
          <a:off x="827088" y="1196975"/>
          <a:ext cx="7488237" cy="4686619"/>
        </p:xfrm>
        <a:graphic>
          <a:graphicData uri="http://schemas.openxmlformats.org/drawingml/2006/table">
            <a:tbl>
              <a:tblPr/>
              <a:tblGrid>
                <a:gridCol w="4392612"/>
                <a:gridCol w="3095625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Spotrebič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P (W)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žiarovka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žehlička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vysávač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elektrický sporák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rýchlovarná kanvica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mikrovlnka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televízor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stolový počítač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hifi veža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20 – 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1 200 – 1 800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1 000 – 1 800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4 000 – 5 600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1 500 – 2 000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600 – 1 000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100 – 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100 – 150 </a:t>
                      </a:r>
                      <a:endParaRPr kumimoji="0" 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7324" name="Picture 108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7325" name="Picture 109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476375" y="260350"/>
            <a:ext cx="61214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9DA6EB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Porovnanie príkonu elektrospotrebičov</a:t>
            </a:r>
            <a:endParaRPr lang="cs-CZ" sz="2400" b="1">
              <a:latin typeface="Arial" charset="0"/>
            </a:endParaRPr>
          </a:p>
        </p:txBody>
      </p:sp>
      <p:grpSp>
        <p:nvGrpSpPr>
          <p:cNvPr id="138274" name="Group 34"/>
          <p:cNvGrpSpPr>
            <a:grpSpLocks/>
          </p:cNvGrpSpPr>
          <p:nvPr/>
        </p:nvGrpSpPr>
        <p:grpSpPr bwMode="auto">
          <a:xfrm>
            <a:off x="1222375" y="981075"/>
            <a:ext cx="6697663" cy="5256213"/>
            <a:chOff x="793" y="616"/>
            <a:chExt cx="4219" cy="3311"/>
          </a:xfrm>
        </p:grpSpPr>
        <p:sp>
          <p:nvSpPr>
            <p:cNvPr id="138261" name="AutoShape 21"/>
            <p:cNvSpPr>
              <a:spLocks noChangeArrowheads="1"/>
            </p:cNvSpPr>
            <p:nvPr/>
          </p:nvSpPr>
          <p:spPr bwMode="auto">
            <a:xfrm>
              <a:off x="793" y="616"/>
              <a:ext cx="4219" cy="3311"/>
            </a:xfrm>
            <a:prstGeom prst="bevel">
              <a:avLst>
                <a:gd name="adj" fmla="val 4644"/>
              </a:avLst>
            </a:prstGeom>
            <a:gradFill rotWithShape="1">
              <a:gsLst>
                <a:gs pos="0">
                  <a:srgbClr val="BDFFFF"/>
                </a:gs>
                <a:gs pos="100000">
                  <a:srgbClr val="4FFFFF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aphicFrame>
          <p:nvGraphicFramePr>
            <p:cNvPr id="138269" name="Object 29"/>
            <p:cNvGraphicFramePr>
              <a:graphicFrameLocks noChangeAspect="1"/>
            </p:cNvGraphicFramePr>
            <p:nvPr/>
          </p:nvGraphicFramePr>
          <p:xfrm>
            <a:off x="1066" y="709"/>
            <a:ext cx="3674" cy="3189"/>
          </p:xfrm>
          <a:graphic>
            <a:graphicData uri="http://schemas.openxmlformats.org/presentationml/2006/ole">
              <p:oleObj spid="_x0000_s138269" name="Graf" r:id="rId3" imgW="3943502" imgH="3381451" progId="Excel.Chart.8">
                <p:embed/>
              </p:oleObj>
            </a:graphicData>
          </a:graphic>
        </p:graphicFrame>
        <p:sp>
          <p:nvSpPr>
            <p:cNvPr id="138270" name="Text Box 30"/>
            <p:cNvSpPr txBox="1">
              <a:spLocks noChangeArrowheads="1"/>
            </p:cNvSpPr>
            <p:nvPr/>
          </p:nvSpPr>
          <p:spPr bwMode="auto">
            <a:xfrm>
              <a:off x="2971" y="1344"/>
              <a:ext cx="681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sz="2400" b="1">
                  <a:latin typeface="Times New Roman" pitchFamily="18" charset="0"/>
                </a:rPr>
                <a:t>P (watt)</a:t>
              </a:r>
              <a:endParaRPr lang="cs-CZ" sz="2400" b="1">
                <a:latin typeface="Times New Roman" pitchFamily="18" charset="0"/>
              </a:endParaRPr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3061" y="1616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pic>
        <p:nvPicPr>
          <p:cNvPr id="138277" name="Picture 37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8278" name="Picture 38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331913" y="260350"/>
            <a:ext cx="6480175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Spotreba elektrickej energie – elektromer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39281" name="Picture 17" descr="elektrom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DFFFF"/>
              </a:clrFrom>
              <a:clrTo>
                <a:srgbClr val="6D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2205038"/>
            <a:ext cx="2578100" cy="3743325"/>
          </a:xfrm>
          <a:prstGeom prst="rect">
            <a:avLst/>
          </a:prstGeom>
          <a:noFill/>
        </p:spPr>
      </p:pic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539750" y="1230313"/>
            <a:ext cx="2482850" cy="792162"/>
            <a:chOff x="2835" y="2886"/>
            <a:chExt cx="1564" cy="499"/>
          </a:xfrm>
        </p:grpSpPr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835" y="2886"/>
              <a:ext cx="1564" cy="49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r"/>
            </a:scene3d>
            <a:sp3d extrusionH="100000" prstMaterial="legacyPlastic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anchor="ctr">
              <a:flatTx/>
            </a:bodyPr>
            <a:lstStyle/>
            <a:p>
              <a:endParaRPr lang="sk-SK"/>
            </a:p>
          </p:txBody>
        </p:sp>
        <p:pic>
          <p:nvPicPr>
            <p:cNvPr id="139287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5" y="2976"/>
              <a:ext cx="1392" cy="324"/>
            </a:xfrm>
            <a:prstGeom prst="rect">
              <a:avLst/>
            </a:prstGeom>
            <a:noFill/>
          </p:spPr>
        </p:pic>
      </p:grpSp>
      <p:grpSp>
        <p:nvGrpSpPr>
          <p:cNvPr id="139301" name="Group 37"/>
          <p:cNvGrpSpPr>
            <a:grpSpLocks/>
          </p:cNvGrpSpPr>
          <p:nvPr/>
        </p:nvGrpSpPr>
        <p:grpSpPr bwMode="auto">
          <a:xfrm>
            <a:off x="3348038" y="1196975"/>
            <a:ext cx="5327650" cy="4643438"/>
            <a:chOff x="2154" y="935"/>
            <a:chExt cx="3356" cy="2925"/>
          </a:xfrm>
        </p:grpSpPr>
        <p:sp>
          <p:nvSpPr>
            <p:cNvPr id="139295" name="AutoShape 31"/>
            <p:cNvSpPr>
              <a:spLocks noChangeArrowheads="1"/>
            </p:cNvSpPr>
            <p:nvPr/>
          </p:nvSpPr>
          <p:spPr bwMode="auto">
            <a:xfrm>
              <a:off x="2154" y="935"/>
              <a:ext cx="3356" cy="2925"/>
            </a:xfrm>
            <a:prstGeom prst="bevel">
              <a:avLst>
                <a:gd name="adj" fmla="val 4412"/>
              </a:avLst>
            </a:prstGeom>
            <a:solidFill>
              <a:srgbClr val="4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39296" name="Group 32"/>
            <p:cNvGrpSpPr>
              <a:grpSpLocks/>
            </p:cNvGrpSpPr>
            <p:nvPr/>
          </p:nvGrpSpPr>
          <p:grpSpPr bwMode="auto">
            <a:xfrm>
              <a:off x="2290" y="1072"/>
              <a:ext cx="3085" cy="2632"/>
              <a:chOff x="2290" y="1072"/>
              <a:chExt cx="3085" cy="2632"/>
            </a:xfrm>
          </p:grpSpPr>
          <p:sp>
            <p:nvSpPr>
              <p:cNvPr id="139297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072"/>
                <a:ext cx="3085" cy="2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118800" bIns="118800">
                <a:spAutoFit/>
              </a:bodyPr>
              <a:lstStyle/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Z praktických dôvodov sa spotreba elektrickej energie vyjadruje                             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v kilowatthodinách kW.h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Táto jednotka je odvodená zo vzťahu: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W (E) = P . t   odkiaľ    1 J = 1 W.s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kW.h = 1 000 W . 3 600 s = 3 600 000 W.s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kW.h = 3 600 000 J = 3,6 MJ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b="1">
                    <a:solidFill>
                      <a:srgbClr val="D0005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 kW.h = 3,6 MJ</a:t>
                </a:r>
                <a:endParaRPr lang="sk-SK" sz="1800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Používa sa aj väčšia jednotka:</a:t>
                </a:r>
              </a:p>
              <a:p>
                <a:pPr marL="1588" algn="ctr">
                  <a:spcBef>
                    <a:spcPct val="50000"/>
                  </a:spcBef>
                </a:pPr>
                <a:r>
                  <a:rPr lang="sk-SK" sz="1800" b="1">
                    <a:latin typeface="Arial" charset="0"/>
                  </a:rPr>
                  <a:t>1 MW.h = 3,6 GJ</a:t>
                </a:r>
                <a:endParaRPr lang="cs-CZ" sz="1800" b="1">
                  <a:latin typeface="Arial" charset="0"/>
                </a:endParaRPr>
              </a:p>
            </p:txBody>
          </p:sp>
          <p:sp>
            <p:nvSpPr>
              <p:cNvPr id="139298" name="Rectangle 34"/>
              <p:cNvSpPr>
                <a:spLocks noChangeArrowheads="1"/>
              </p:cNvSpPr>
              <p:nvPr/>
            </p:nvSpPr>
            <p:spPr bwMode="auto">
              <a:xfrm>
                <a:off x="2813" y="1564"/>
                <a:ext cx="2042" cy="249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9299" name="Rectangle 35"/>
              <p:cNvSpPr>
                <a:spLocks noChangeArrowheads="1"/>
              </p:cNvSpPr>
              <p:nvPr/>
            </p:nvSpPr>
            <p:spPr bwMode="auto">
              <a:xfrm>
                <a:off x="2595" y="2069"/>
                <a:ext cx="2450" cy="272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39300" name="Rectangle 36"/>
              <p:cNvSpPr>
                <a:spLocks noChangeArrowheads="1"/>
              </p:cNvSpPr>
              <p:nvPr/>
            </p:nvSpPr>
            <p:spPr bwMode="auto">
              <a:xfrm>
                <a:off x="3128" y="2897"/>
                <a:ext cx="1406" cy="249"/>
              </a:xfrm>
              <a:prstGeom prst="rect">
                <a:avLst/>
              </a:prstGeom>
              <a:noFill/>
              <a:ln w="19050">
                <a:solidFill>
                  <a:srgbClr val="D0005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pic>
        <p:nvPicPr>
          <p:cNvPr id="139304" name="Picture 40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39305" name="Picture 41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571750" y="260350"/>
            <a:ext cx="3960813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Cena elektrickej energie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1350" name="Group 38"/>
          <p:cNvGrpSpPr>
            <a:grpSpLocks/>
          </p:cNvGrpSpPr>
          <p:nvPr/>
        </p:nvGrpSpPr>
        <p:grpSpPr bwMode="auto">
          <a:xfrm>
            <a:off x="1116013" y="981075"/>
            <a:ext cx="6913562" cy="2879725"/>
            <a:chOff x="703" y="618"/>
            <a:chExt cx="4355" cy="1814"/>
          </a:xfrm>
        </p:grpSpPr>
        <p:sp>
          <p:nvSpPr>
            <p:cNvPr id="141328" name="AutoShape 16"/>
            <p:cNvSpPr>
              <a:spLocks noChangeArrowheads="1"/>
            </p:cNvSpPr>
            <p:nvPr/>
          </p:nvSpPr>
          <p:spPr bwMode="auto">
            <a:xfrm>
              <a:off x="703" y="618"/>
              <a:ext cx="4355" cy="1814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794" y="709"/>
              <a:ext cx="4173" cy="1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Cena elektrickej energie pre domácnosti je                          v roku 2009 približne </a:t>
              </a:r>
            </a:p>
            <a:p>
              <a:pPr algn="ctr">
                <a:spcBef>
                  <a:spcPct val="50000"/>
                </a:spcBef>
              </a:pPr>
              <a:r>
                <a:rPr lang="sk-SK" sz="280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0,16 </a:t>
              </a:r>
              <a:r>
                <a:rPr lang="sk-SK" sz="280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ahoma" pitchFamily="34" charset="0"/>
                </a:rPr>
                <a:t>€</a:t>
              </a:r>
              <a:r>
                <a:rPr lang="sk-SK" sz="2800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za 1 kW.h </a:t>
              </a:r>
              <a:endParaRPr lang="sk-SK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spcBef>
                  <a:spcPct val="60000"/>
                </a:spcBef>
              </a:pPr>
              <a:r>
                <a:rPr lang="sk-SK" b="1">
                  <a:latin typeface="Arial" charset="0"/>
                </a:rPr>
                <a:t>Ako vypočítame, koľko nás stojí prevádzka spotrebiča za hodinu, mesiac alebo rok ?</a:t>
              </a:r>
            </a:p>
            <a:p>
              <a:pPr algn="ctr">
                <a:spcBef>
                  <a:spcPct val="30000"/>
                </a:spcBef>
              </a:pPr>
              <a:r>
                <a:rPr lang="sk-SK" b="1">
                  <a:latin typeface="Arial" charset="0"/>
                </a:rPr>
                <a:t>Z ktorých údajov na spotrebiči to môžeme zistiť ? </a:t>
              </a:r>
              <a:endParaRPr lang="cs-CZ" b="1">
                <a:latin typeface="Arial" charset="0"/>
              </a:endParaRPr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1938" y="1237"/>
              <a:ext cx="1859" cy="317"/>
            </a:xfrm>
            <a:prstGeom prst="rect">
              <a:avLst/>
            </a:prstGeom>
            <a:noFill/>
            <a:ln w="28575">
              <a:solidFill>
                <a:srgbClr val="D00054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141345" name="Group 33"/>
          <p:cNvGrpSpPr>
            <a:grpSpLocks/>
          </p:cNvGrpSpPr>
          <p:nvPr/>
        </p:nvGrpSpPr>
        <p:grpSpPr bwMode="auto">
          <a:xfrm>
            <a:off x="971550" y="3933825"/>
            <a:ext cx="7165975" cy="2590800"/>
            <a:chOff x="612" y="2478"/>
            <a:chExt cx="4514" cy="1632"/>
          </a:xfrm>
        </p:grpSpPr>
        <p:sp>
          <p:nvSpPr>
            <p:cNvPr id="141338" name="AutoShape 26"/>
            <p:cNvSpPr>
              <a:spLocks noChangeArrowheads="1"/>
            </p:cNvSpPr>
            <p:nvPr/>
          </p:nvSpPr>
          <p:spPr bwMode="auto">
            <a:xfrm>
              <a:off x="612" y="2478"/>
              <a:ext cx="4514" cy="1632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pic>
          <p:nvPicPr>
            <p:cNvPr id="141344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614"/>
              <a:ext cx="4237" cy="1356"/>
            </a:xfrm>
            <a:prstGeom prst="rect">
              <a:avLst/>
            </a:prstGeom>
            <a:noFill/>
            <a:ln w="28575">
              <a:solidFill>
                <a:srgbClr val="00C09B"/>
              </a:solidFill>
              <a:miter lim="800000"/>
              <a:headEnd/>
              <a:tailEnd/>
            </a:ln>
          </p:spPr>
        </p:pic>
      </p:grpSp>
      <p:pic>
        <p:nvPicPr>
          <p:cNvPr id="141348" name="Picture 36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1349" name="Picture 37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573405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301875" y="293688"/>
            <a:ext cx="4521200" cy="5143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9804"/>
                  <a:invGamma/>
                  <a:alpha val="35001"/>
                </a:schemeClr>
              </a:gs>
              <a:gs pos="50000">
                <a:schemeClr val="bg1">
                  <a:alpha val="75000"/>
                </a:schemeClr>
              </a:gs>
              <a:gs pos="100000">
                <a:schemeClr val="bg1">
                  <a:gamma/>
                  <a:shade val="69804"/>
                  <a:invGamma/>
                  <a:alpha val="35001"/>
                </a:schemeClr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Plastic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bIns="90000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latin typeface="Arial" charset="0"/>
              </a:rPr>
              <a:t>Výrobný a energetický štítok</a:t>
            </a:r>
            <a:endParaRPr lang="cs-CZ" sz="2400" b="1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1116013" y="1017588"/>
            <a:ext cx="6913562" cy="2232025"/>
            <a:chOff x="703" y="641"/>
            <a:chExt cx="4355" cy="1202"/>
          </a:xfrm>
        </p:grpSpPr>
        <p:sp>
          <p:nvSpPr>
            <p:cNvPr id="142342" name="AutoShape 6"/>
            <p:cNvSpPr>
              <a:spLocks noChangeArrowheads="1"/>
            </p:cNvSpPr>
            <p:nvPr/>
          </p:nvSpPr>
          <p:spPr bwMode="auto">
            <a:xfrm>
              <a:off x="703" y="641"/>
              <a:ext cx="4355" cy="1202"/>
            </a:xfrm>
            <a:prstGeom prst="bevel">
              <a:avLst>
                <a:gd name="adj" fmla="val 4412"/>
              </a:avLst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2343" name="Text Box 7"/>
            <p:cNvSpPr txBox="1">
              <a:spLocks noChangeArrowheads="1"/>
            </p:cNvSpPr>
            <p:nvPr/>
          </p:nvSpPr>
          <p:spPr bwMode="auto">
            <a:xfrm>
              <a:off x="794" y="709"/>
              <a:ext cx="4173" cy="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k-SK" b="1">
                  <a:latin typeface="Arial" charset="0"/>
                </a:rPr>
                <a:t>Každý elektrospotrebič je označený štítkom, na ktorom sú uvedené dôležité údaje pre spotrebiteľa. </a:t>
              </a:r>
            </a:p>
            <a:p>
              <a:pPr algn="ctr">
                <a:spcBef>
                  <a:spcPct val="10000"/>
                </a:spcBef>
              </a:pPr>
              <a:r>
                <a:rPr lang="sk-SK" b="1">
                  <a:latin typeface="Arial" charset="0"/>
                </a:rPr>
                <a:t>Na bežnom štítku je spravidla uvedené vstupné napätie a príkon spotrebiča, od roku 2002 musí mať väčšina domácich elektrospotrebičov                 </a:t>
              </a:r>
              <a:r>
                <a:rPr lang="sk-SK" b="1">
                  <a:solidFill>
                    <a:srgbClr val="D0005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energetický štítok</a:t>
              </a:r>
              <a:endParaRPr lang="cs-CZ" b="1">
                <a:solidFill>
                  <a:srgbClr val="D000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142361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463" y="4149725"/>
            <a:ext cx="3038475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2364" name="Picture 28" descr="energetický ští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465513"/>
            <a:ext cx="2447925" cy="31718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42368" name="Picture 32" descr="buil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-18000" contrast="24000"/>
          </a:blip>
          <a:srcRect/>
          <a:stretch>
            <a:fillRect/>
          </a:stretch>
        </p:blipFill>
        <p:spPr bwMode="auto">
          <a:xfrm>
            <a:off x="8535988" y="6283325"/>
            <a:ext cx="500062" cy="500063"/>
          </a:xfrm>
          <a:prstGeom prst="rect">
            <a:avLst/>
          </a:prstGeom>
          <a:noFill/>
        </p:spPr>
      </p:pic>
      <p:pic>
        <p:nvPicPr>
          <p:cNvPr id="142369" name="Picture 33" descr="build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-18000" contrast="24000"/>
          </a:blip>
          <a:srcRect/>
          <a:stretch>
            <a:fillRect/>
          </a:stretch>
        </p:blipFill>
        <p:spPr bwMode="auto">
          <a:xfrm>
            <a:off x="7993063" y="6286500"/>
            <a:ext cx="500062" cy="500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650</Words>
  <Application>Microsoft Office PowerPoint</Application>
  <PresentationFormat>Prezentácia na obrazovke (4:3)</PresentationFormat>
  <Paragraphs>105</Paragraphs>
  <Slides>12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Tahoma</vt:lpstr>
      <vt:lpstr>Times New Roman</vt:lpstr>
      <vt:lpstr>Monotype Corsiva</vt:lpstr>
      <vt:lpstr>Wingdings</vt:lpstr>
      <vt:lpstr>Predvolený návrh</vt:lpstr>
      <vt:lpstr>Graf programu Microsoft Office Excel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základná škola</dc:creator>
  <cp:lastModifiedBy>Jarka Viťazková</cp:lastModifiedBy>
  <cp:revision>412</cp:revision>
  <dcterms:created xsi:type="dcterms:W3CDTF">2006-04-03T15:34:56Z</dcterms:created>
  <dcterms:modified xsi:type="dcterms:W3CDTF">2022-01-27T13:22:02Z</dcterms:modified>
</cp:coreProperties>
</file>