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200"/>
    <a:srgbClr val="3B6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194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E4869-31E3-4AA0-BC18-18CA80BA1D42}" type="datetimeFigureOut">
              <a:rPr lang="sk-SK" smtClean="0"/>
              <a:pPr/>
              <a:t>15. 2. 2017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0BAA3-7F24-4D7A-B8E3-2A2DE91372D7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6731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9C32434-0AC8-4DA4-98CE-D32E59CA6671}" type="datetimeFigureOut">
              <a:rPr lang="sk-SK" smtClean="0"/>
              <a:pPr/>
              <a:t>15. 2. 2017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15. 2. 2017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15. 2. 2017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15. 2. 2017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9C32434-0AC8-4DA4-98CE-D32E59CA6671}" type="datetimeFigureOut">
              <a:rPr lang="sk-SK" smtClean="0"/>
              <a:pPr/>
              <a:t>15. 2. 2017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15. 2. 2017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15. 2. 2017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15. 2. 2017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15. 2. 2017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15. 2. 2017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15. 2. 2017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9C32434-0AC8-4DA4-98CE-D32E59CA6671}" type="datetimeFigureOut">
              <a:rPr lang="sk-SK" smtClean="0"/>
              <a:pPr/>
              <a:t>15. 2. 2017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87624" y="260648"/>
            <a:ext cx="6172200" cy="1894362"/>
          </a:xfrm>
        </p:spPr>
        <p:txBody>
          <a:bodyPr>
            <a:normAutofit/>
          </a:bodyPr>
          <a:lstStyle/>
          <a:p>
            <a:r>
              <a:rPr lang="sk-SK" sz="8000" dirty="0" smtClean="0"/>
              <a:t>SVETLO</a:t>
            </a:r>
            <a:endParaRPr lang="sk-SK" sz="8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sz="4400" dirty="0" smtClean="0"/>
              <a:t>Lom svetla</a:t>
            </a:r>
          </a:p>
          <a:p>
            <a:endParaRPr lang="sk-SK" sz="4400" dirty="0" smtClean="0"/>
          </a:p>
          <a:p>
            <a:endParaRPr lang="sk-SK" dirty="0"/>
          </a:p>
        </p:txBody>
      </p:sp>
      <p:pic>
        <p:nvPicPr>
          <p:cNvPr id="4" name="Obrázok 3" descr="odraz-a-lo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2132856"/>
            <a:ext cx="3517404" cy="26380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pPr algn="ctr"/>
            <a:r>
              <a:rPr lang="sk-SK" b="1" dirty="0" smtClean="0"/>
              <a:t>Lom svetla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7467600" cy="5565232"/>
          </a:xfrm>
        </p:spPr>
        <p:txBody>
          <a:bodyPr/>
          <a:lstStyle/>
          <a:p>
            <a:r>
              <a:rPr lang="sk-SK" dirty="0" smtClean="0"/>
              <a:t>K lomu svetla dochádza vtedy, ak svetlo dopadá na optické rozhranie, pričom prechádza z jedného prostredia do druhého prostredia.</a:t>
            </a:r>
          </a:p>
          <a:p>
            <a:r>
              <a:rPr lang="sk-SK" dirty="0" smtClean="0"/>
              <a:t>Rôzne optické prostredia majú rôzne zloženie, vlastnosti, preto sa v nich svetlo šíri rozdielnou rýchlosťou.</a:t>
            </a:r>
          </a:p>
          <a:p>
            <a:r>
              <a:rPr lang="sk-SK" dirty="0" smtClean="0"/>
              <a:t>Ak porovnávame dve optické prostredia hovoríme, že:</a:t>
            </a:r>
          </a:p>
          <a:p>
            <a:pPr lvl="1"/>
            <a:r>
              <a:rPr lang="sk-SK" b="1" u="sng" dirty="0" smtClean="0">
                <a:solidFill>
                  <a:srgbClr val="FF0000"/>
                </a:solidFill>
              </a:rPr>
              <a:t>opticky redšie </a:t>
            </a:r>
            <a:r>
              <a:rPr lang="sk-SK" dirty="0" smtClean="0"/>
              <a:t>je to prostredie, kde sa svetlo šíri </a:t>
            </a:r>
            <a:r>
              <a:rPr lang="sk-SK" b="1" dirty="0" smtClean="0">
                <a:solidFill>
                  <a:srgbClr val="7030A0"/>
                </a:solidFill>
              </a:rPr>
              <a:t>rýchlejšie</a:t>
            </a:r>
            <a:r>
              <a:rPr lang="sk-SK" dirty="0" smtClean="0"/>
              <a:t>,</a:t>
            </a:r>
          </a:p>
          <a:p>
            <a:pPr lvl="1"/>
            <a:r>
              <a:rPr lang="sk-SK" b="1" u="sng" dirty="0" smtClean="0">
                <a:solidFill>
                  <a:srgbClr val="0070C0"/>
                </a:solidFill>
              </a:rPr>
              <a:t>opticky hustejšie </a:t>
            </a:r>
            <a:r>
              <a:rPr lang="sk-SK" dirty="0" smtClean="0"/>
              <a:t>prostredie je to prostredie, kde sa svetlo šíri </a:t>
            </a:r>
            <a:r>
              <a:rPr lang="sk-SK" b="1" dirty="0" smtClean="0">
                <a:solidFill>
                  <a:srgbClr val="002060"/>
                </a:solidFill>
              </a:rPr>
              <a:t>pomalšie</a:t>
            </a:r>
            <a:r>
              <a:rPr lang="sk-SK" dirty="0" smtClean="0"/>
              <a:t>.</a:t>
            </a:r>
          </a:p>
          <a:p>
            <a:pPr lvl="1"/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46"/>
          </a:xfrm>
        </p:spPr>
        <p:txBody>
          <a:bodyPr>
            <a:normAutofit/>
          </a:bodyPr>
          <a:lstStyle/>
          <a:p>
            <a:pPr algn="ctr"/>
            <a:r>
              <a:rPr lang="sk-SK" dirty="0" smtClean="0"/>
              <a:t>Približné rýchlosti svetla</a:t>
            </a:r>
            <a:endParaRPr lang="sk-SK" dirty="0"/>
          </a:p>
        </p:txBody>
      </p:sp>
      <p:graphicFrame>
        <p:nvGraphicFramePr>
          <p:cNvPr id="5" name="Zástupný symbol obsahu 4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Látka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Rýchlosť svetla v km/s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vákuum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299</a:t>
                      </a:r>
                      <a:r>
                        <a:rPr lang="sk-SK" baseline="0" dirty="0" smtClean="0"/>
                        <a:t> 792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vzduch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299 700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ľad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229 000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voda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225 000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lieh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220 000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olej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204 000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sklo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158 000 – 200 000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diamant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124 000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39718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 smtClean="0"/>
              <a:t>Lom svetla ku kolmici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642910" y="785794"/>
            <a:ext cx="8033546" cy="588356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k-SK" sz="2000" dirty="0" smtClean="0"/>
              <a:t>K lomu svetla </a:t>
            </a:r>
            <a:r>
              <a:rPr lang="sk-SK" sz="2000" u="sng" dirty="0" smtClean="0">
                <a:solidFill>
                  <a:srgbClr val="FF0000"/>
                </a:solidFill>
              </a:rPr>
              <a:t>ku kolmici </a:t>
            </a:r>
            <a:r>
              <a:rPr lang="sk-SK" sz="2000" dirty="0" smtClean="0"/>
              <a:t>dochádza vtedy, ak svetlo prechádza z opticky redšieho do opticky hustejšieho prostredia. Napr. : vzduch - voda, vzduch – sklo</a:t>
            </a:r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r>
              <a:rPr lang="sk-SK" sz="2000" dirty="0" smtClean="0"/>
              <a:t>							</a:t>
            </a:r>
          </a:p>
          <a:p>
            <a:pPr>
              <a:buNone/>
            </a:pPr>
            <a:endParaRPr lang="sk-SK" sz="2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sk-SK" sz="2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sk-SK" sz="2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sk-SK" sz="2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sk-SK" sz="2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sk-SK" sz="28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sk-SK" sz="28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r>
              <a:rPr lang="sk-SK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				platí:  </a:t>
            </a:r>
            <a:r>
              <a:rPr lang="el-GR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α</a:t>
            </a:r>
            <a:r>
              <a:rPr lang="sk-SK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sk-SK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/>
                <a:cs typeface="Times New Roman"/>
              </a:rPr>
              <a:t>&gt;</a:t>
            </a:r>
            <a:r>
              <a:rPr lang="el-GR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β</a:t>
            </a:r>
            <a:endParaRPr lang="sk-SK" sz="28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r>
              <a:rPr lang="sk-SK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	uhol lomu je menší ako uhol dopadu</a:t>
            </a:r>
            <a:endParaRPr lang="sk-SK" sz="28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763688" y="2128729"/>
            <a:ext cx="1142771" cy="357003"/>
          </a:xfrm>
          <a:prstGeom prst="rect">
            <a:avLst/>
          </a:prstGeom>
          <a:solidFill>
            <a:srgbClr val="FFFFFF"/>
          </a:solidFill>
          <a:ln w="31750">
            <a:solidFill>
              <a:srgbClr val="4BACC6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vzduch</a:t>
            </a:r>
            <a:endParaRPr kumimoji="0" lang="sk-SK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2907133" y="1628800"/>
            <a:ext cx="1521673" cy="26151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b="1" i="0" u="none" strike="noStrike" cap="none" normalizeH="0" baseline="0" dirty="0" smtClean="0">
                <a:ln>
                  <a:noFill/>
                </a:ln>
                <a:solidFill>
                  <a:srgbClr val="E36C0A"/>
                </a:solidFill>
                <a:effectLst/>
                <a:latin typeface="Calibri" pitchFamily="34" charset="0"/>
                <a:cs typeface="Arial" pitchFamily="34" charset="0"/>
              </a:rPr>
              <a:t>Dopadajúci lúč</a:t>
            </a:r>
            <a:endParaRPr kumimoji="0" lang="sk-SK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906815" y="1842877"/>
            <a:ext cx="1571563" cy="357003"/>
          </a:xfrm>
          <a:prstGeom prst="rect">
            <a:avLst/>
          </a:prstGeom>
          <a:solidFill>
            <a:srgbClr val="FFFFFF"/>
          </a:solidFill>
          <a:ln w="31750">
            <a:solidFill>
              <a:srgbClr val="8064A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Kolmica dopadu</a:t>
            </a:r>
            <a:endParaRPr kumimoji="0" lang="sk-SK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2192480" y="3700290"/>
            <a:ext cx="4788178" cy="148106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 dirty="0"/>
          </a:p>
        </p:txBody>
      </p:sp>
      <p:cxnSp>
        <p:nvCxnSpPr>
          <p:cNvPr id="1037" name="AutoShape 13"/>
          <p:cNvCxnSpPr>
            <a:cxnSpLocks noChangeShapeType="1"/>
          </p:cNvCxnSpPr>
          <p:nvPr/>
        </p:nvCxnSpPr>
        <p:spPr bwMode="auto">
          <a:xfrm>
            <a:off x="3240863" y="1997661"/>
            <a:ext cx="1383461" cy="1712615"/>
          </a:xfrm>
          <a:prstGeom prst="straightConnector1">
            <a:avLst/>
          </a:prstGeom>
          <a:noFill/>
          <a:ln w="9525">
            <a:solidFill>
              <a:srgbClr val="E36C0A"/>
            </a:solidFill>
            <a:round/>
            <a:headEnd/>
            <a:tailEnd type="triangle" w="med" len="med"/>
          </a:ln>
        </p:spPr>
      </p:cxnSp>
      <p:sp>
        <p:nvSpPr>
          <p:cNvPr id="1038" name="Arc 14"/>
          <p:cNvSpPr>
            <a:spLocks/>
          </p:cNvSpPr>
          <p:nvPr/>
        </p:nvSpPr>
        <p:spPr bwMode="auto">
          <a:xfrm rot="11333929" flipV="1">
            <a:off x="4117325" y="2769087"/>
            <a:ext cx="456434" cy="315186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cxnSp>
        <p:nvCxnSpPr>
          <p:cNvPr id="1039" name="AutoShape 15"/>
          <p:cNvCxnSpPr>
            <a:cxnSpLocks noChangeShapeType="1"/>
          </p:cNvCxnSpPr>
          <p:nvPr/>
        </p:nvCxnSpPr>
        <p:spPr bwMode="auto">
          <a:xfrm>
            <a:off x="4624324" y="3710276"/>
            <a:ext cx="471267" cy="141303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040" name="Arc 16"/>
          <p:cNvSpPr>
            <a:spLocks/>
          </p:cNvSpPr>
          <p:nvPr/>
        </p:nvSpPr>
        <p:spPr bwMode="auto">
          <a:xfrm rot="7623392">
            <a:off x="4668542" y="4473021"/>
            <a:ext cx="194729" cy="16652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4624324" y="4325045"/>
            <a:ext cx="166528" cy="227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β</a:t>
            </a:r>
            <a:endParaRPr kumimoji="0" lang="sk-SK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1907704" y="2996952"/>
            <a:ext cx="2000356" cy="38883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2000" b="0" i="0" u="none" strike="noStrike" cap="none" normalizeH="0" baseline="0" dirty="0" smtClean="0">
                <a:ln>
                  <a:noFill/>
                </a:ln>
                <a:solidFill>
                  <a:srgbClr val="E36C0A"/>
                </a:solidFill>
                <a:effectLst/>
                <a:latin typeface="Calibri" pitchFamily="34" charset="0"/>
                <a:cs typeface="Arial" pitchFamily="34" charset="0"/>
              </a:rPr>
              <a:t>α – uhol dopadu</a:t>
            </a:r>
            <a:endParaRPr kumimoji="0" lang="sk-SK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2" name="AutoShape 8"/>
          <p:cNvCxnSpPr>
            <a:cxnSpLocks noChangeShapeType="1"/>
          </p:cNvCxnSpPr>
          <p:nvPr/>
        </p:nvCxnSpPr>
        <p:spPr bwMode="auto">
          <a:xfrm>
            <a:off x="4610166" y="1997661"/>
            <a:ext cx="14158" cy="2971486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lgDashDot"/>
            <a:round/>
            <a:headEnd/>
            <a:tailEnd/>
          </a:ln>
        </p:spPr>
      </p:cxn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5051768" y="4110344"/>
            <a:ext cx="1391552" cy="348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Zlomený lúč</a:t>
            </a:r>
            <a:endParaRPr kumimoji="0" lang="sk-SK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BlokTextu 21"/>
          <p:cNvSpPr txBox="1"/>
          <p:nvPr/>
        </p:nvSpPr>
        <p:spPr>
          <a:xfrm>
            <a:off x="2263782" y="4057692"/>
            <a:ext cx="92869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voda</a:t>
            </a:r>
            <a:endParaRPr lang="sk-SK" dirty="0"/>
          </a:p>
        </p:txBody>
      </p:sp>
      <p:sp>
        <p:nvSpPr>
          <p:cNvPr id="24" name="BlokTextu 23"/>
          <p:cNvSpPr txBox="1"/>
          <p:nvPr/>
        </p:nvSpPr>
        <p:spPr>
          <a:xfrm>
            <a:off x="4264046" y="291468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C09200"/>
                </a:solidFill>
              </a:rPr>
              <a:t>α</a:t>
            </a:r>
            <a:endParaRPr lang="sk-SK" dirty="0">
              <a:solidFill>
                <a:srgbClr val="C09200"/>
              </a:solidFill>
            </a:endParaRPr>
          </a:p>
        </p:txBody>
      </p:sp>
      <p:sp>
        <p:nvSpPr>
          <p:cNvPr id="26" name="BlokTextu 25"/>
          <p:cNvSpPr txBox="1"/>
          <p:nvPr/>
        </p:nvSpPr>
        <p:spPr>
          <a:xfrm>
            <a:off x="2906724" y="462919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β</a:t>
            </a:r>
            <a:r>
              <a:rPr lang="sk-SK" dirty="0" smtClean="0"/>
              <a:t> -uhol lomu</a:t>
            </a:r>
            <a:endParaRPr lang="sk-SK" dirty="0"/>
          </a:p>
        </p:txBody>
      </p:sp>
      <p:cxnSp>
        <p:nvCxnSpPr>
          <p:cNvPr id="29" name="Rovná spojnica 28"/>
          <p:cNvCxnSpPr/>
          <p:nvPr/>
        </p:nvCxnSpPr>
        <p:spPr>
          <a:xfrm>
            <a:off x="2195736" y="3717032"/>
            <a:ext cx="47525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ovacia šípka 30"/>
          <p:cNvCxnSpPr/>
          <p:nvPr/>
        </p:nvCxnSpPr>
        <p:spPr>
          <a:xfrm flipH="1">
            <a:off x="6084168" y="3212976"/>
            <a:ext cx="36004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5652120" y="2780928"/>
            <a:ext cx="1787587" cy="357003"/>
          </a:xfrm>
          <a:prstGeom prst="rect">
            <a:avLst/>
          </a:prstGeom>
          <a:solidFill>
            <a:srgbClr val="FFFFFF"/>
          </a:solidFill>
          <a:ln w="31750">
            <a:solidFill>
              <a:srgbClr val="8064A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Optické rozhranie</a:t>
            </a:r>
            <a:endParaRPr kumimoji="0" lang="sk-SK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027" grpId="0" animBg="1"/>
      <p:bldP spid="1029" grpId="0" animBg="1"/>
      <p:bldP spid="1033" grpId="0" animBg="1"/>
      <p:bldP spid="1036" grpId="0" animBg="1"/>
      <p:bldP spid="1038" grpId="0" animBg="1"/>
      <p:bldP spid="1040" grpId="0" animBg="1"/>
      <p:bldP spid="1041" grpId="0"/>
      <p:bldP spid="1042" grpId="0" animBg="1"/>
      <p:bldP spid="1043" grpId="0"/>
      <p:bldP spid="22" grpId="0" animBg="1"/>
      <p:bldP spid="24" grpId="0"/>
      <p:bldP spid="26" grpId="0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39718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 smtClean="0"/>
              <a:t>Lom svetla od kolmice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642910" y="785794"/>
            <a:ext cx="8033546" cy="588356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k-SK" sz="2000" dirty="0" smtClean="0"/>
              <a:t>K lomu svetla </a:t>
            </a:r>
            <a:r>
              <a:rPr lang="sk-SK" sz="2000" u="sng" dirty="0" smtClean="0">
                <a:solidFill>
                  <a:srgbClr val="7030A0"/>
                </a:solidFill>
              </a:rPr>
              <a:t>od kolmice </a:t>
            </a:r>
            <a:r>
              <a:rPr lang="sk-SK" sz="2000" dirty="0" smtClean="0"/>
              <a:t>dochádza vtedy, ak svetlo prechádza z opticky hustejšieho do opticky redšieho prostredia. Napr. : voda -vzduch , sklo – vzduch</a:t>
            </a:r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r>
              <a:rPr lang="sk-SK" sz="2000" dirty="0" smtClean="0"/>
              <a:t>							</a:t>
            </a:r>
          </a:p>
          <a:p>
            <a:pPr>
              <a:buNone/>
            </a:pPr>
            <a:endParaRPr lang="sk-SK" sz="2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sk-SK" sz="2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sk-SK" sz="2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sk-SK" sz="2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sk-SK" sz="2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sk-SK" sz="28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sk-SK" sz="28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r>
              <a:rPr lang="sk-SK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				platí:  </a:t>
            </a:r>
            <a:r>
              <a:rPr lang="el-GR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α</a:t>
            </a:r>
            <a:r>
              <a:rPr lang="sk-SK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sk-SK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/>
                <a:cs typeface="Times New Roman"/>
              </a:rPr>
              <a:t>&lt; </a:t>
            </a:r>
            <a:r>
              <a:rPr lang="el-GR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β</a:t>
            </a:r>
            <a:endParaRPr lang="sk-SK" sz="28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r>
              <a:rPr lang="sk-SK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		uhol lomu je väčší ako uhol dopadu</a:t>
            </a:r>
            <a:endParaRPr lang="sk-SK" sz="28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2123991" y="4076874"/>
            <a:ext cx="1142771" cy="357003"/>
          </a:xfrm>
          <a:prstGeom prst="rect">
            <a:avLst/>
          </a:prstGeom>
          <a:solidFill>
            <a:srgbClr val="FFFFFF"/>
          </a:solidFill>
          <a:ln w="31750">
            <a:solidFill>
              <a:srgbClr val="4BACC6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vzduch</a:t>
            </a:r>
            <a:endParaRPr kumimoji="0" lang="sk-SK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3123157" y="1700808"/>
            <a:ext cx="1521672" cy="26151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cs typeface="Arial" pitchFamily="34" charset="0"/>
              </a:rPr>
              <a:t>Dopadajúci lúč</a:t>
            </a:r>
            <a:endParaRPr kumimoji="0" lang="sk-SK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5122839" y="1914885"/>
            <a:ext cx="1571563" cy="357003"/>
          </a:xfrm>
          <a:prstGeom prst="rect">
            <a:avLst/>
          </a:prstGeom>
          <a:solidFill>
            <a:srgbClr val="FFFFFF"/>
          </a:solidFill>
          <a:ln w="31750">
            <a:solidFill>
              <a:srgbClr val="8064A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Kolmica dopadu</a:t>
            </a:r>
            <a:endParaRPr kumimoji="0" lang="sk-SK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979712" y="2276880"/>
            <a:ext cx="5220341" cy="148106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 dirty="0"/>
          </a:p>
        </p:txBody>
      </p:sp>
      <p:cxnSp>
        <p:nvCxnSpPr>
          <p:cNvPr id="1037" name="AutoShape 13"/>
          <p:cNvCxnSpPr>
            <a:cxnSpLocks noChangeShapeType="1"/>
          </p:cNvCxnSpPr>
          <p:nvPr/>
        </p:nvCxnSpPr>
        <p:spPr bwMode="auto">
          <a:xfrm>
            <a:off x="3456887" y="2069669"/>
            <a:ext cx="1383461" cy="1712615"/>
          </a:xfrm>
          <a:prstGeom prst="straightConnector1">
            <a:avLst/>
          </a:prstGeom>
          <a:noFill/>
          <a:ln w="9525">
            <a:solidFill>
              <a:srgbClr val="7030A0"/>
            </a:solidFill>
            <a:round/>
            <a:headEnd/>
            <a:tailEnd type="triangle" w="med" len="med"/>
          </a:ln>
        </p:spPr>
      </p:cxnSp>
      <p:sp>
        <p:nvSpPr>
          <p:cNvPr id="1038" name="Arc 14"/>
          <p:cNvSpPr>
            <a:spLocks/>
          </p:cNvSpPr>
          <p:nvPr/>
        </p:nvSpPr>
        <p:spPr bwMode="auto">
          <a:xfrm rot="11333929" flipV="1">
            <a:off x="4333349" y="2841095"/>
            <a:ext cx="456434" cy="315186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cxnSp>
        <p:nvCxnSpPr>
          <p:cNvPr id="1039" name="AutoShape 15"/>
          <p:cNvCxnSpPr>
            <a:cxnSpLocks noChangeShapeType="1"/>
          </p:cNvCxnSpPr>
          <p:nvPr/>
        </p:nvCxnSpPr>
        <p:spPr bwMode="auto">
          <a:xfrm>
            <a:off x="4840348" y="3782284"/>
            <a:ext cx="1316041" cy="7988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040" name="Arc 16"/>
          <p:cNvSpPr>
            <a:spLocks/>
          </p:cNvSpPr>
          <p:nvPr/>
        </p:nvSpPr>
        <p:spPr bwMode="auto">
          <a:xfrm rot="7623392">
            <a:off x="4827245" y="4281106"/>
            <a:ext cx="782660" cy="315526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5004179" y="4149272"/>
            <a:ext cx="287884" cy="360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β</a:t>
            </a:r>
            <a:endParaRPr kumimoji="0" lang="sk-SK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2123991" y="3068902"/>
            <a:ext cx="2000355" cy="388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20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cs typeface="Arial" pitchFamily="34" charset="0"/>
              </a:rPr>
              <a:t>α – uhol dopadu</a:t>
            </a:r>
            <a:endParaRPr kumimoji="0" lang="sk-SK" sz="20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2" name="AutoShape 8"/>
          <p:cNvCxnSpPr>
            <a:cxnSpLocks noChangeShapeType="1"/>
          </p:cNvCxnSpPr>
          <p:nvPr/>
        </p:nvCxnSpPr>
        <p:spPr bwMode="auto">
          <a:xfrm>
            <a:off x="4826190" y="2069669"/>
            <a:ext cx="14158" cy="29714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lgDashDot"/>
            <a:round/>
            <a:headEnd/>
            <a:tailEnd/>
          </a:ln>
        </p:spPr>
      </p:cxn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5724226" y="3933324"/>
            <a:ext cx="1391552" cy="348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Zlomený lúč</a:t>
            </a:r>
            <a:endParaRPr kumimoji="0" lang="sk-SK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BlokTextu 21"/>
          <p:cNvSpPr txBox="1"/>
          <p:nvPr/>
        </p:nvSpPr>
        <p:spPr>
          <a:xfrm>
            <a:off x="2555776" y="2348880"/>
            <a:ext cx="92869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sklo</a:t>
            </a:r>
            <a:endParaRPr lang="sk-SK" dirty="0"/>
          </a:p>
        </p:txBody>
      </p:sp>
      <p:sp>
        <p:nvSpPr>
          <p:cNvPr id="24" name="BlokTextu 23"/>
          <p:cNvSpPr txBox="1"/>
          <p:nvPr/>
        </p:nvSpPr>
        <p:spPr>
          <a:xfrm>
            <a:off x="4480070" y="298669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7030A0"/>
                </a:solidFill>
              </a:rPr>
              <a:t>α</a:t>
            </a:r>
            <a:endParaRPr lang="sk-SK" dirty="0">
              <a:solidFill>
                <a:srgbClr val="7030A0"/>
              </a:solidFill>
            </a:endParaRPr>
          </a:p>
        </p:txBody>
      </p:sp>
      <p:sp>
        <p:nvSpPr>
          <p:cNvPr id="26" name="BlokTextu 25"/>
          <p:cNvSpPr txBox="1"/>
          <p:nvPr/>
        </p:nvSpPr>
        <p:spPr>
          <a:xfrm>
            <a:off x="3122748" y="4701204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β</a:t>
            </a:r>
            <a:r>
              <a:rPr lang="sk-SK" dirty="0" smtClean="0"/>
              <a:t> -uhol lomu</a:t>
            </a:r>
            <a:endParaRPr lang="sk-SK" dirty="0"/>
          </a:p>
        </p:txBody>
      </p:sp>
      <p:cxnSp>
        <p:nvCxnSpPr>
          <p:cNvPr id="29" name="Rovná spojnica 28"/>
          <p:cNvCxnSpPr/>
          <p:nvPr/>
        </p:nvCxnSpPr>
        <p:spPr>
          <a:xfrm>
            <a:off x="1979712" y="3789040"/>
            <a:ext cx="51845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ovacia šípka 30"/>
          <p:cNvCxnSpPr/>
          <p:nvPr/>
        </p:nvCxnSpPr>
        <p:spPr>
          <a:xfrm flipH="1">
            <a:off x="6156176" y="2780928"/>
            <a:ext cx="72008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6804248" y="2492896"/>
            <a:ext cx="1715579" cy="357003"/>
          </a:xfrm>
          <a:prstGeom prst="rect">
            <a:avLst/>
          </a:prstGeom>
          <a:solidFill>
            <a:srgbClr val="FFFFFF"/>
          </a:solidFill>
          <a:ln w="31750">
            <a:solidFill>
              <a:srgbClr val="8064A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Optické rozhranie</a:t>
            </a:r>
            <a:endParaRPr kumimoji="0" lang="sk-SK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027" grpId="0" animBg="1"/>
      <p:bldP spid="1029" grpId="0" animBg="1"/>
      <p:bldP spid="1033" grpId="0" animBg="1"/>
      <p:bldP spid="1036" grpId="0" animBg="1"/>
      <p:bldP spid="1038" grpId="0" animBg="1"/>
      <p:bldP spid="1040" grpId="0" animBg="1"/>
      <p:bldP spid="1041" grpId="0"/>
      <p:bldP spid="1042" grpId="0"/>
      <p:bldP spid="1043" grpId="0"/>
      <p:bldP spid="22" grpId="0" animBg="1"/>
      <p:bldP spid="24" grpId="0"/>
      <p:bldP spid="26" grpId="0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0"/>
            <a:ext cx="7467600" cy="620688"/>
          </a:xfrm>
        </p:spPr>
        <p:txBody>
          <a:bodyPr/>
          <a:lstStyle/>
          <a:p>
            <a:pPr algn="ctr"/>
            <a:r>
              <a:rPr lang="sk-SK" b="1" dirty="0" smtClean="0"/>
              <a:t>Neštandardné a zaujímavé situácie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323528" y="548680"/>
            <a:ext cx="8424936" cy="5997280"/>
          </a:xfrm>
        </p:spPr>
        <p:txBody>
          <a:bodyPr>
            <a:normAutofit/>
          </a:bodyPr>
          <a:lstStyle/>
          <a:p>
            <a:r>
              <a:rPr lang="sk-SK" sz="2000" dirty="0" smtClean="0"/>
              <a:t>Ak svetlo dopadá kolmo na optické rozhranie neláme sa, prechádza bez zmeny.</a:t>
            </a:r>
          </a:p>
          <a:p>
            <a:r>
              <a:rPr lang="sk-SK" sz="2000" dirty="0" smtClean="0"/>
              <a:t>Pri lome od kolmice sa môže stať , že uhol lomu je 90°. Ak sa potom ešte trochu zväčší uhol dopadu, dochádza k takzvanému </a:t>
            </a:r>
            <a:r>
              <a:rPr lang="sk-SK" sz="2000" b="1" dirty="0" smtClean="0">
                <a:solidFill>
                  <a:schemeClr val="accent3">
                    <a:lumMod val="50000"/>
                  </a:schemeClr>
                </a:solidFill>
              </a:rPr>
              <a:t>úplnému – totálnemu odrazu. </a:t>
            </a:r>
            <a:r>
              <a:rPr lang="sk-SK" sz="2000" b="1" dirty="0" smtClean="0">
                <a:solidFill>
                  <a:schemeClr val="bg2">
                    <a:lumMod val="25000"/>
                  </a:schemeClr>
                </a:solidFill>
              </a:rPr>
              <a:t>Tento jav sa využíva v optických vláknach, jeho dôsledkom sú lesknúce sa cesty v lete, fatamorgána.</a:t>
            </a:r>
          </a:p>
          <a:p>
            <a:endParaRPr lang="sk-SK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sk-SK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" name="Rovná spojnica 4"/>
          <p:cNvCxnSpPr/>
          <p:nvPr/>
        </p:nvCxnSpPr>
        <p:spPr>
          <a:xfrm>
            <a:off x="1763688" y="4653136"/>
            <a:ext cx="5112568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nica 6"/>
          <p:cNvCxnSpPr/>
          <p:nvPr/>
        </p:nvCxnSpPr>
        <p:spPr>
          <a:xfrm>
            <a:off x="4139952" y="2924944"/>
            <a:ext cx="72008" cy="3456384"/>
          </a:xfrm>
          <a:prstGeom prst="line">
            <a:avLst/>
          </a:prstGeom>
          <a:ln w="158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>
            <a:off x="2843808" y="3068960"/>
            <a:ext cx="1368152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>
            <a:off x="4211960" y="4653136"/>
            <a:ext cx="187220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>
            <a:off x="2267744" y="3212976"/>
            <a:ext cx="1944216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Rovná spojovacia šípka 16"/>
          <p:cNvCxnSpPr/>
          <p:nvPr/>
        </p:nvCxnSpPr>
        <p:spPr>
          <a:xfrm>
            <a:off x="4211960" y="4653136"/>
            <a:ext cx="201622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Rovná spojovacia šípka 23"/>
          <p:cNvCxnSpPr/>
          <p:nvPr/>
        </p:nvCxnSpPr>
        <p:spPr>
          <a:xfrm>
            <a:off x="2051720" y="3573016"/>
            <a:ext cx="2160240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Rovná spojovacia šípka 24"/>
          <p:cNvCxnSpPr/>
          <p:nvPr/>
        </p:nvCxnSpPr>
        <p:spPr>
          <a:xfrm>
            <a:off x="4211960" y="4653136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Oblúk 26"/>
          <p:cNvSpPr/>
          <p:nvPr/>
        </p:nvSpPr>
        <p:spPr>
          <a:xfrm rot="17792439">
            <a:off x="2634696" y="3689021"/>
            <a:ext cx="2160240" cy="1512168"/>
          </a:xfrm>
          <a:prstGeom prst="arc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9" name="Rovná spojovacia šípka 28"/>
          <p:cNvCxnSpPr/>
          <p:nvPr/>
        </p:nvCxnSpPr>
        <p:spPr>
          <a:xfrm flipH="1">
            <a:off x="3851920" y="3501008"/>
            <a:ext cx="864096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BlokTextu 31"/>
          <p:cNvSpPr txBox="1"/>
          <p:nvPr/>
        </p:nvSpPr>
        <p:spPr>
          <a:xfrm>
            <a:off x="4427984" y="314096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b="1" dirty="0" smtClean="0">
                <a:ln/>
                <a:solidFill>
                  <a:schemeClr val="accent3"/>
                </a:solidFill>
              </a:rPr>
              <a:t>medzný uhol</a:t>
            </a:r>
            <a:endParaRPr lang="sk-SK" b="1" dirty="0">
              <a:ln/>
              <a:solidFill>
                <a:schemeClr val="accent3"/>
              </a:solidFill>
            </a:endParaRPr>
          </a:p>
        </p:txBody>
      </p:sp>
      <p:sp>
        <p:nvSpPr>
          <p:cNvPr id="33" name="Oblúk 32"/>
          <p:cNvSpPr/>
          <p:nvPr/>
        </p:nvSpPr>
        <p:spPr>
          <a:xfrm rot="4886520">
            <a:off x="3122196" y="3026337"/>
            <a:ext cx="2178424" cy="2292537"/>
          </a:xfrm>
          <a:prstGeom prst="arc">
            <a:avLst>
              <a:gd name="adj1" fmla="val 18325146"/>
              <a:gd name="adj2" fmla="val 491785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35" name="Rovná spojovacia šípka 34"/>
          <p:cNvCxnSpPr/>
          <p:nvPr/>
        </p:nvCxnSpPr>
        <p:spPr>
          <a:xfrm>
            <a:off x="1979712" y="3933056"/>
            <a:ext cx="2232248" cy="72008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Rovná spojovacia šípka 35"/>
          <p:cNvCxnSpPr/>
          <p:nvPr/>
        </p:nvCxnSpPr>
        <p:spPr>
          <a:xfrm flipV="1">
            <a:off x="4139952" y="3933056"/>
            <a:ext cx="2232248" cy="72008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7" grpId="0" animBg="1"/>
      <p:bldP spid="32" grpId="0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7467600" cy="1143000"/>
          </a:xfrm>
        </p:spPr>
        <p:txBody>
          <a:bodyPr/>
          <a:lstStyle/>
          <a:p>
            <a:pPr algn="ctr"/>
            <a:r>
              <a:rPr lang="sk-SK" b="1" dirty="0" smtClean="0"/>
              <a:t>ĎAKUJEM ZA POZORNOSŤ !</a:t>
            </a:r>
            <a:endParaRPr lang="en-US" b="1" dirty="0"/>
          </a:p>
        </p:txBody>
      </p:sp>
      <p:sp>
        <p:nvSpPr>
          <p:cNvPr id="4" name="BlokTextu 3"/>
          <p:cNvSpPr txBox="1"/>
          <p:nvPr/>
        </p:nvSpPr>
        <p:spPr>
          <a:xfrm>
            <a:off x="755576" y="566124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Zdroj obrázkov</a:t>
            </a:r>
            <a:r>
              <a:rPr lang="sk-SK" smtClean="0"/>
              <a:t>: internet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657</TotalTime>
  <Words>298</Words>
  <Application>Microsoft Office PowerPoint</Application>
  <PresentationFormat>Prezentácia na obrazovke (4:3)</PresentationFormat>
  <Paragraphs>97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Arkáda</vt:lpstr>
      <vt:lpstr>SVETLO</vt:lpstr>
      <vt:lpstr>Lom svetla</vt:lpstr>
      <vt:lpstr>Približné rýchlosti svetla</vt:lpstr>
      <vt:lpstr>Lom svetla ku kolmici</vt:lpstr>
      <vt:lpstr>Lom svetla od kolmice</vt:lpstr>
      <vt:lpstr>Neštandardné a zaujímavé situácie</vt:lpstr>
      <vt:lpstr>ĎAKUJEM ZA POZORNOSŤ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SVETLO</dc:title>
  <dc:creator>pedagog</dc:creator>
  <cp:lastModifiedBy>Guest</cp:lastModifiedBy>
  <cp:revision>122</cp:revision>
  <dcterms:created xsi:type="dcterms:W3CDTF">2015-09-10T10:45:24Z</dcterms:created>
  <dcterms:modified xsi:type="dcterms:W3CDTF">2017-02-15T12:21:15Z</dcterms:modified>
</cp:coreProperties>
</file>