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461" r:id="rId2"/>
    <p:sldId id="302" r:id="rId3"/>
    <p:sldId id="301" r:id="rId4"/>
    <p:sldId id="454" r:id="rId5"/>
    <p:sldId id="275" r:id="rId6"/>
    <p:sldId id="380"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53" r:id="rId28"/>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90FC3-D19C-4E01-B198-5E0EE38B44F6}" type="datetimeFigureOut">
              <a:rPr lang="sk-SK" smtClean="0"/>
              <a:pPr/>
              <a:t>16. 2. 2021</a:t>
            </a:fld>
            <a:endParaRPr lang="sk-SK"/>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sk-SK"/>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2F271-B869-453F-BA2C-AB2F6C37DD01}" type="slidenum">
              <a:rPr lang="sk-SK" smtClean="0"/>
              <a:pPr/>
              <a:t>‹#›</a:t>
            </a:fld>
            <a:endParaRPr lang="sk-SK"/>
          </a:p>
        </p:txBody>
      </p:sp>
    </p:spTree>
    <p:extLst>
      <p:ext uri="{BB962C8B-B14F-4D97-AF65-F5344CB8AC3E}">
        <p14:creationId xmlns:p14="http://schemas.microsoft.com/office/powerpoint/2010/main" val="276311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bg>
      <p:bgRef idx="1002">
        <a:schemeClr val="bg2"/>
      </p:bgRef>
    </p:bg>
    <p:spTree>
      <p:nvGrpSpPr>
        <p:cNvPr id="1" name=""/>
        <p:cNvGrpSpPr/>
        <p:nvPr/>
      </p:nvGrpSpPr>
      <p:grpSpPr>
        <a:xfrm>
          <a:off x="0" y="0"/>
          <a:ext cx="0" cy="0"/>
          <a:chOff x="0" y="0"/>
          <a:chExt cx="0" cy="0"/>
        </a:xfrm>
      </p:grpSpPr>
      <p:sp>
        <p:nvSpPr>
          <p:cNvPr id="9" name="Nadpis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Klepnutím lze upravit styl předlohy nadpisů.</a:t>
            </a:r>
            <a:endParaRPr kumimoji="0" lang="en-US"/>
          </a:p>
        </p:txBody>
      </p:sp>
      <p:sp>
        <p:nvSpPr>
          <p:cNvPr id="17" name="Podnadpis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Klepnutím lze upravit styl předlohy podnadpisů.</a:t>
            </a:r>
            <a:endParaRPr kumimoji="0" lang="en-US"/>
          </a:p>
        </p:txBody>
      </p:sp>
      <p:sp>
        <p:nvSpPr>
          <p:cNvPr id="30" name="Zástupný symbol pro datum 29"/>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19" name="Zástupný symbol pro zápatí 18"/>
          <p:cNvSpPr>
            <a:spLocks noGrp="1"/>
          </p:cNvSpPr>
          <p:nvPr>
            <p:ph type="ftr" sz="quarter" idx="11"/>
          </p:nvPr>
        </p:nvSpPr>
        <p:spPr/>
        <p:txBody>
          <a:bodyPr/>
          <a:lstStyle/>
          <a:p>
            <a:endParaRPr lang="sk-SK"/>
          </a:p>
        </p:txBody>
      </p:sp>
      <p:sp>
        <p:nvSpPr>
          <p:cNvPr id="27" name="Zástupný symbol pro číslo snímku 26"/>
          <p:cNvSpPr>
            <a:spLocks noGrp="1"/>
          </p:cNvSpPr>
          <p:nvPr>
            <p:ph type="sldNum" sz="quarter" idx="12"/>
          </p:nvPr>
        </p:nvSpPr>
        <p:spPr/>
        <p:txBody>
          <a:bodyPr/>
          <a:lstStyle/>
          <a:p>
            <a:fld id="{75E177AD-7743-458B-A6A3-CDE7289960ED}"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5" name="Zástupný symbol pro zápatí 4"/>
          <p:cNvSpPr>
            <a:spLocks noGrp="1"/>
          </p:cNvSpPr>
          <p:nvPr>
            <p:ph type="ftr" sz="quarter" idx="11"/>
          </p:nvPr>
        </p:nvSpPr>
        <p:spPr/>
        <p:txBody>
          <a:bodyPr/>
          <a:lstStyle/>
          <a:p>
            <a:endParaRPr lang="sk-SK"/>
          </a:p>
        </p:txBody>
      </p:sp>
      <p:sp>
        <p:nvSpPr>
          <p:cNvPr id="6" name="Zástupný symbol pro číslo snímku 5"/>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914401"/>
            <a:ext cx="2057400" cy="5211763"/>
          </a:xfrm>
        </p:spPr>
        <p:txBody>
          <a:bodyPr vert="eaVer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914401"/>
            <a:ext cx="6019800" cy="5211763"/>
          </a:xfrm>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5" name="Zástupný symbol pro zápatí 4"/>
          <p:cNvSpPr>
            <a:spLocks noGrp="1"/>
          </p:cNvSpPr>
          <p:nvPr>
            <p:ph type="ftr" sz="quarter" idx="11"/>
          </p:nvPr>
        </p:nvSpPr>
        <p:spPr/>
        <p:txBody>
          <a:bodyPr/>
          <a:lstStyle/>
          <a:p>
            <a:endParaRPr lang="sk-SK"/>
          </a:p>
        </p:txBody>
      </p:sp>
      <p:sp>
        <p:nvSpPr>
          <p:cNvPr id="6" name="Zástupný symbol pro číslo snímku 5"/>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obsah 2"/>
          <p:cNvSpPr>
            <a:spLocks noGrp="1"/>
          </p:cNvSpPr>
          <p:nvPr>
            <p:ph idx="1"/>
          </p:nvPr>
        </p:nvSpPr>
        <p:spPr/>
        <p:txBody>
          <a:body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5" name="Zástupný symbol pro zápatí 4"/>
          <p:cNvSpPr>
            <a:spLocks noGrp="1"/>
          </p:cNvSpPr>
          <p:nvPr>
            <p:ph type="ftr" sz="quarter" idx="11"/>
          </p:nvPr>
        </p:nvSpPr>
        <p:spPr/>
        <p:txBody>
          <a:bodyPr/>
          <a:lstStyle/>
          <a:p>
            <a:endParaRPr lang="sk-SK"/>
          </a:p>
        </p:txBody>
      </p:sp>
      <p:sp>
        <p:nvSpPr>
          <p:cNvPr id="6" name="Zástupný symbol pro číslo snímku 5"/>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Klepnutím lze upravit styly předlohy textu.</a:t>
            </a:r>
          </a:p>
        </p:txBody>
      </p:sp>
      <p:sp>
        <p:nvSpPr>
          <p:cNvPr id="4" name="Zástupný symbol pro datum 3"/>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5" name="Zástupný symbol pro zápatí 4"/>
          <p:cNvSpPr>
            <a:spLocks noGrp="1"/>
          </p:cNvSpPr>
          <p:nvPr>
            <p:ph type="ftr" sz="quarter" idx="11"/>
          </p:nvPr>
        </p:nvSpPr>
        <p:spPr/>
        <p:txBody>
          <a:bodyPr/>
          <a:lstStyle/>
          <a:p>
            <a:endParaRPr lang="sk-SK"/>
          </a:p>
        </p:txBody>
      </p:sp>
      <p:sp>
        <p:nvSpPr>
          <p:cNvPr id="6" name="Zástupný symbol pro číslo snímku 5"/>
          <p:cNvSpPr>
            <a:spLocks noGrp="1"/>
          </p:cNvSpPr>
          <p:nvPr>
            <p:ph type="sldNum" sz="quarter" idx="12"/>
          </p:nvPr>
        </p:nvSpPr>
        <p:spPr/>
        <p:txBody>
          <a:bodyPr/>
          <a:lstStyle/>
          <a:p>
            <a:fld id="{75E177AD-7743-458B-A6A3-CDE7289960ED}"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a:lstStyle/>
          <a:p>
            <a:r>
              <a:rPr kumimoji="0" lang="cs-CZ" smtClean="0"/>
              <a:t>Klepnutím lze upravit styl předlohy nadpisů.</a:t>
            </a:r>
            <a:endParaRPr kumimoji="0" lang="en-US"/>
          </a:p>
        </p:txBody>
      </p:sp>
      <p:sp>
        <p:nvSpPr>
          <p:cNvPr id="3" name="Zástupný symbol pro obsah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obsah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6" name="Zástupný symbol pro zápatí 5"/>
          <p:cNvSpPr>
            <a:spLocks noGrp="1"/>
          </p:cNvSpPr>
          <p:nvPr>
            <p:ph type="ftr" sz="quarter" idx="11"/>
          </p:nvPr>
        </p:nvSpPr>
        <p:spPr/>
        <p:txBody>
          <a:bodyPr/>
          <a:lstStyle/>
          <a:p>
            <a:endParaRPr lang="sk-SK"/>
          </a:p>
        </p:txBody>
      </p:sp>
      <p:sp>
        <p:nvSpPr>
          <p:cNvPr id="7" name="Zástupný symbol pro číslo snímku 6"/>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tIns="45720" anchor="b"/>
          <a:lstStyle>
            <a:lvl1pPr>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Klepnutím lze upravit styly předlohy textu.</a:t>
            </a:r>
          </a:p>
        </p:txBody>
      </p:sp>
      <p:sp>
        <p:nvSpPr>
          <p:cNvPr id="4" name="Zástupný symbol pro text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Klepnutím lze upravit styly předlohy textu.</a:t>
            </a:r>
          </a:p>
        </p:txBody>
      </p:sp>
      <p:sp>
        <p:nvSpPr>
          <p:cNvPr id="5" name="Zástupný symbol pro obsah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6" name="Zástupný symbol pro obsah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Zástupný symbol pro datum 6"/>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8" name="Zástupný symbol pro zápatí 7"/>
          <p:cNvSpPr>
            <a:spLocks noGrp="1"/>
          </p:cNvSpPr>
          <p:nvPr>
            <p:ph type="ftr" sz="quarter" idx="11"/>
          </p:nvPr>
        </p:nvSpPr>
        <p:spPr/>
        <p:txBody>
          <a:bodyPr/>
          <a:lstStyle/>
          <a:p>
            <a:endParaRPr lang="sk-SK"/>
          </a:p>
        </p:txBody>
      </p:sp>
      <p:sp>
        <p:nvSpPr>
          <p:cNvPr id="9" name="Zástupný symbol pro číslo snímku 8"/>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datum 2"/>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4" name="Zástupný symbol pro zápatí 3"/>
          <p:cNvSpPr>
            <a:spLocks noGrp="1"/>
          </p:cNvSpPr>
          <p:nvPr>
            <p:ph type="ftr" sz="quarter" idx="11"/>
          </p:nvPr>
        </p:nvSpPr>
        <p:spPr/>
        <p:txBody>
          <a:bodyPr/>
          <a:lstStyle/>
          <a:p>
            <a:endParaRPr lang="sk-SK"/>
          </a:p>
        </p:txBody>
      </p:sp>
      <p:sp>
        <p:nvSpPr>
          <p:cNvPr id="5" name="Zástupný symbol pro číslo snímku 4"/>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3" name="Zástupný symbol pro zápatí 2"/>
          <p:cNvSpPr>
            <a:spLocks noGrp="1"/>
          </p:cNvSpPr>
          <p:nvPr>
            <p:ph type="ftr" sz="quarter" idx="11"/>
          </p:nvPr>
        </p:nvSpPr>
        <p:spPr/>
        <p:txBody>
          <a:bodyPr/>
          <a:lstStyle/>
          <a:p>
            <a:endParaRPr lang="sk-SK"/>
          </a:p>
        </p:txBody>
      </p:sp>
      <p:sp>
        <p:nvSpPr>
          <p:cNvPr id="4" name="Zástupný symbol pro číslo snímku 3"/>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cs-CZ" smtClean="0"/>
              <a:t>Klepnutím lze upravit styly předlohy textu.</a:t>
            </a:r>
          </a:p>
        </p:txBody>
      </p:sp>
      <p:sp>
        <p:nvSpPr>
          <p:cNvPr id="4" name="Zástupný symbol pro obsah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6" name="Zástupný symbol pro zápatí 5"/>
          <p:cNvSpPr>
            <a:spLocks noGrp="1"/>
          </p:cNvSpPr>
          <p:nvPr>
            <p:ph type="ftr" sz="quarter" idx="11"/>
          </p:nvPr>
        </p:nvSpPr>
        <p:spPr/>
        <p:txBody>
          <a:bodyPr/>
          <a:lstStyle/>
          <a:p>
            <a:endParaRPr lang="sk-SK"/>
          </a:p>
        </p:txBody>
      </p:sp>
      <p:sp>
        <p:nvSpPr>
          <p:cNvPr id="7" name="Zástupný symbol pro číslo snímku 6"/>
          <p:cNvSpPr>
            <a:spLocks noGrp="1"/>
          </p:cNvSpPr>
          <p:nvPr>
            <p:ph type="sldNum" sz="quarter" idx="12"/>
          </p:nvPr>
        </p:nvSpPr>
        <p:spPr/>
        <p:txBody>
          <a:bodyPr/>
          <a:lstStyle/>
          <a:p>
            <a:fld id="{75E177AD-7743-458B-A6A3-CDE7289960ED}"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9" name="Obdélník s odříznutým a zakulaceným jedním rohe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Pravoúhlý trojúhelník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cs-CZ" smtClean="0"/>
              <a:t>Klepnutím lze upravit styl předlohy nadpisů.</a:t>
            </a:r>
            <a:endParaRPr kumimoji="0" lang="en-US"/>
          </a:p>
        </p:txBody>
      </p:sp>
      <p:sp>
        <p:nvSpPr>
          <p:cNvPr id="4" name="Zástupný symbol pro text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cs-CZ" smtClean="0"/>
              <a:t>Klepnutím lze upravit styly předlohy textu.</a:t>
            </a:r>
          </a:p>
        </p:txBody>
      </p:sp>
      <p:sp>
        <p:nvSpPr>
          <p:cNvPr id="5" name="Zástupný symbol pro datum 4"/>
          <p:cNvSpPr>
            <a:spLocks noGrp="1"/>
          </p:cNvSpPr>
          <p:nvPr>
            <p:ph type="dt" sz="half" idx="10"/>
          </p:nvPr>
        </p:nvSpPr>
        <p:spPr/>
        <p:txBody>
          <a:bodyPr/>
          <a:lstStyle/>
          <a:p>
            <a:fld id="{7034DEB4-065B-4DB8-923F-486994645B54}" type="datetimeFigureOut">
              <a:rPr lang="sk-SK" smtClean="0"/>
              <a:pPr/>
              <a:t>16. 2. 2021</a:t>
            </a:fld>
            <a:endParaRPr lang="sk-SK"/>
          </a:p>
        </p:txBody>
      </p:sp>
      <p:sp>
        <p:nvSpPr>
          <p:cNvPr id="6" name="Zástupný symbol pro zápatí 5"/>
          <p:cNvSpPr>
            <a:spLocks noGrp="1"/>
          </p:cNvSpPr>
          <p:nvPr>
            <p:ph type="ftr" sz="quarter" idx="11"/>
          </p:nvPr>
        </p:nvSpPr>
        <p:spPr/>
        <p:txBody>
          <a:bodyPr/>
          <a:lstStyle/>
          <a:p>
            <a:endParaRPr lang="sk-SK"/>
          </a:p>
        </p:txBody>
      </p:sp>
      <p:sp>
        <p:nvSpPr>
          <p:cNvPr id="7" name="Zástupný symbol pro číslo snímku 6"/>
          <p:cNvSpPr>
            <a:spLocks noGrp="1"/>
          </p:cNvSpPr>
          <p:nvPr>
            <p:ph type="sldNum" sz="quarter" idx="12"/>
          </p:nvPr>
        </p:nvSpPr>
        <p:spPr>
          <a:xfrm>
            <a:off x="8077200" y="6356350"/>
            <a:ext cx="609600" cy="365125"/>
          </a:xfrm>
        </p:spPr>
        <p:txBody>
          <a:bodyPr/>
          <a:lstStyle/>
          <a:p>
            <a:fld id="{75E177AD-7743-458B-A6A3-CDE7289960ED}" type="slidenum">
              <a:rPr lang="sk-SK" smtClean="0"/>
              <a:pPr/>
              <a:t>‹#›</a:t>
            </a:fld>
            <a:endParaRPr lang="sk-SK"/>
          </a:p>
        </p:txBody>
      </p:sp>
      <p:sp>
        <p:nvSpPr>
          <p:cNvPr id="3" name="Zástupný symbol pro obrázek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cs-CZ" smtClean="0"/>
              <a:t>Klepnutím na ikonu přidáte obrázek.</a:t>
            </a:r>
            <a:endParaRPr kumimoji="0" lang="en-US" dirty="0"/>
          </a:p>
        </p:txBody>
      </p:sp>
      <p:sp>
        <p:nvSpPr>
          <p:cNvPr id="10" name="Volný tvar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Volný tvar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Volný tvar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Volný tvar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Zástupný symbol pro nadpis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cs-CZ" smtClean="0"/>
              <a:t>Klepnutím lze upravit styl předlohy nadpisů.</a:t>
            </a:r>
            <a:endParaRPr kumimoji="0" lang="en-US"/>
          </a:p>
        </p:txBody>
      </p:sp>
      <p:sp>
        <p:nvSpPr>
          <p:cNvPr id="30" name="Zástupný symbol pro text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cs-CZ" smtClean="0"/>
              <a:t>Klepnutím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10" name="Zástupný symbol pro datum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34DEB4-065B-4DB8-923F-486994645B54}" type="datetimeFigureOut">
              <a:rPr lang="sk-SK" smtClean="0"/>
              <a:pPr/>
              <a:t>16. 2. 2021</a:t>
            </a:fld>
            <a:endParaRPr lang="sk-SK"/>
          </a:p>
        </p:txBody>
      </p:sp>
      <p:sp>
        <p:nvSpPr>
          <p:cNvPr id="22" name="Zástupný symbol pro zápatí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sk-SK"/>
          </a:p>
        </p:txBody>
      </p:sp>
      <p:sp>
        <p:nvSpPr>
          <p:cNvPr id="18" name="Zástupný symbol pro číslo snímku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E177AD-7743-458B-A6A3-CDE7289960ED}" type="slidenum">
              <a:rPr lang="sk-SK" smtClean="0"/>
              <a:pPr/>
              <a:t>‹#›</a:t>
            </a:fld>
            <a:endParaRPr lang="sk-SK"/>
          </a:p>
        </p:txBody>
      </p:sp>
      <p:grpSp>
        <p:nvGrpSpPr>
          <p:cNvPr id="2" name="Skupina 1"/>
          <p:cNvGrpSpPr/>
          <p:nvPr/>
        </p:nvGrpSpPr>
        <p:grpSpPr>
          <a:xfrm>
            <a:off x="-19017" y="202408"/>
            <a:ext cx="9180548" cy="649224"/>
            <a:chOff x="-19045" y="216550"/>
            <a:chExt cx="9180548" cy="649224"/>
          </a:xfrm>
        </p:grpSpPr>
        <p:sp>
          <p:nvSpPr>
            <p:cNvPr id="12" name="Volný tvar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Volný tvar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900113" y="863600"/>
            <a:ext cx="7743825" cy="765175"/>
          </a:xfrm>
        </p:spPr>
        <p:txBody>
          <a:bodyPr>
            <a:normAutofit fontScale="90000"/>
          </a:bodyPr>
          <a:lstStyle/>
          <a:p>
            <a:pPr algn="ctr" defTabSz="1014413" eaLnBrk="1" fontAlgn="auto" hangingPunct="1">
              <a:lnSpc>
                <a:spcPct val="90000"/>
              </a:lnSpc>
              <a:spcAft>
                <a:spcPts val="0"/>
              </a:spcAft>
              <a:defRPr/>
            </a:pPr>
            <a:r>
              <a:rPr lang="sk-SK" sz="1800" b="1" dirty="0" smtClean="0">
                <a:cs typeface="Times New Roman" pitchFamily="18" charset="0"/>
              </a:rPr>
              <a:t/>
            </a:r>
            <a:br>
              <a:rPr lang="sk-SK" sz="1800" b="1" dirty="0" smtClean="0">
                <a:cs typeface="Times New Roman" pitchFamily="18" charset="0"/>
              </a:rPr>
            </a:br>
            <a:r>
              <a:rPr lang="sk-SK" sz="1800" b="1" dirty="0" smtClean="0">
                <a:cs typeface="Times New Roman" pitchFamily="18" charset="0"/>
              </a:rPr>
              <a:t/>
            </a:r>
            <a:br>
              <a:rPr lang="sk-SK" sz="1800" b="1" dirty="0" smtClean="0">
                <a:cs typeface="Times New Roman" pitchFamily="18" charset="0"/>
              </a:rPr>
            </a:br>
            <a:r>
              <a:rPr lang="sk-SK" sz="1800" b="1" dirty="0">
                <a:cs typeface="Times New Roman" pitchFamily="18" charset="0"/>
              </a:rPr>
              <a:t/>
            </a:r>
            <a:br>
              <a:rPr lang="sk-SK" sz="1800" b="1" dirty="0">
                <a:cs typeface="Times New Roman" pitchFamily="18" charset="0"/>
              </a:rPr>
            </a:br>
            <a:r>
              <a:rPr lang="sk-SK" sz="2700" b="1" dirty="0" smtClean="0">
                <a:solidFill>
                  <a:schemeClr val="tx1"/>
                </a:solidFill>
                <a:cs typeface="Times New Roman" pitchFamily="18" charset="0"/>
              </a:rPr>
              <a:t>Akadémia ozbrojených síl gen. M. R. Štefánika</a:t>
            </a:r>
            <a:r>
              <a:rPr lang="sk-SK" sz="1800" b="1" dirty="0" smtClean="0">
                <a:solidFill>
                  <a:schemeClr val="tx1"/>
                </a:solidFill>
                <a:cs typeface="Times New Roman" pitchFamily="18" charset="0"/>
              </a:rPr>
              <a:t/>
            </a:r>
            <a:br>
              <a:rPr lang="sk-SK" sz="1800" b="1" dirty="0" smtClean="0">
                <a:solidFill>
                  <a:schemeClr val="tx1"/>
                </a:solidFill>
                <a:cs typeface="Times New Roman" pitchFamily="18" charset="0"/>
              </a:rPr>
            </a:br>
            <a:r>
              <a:rPr lang="sk-SK" sz="1800" b="1" dirty="0" smtClean="0">
                <a:solidFill>
                  <a:schemeClr val="tx1"/>
                </a:solidFill>
                <a:cs typeface="Times New Roman" pitchFamily="18" charset="0"/>
              </a:rPr>
              <a:t>Katedra bezpečnosti a obrany</a:t>
            </a:r>
            <a:endParaRPr lang="cs-CZ" sz="1800" b="1" dirty="0" smtClean="0">
              <a:solidFill>
                <a:schemeClr val="tx1"/>
              </a:solidFill>
              <a:cs typeface="Times New Roman" pitchFamily="18" charset="0"/>
            </a:endParaRPr>
          </a:p>
        </p:txBody>
      </p:sp>
      <p:sp>
        <p:nvSpPr>
          <p:cNvPr id="4099" name="Rectangle 3"/>
          <p:cNvSpPr>
            <a:spLocks noGrp="1" noChangeArrowheads="1"/>
          </p:cNvSpPr>
          <p:nvPr>
            <p:ph idx="1"/>
          </p:nvPr>
        </p:nvSpPr>
        <p:spPr>
          <a:xfrm>
            <a:off x="250825" y="2205038"/>
            <a:ext cx="8713788" cy="4032250"/>
          </a:xfrm>
        </p:spPr>
        <p:txBody>
          <a:bodyPr>
            <a:normAutofit/>
          </a:bodyPr>
          <a:lstStyle/>
          <a:p>
            <a:pPr marL="274320" indent="-274320" algn="ctr" eaLnBrk="1" fontAlgn="auto" hangingPunct="1">
              <a:lnSpc>
                <a:spcPct val="80000"/>
              </a:lnSpc>
              <a:spcAft>
                <a:spcPts val="0"/>
              </a:spcAft>
              <a:buClr>
                <a:schemeClr val="accent3"/>
              </a:buClr>
              <a:buFontTx/>
              <a:buNone/>
              <a:defRPr/>
            </a:pPr>
            <a:endParaRPr lang="sk-SK" sz="3600" b="1" i="1" dirty="0" smtClean="0">
              <a:solidFill>
                <a:srgbClr val="FF0000"/>
              </a:solidFill>
            </a:endParaRPr>
          </a:p>
          <a:p>
            <a:pPr marL="274320" indent="-274320" algn="ctr" eaLnBrk="1" fontAlgn="auto" hangingPunct="1">
              <a:lnSpc>
                <a:spcPct val="80000"/>
              </a:lnSpc>
              <a:spcAft>
                <a:spcPts val="0"/>
              </a:spcAft>
              <a:buClr>
                <a:schemeClr val="accent3"/>
              </a:buClr>
              <a:buFontTx/>
              <a:buNone/>
              <a:defRPr/>
            </a:pPr>
            <a:r>
              <a:rPr lang="sk-SK" sz="2000" b="1" dirty="0" smtClean="0">
                <a:solidFill>
                  <a:srgbClr val="FF0000"/>
                </a:solidFill>
                <a:cs typeface="Times New Roman" pitchFamily="18" charset="0"/>
              </a:rPr>
              <a:t>Téma 3</a:t>
            </a:r>
          </a:p>
          <a:p>
            <a:pPr marL="274320" indent="-274320" algn="ctr" eaLnBrk="1" fontAlgn="auto" hangingPunct="1">
              <a:lnSpc>
                <a:spcPct val="80000"/>
              </a:lnSpc>
              <a:spcAft>
                <a:spcPts val="0"/>
              </a:spcAft>
              <a:buClr>
                <a:schemeClr val="accent3"/>
              </a:buClr>
              <a:buFontTx/>
              <a:buNone/>
              <a:defRPr/>
            </a:pPr>
            <a:endParaRPr lang="sk-SK" sz="2000" b="1" dirty="0" smtClean="0">
              <a:solidFill>
                <a:srgbClr val="FF0000"/>
              </a:solidFill>
              <a:cs typeface="Times New Roman" pitchFamily="18" charset="0"/>
            </a:endParaRPr>
          </a:p>
          <a:p>
            <a:pPr marL="274320" indent="-274320" algn="ctr" eaLnBrk="1" fontAlgn="auto" hangingPunct="1">
              <a:lnSpc>
                <a:spcPct val="80000"/>
              </a:lnSpc>
              <a:spcAft>
                <a:spcPts val="0"/>
              </a:spcAft>
              <a:buClr>
                <a:schemeClr val="accent3"/>
              </a:buClr>
              <a:buFont typeface="Wingdings 2" panose="05020102010507070707" pitchFamily="18" charset="2"/>
              <a:buNone/>
              <a:defRPr/>
            </a:pPr>
            <a:r>
              <a:rPr lang="sk-SK" sz="2800" b="1" dirty="0" smtClean="0">
                <a:solidFill>
                  <a:srgbClr val="FF0000"/>
                </a:solidFill>
                <a:cs typeface="Times New Roman" pitchFamily="18" charset="0"/>
              </a:rPr>
              <a:t>MEDZINÁRODNÁ BEZPEČNOSŤ</a:t>
            </a:r>
          </a:p>
          <a:p>
            <a:pPr marL="274320" indent="-274320" algn="ctr" eaLnBrk="1" fontAlgn="auto" hangingPunct="1">
              <a:lnSpc>
                <a:spcPct val="80000"/>
              </a:lnSpc>
              <a:spcAft>
                <a:spcPts val="0"/>
              </a:spcAft>
              <a:buClr>
                <a:schemeClr val="accent3"/>
              </a:buClr>
              <a:buFontTx/>
              <a:buNone/>
              <a:defRPr/>
            </a:pPr>
            <a:endParaRPr lang="sk-SK" sz="2000" b="1" i="1" dirty="0" smtClean="0">
              <a:cs typeface="Times New Roman" pitchFamily="18" charset="0"/>
            </a:endParaRPr>
          </a:p>
          <a:p>
            <a:pPr marL="274320" indent="-274320" algn="ctr" eaLnBrk="1" fontAlgn="auto" hangingPunct="1">
              <a:lnSpc>
                <a:spcPct val="80000"/>
              </a:lnSpc>
              <a:spcAft>
                <a:spcPts val="0"/>
              </a:spcAft>
              <a:buClr>
                <a:schemeClr val="accent3"/>
              </a:buClr>
              <a:buFontTx/>
              <a:buNone/>
              <a:defRPr/>
            </a:pPr>
            <a:r>
              <a:rPr lang="sk-SK" sz="2000" b="1" i="1" dirty="0" smtClean="0">
                <a:cs typeface="Times New Roman" pitchFamily="18" charset="0"/>
              </a:rPr>
              <a:t>Prednáška</a:t>
            </a:r>
            <a:endParaRPr lang="sk-SK" sz="2000" b="1" dirty="0" smtClean="0">
              <a:cs typeface="Times New Roman" pitchFamily="18" charset="0"/>
            </a:endParaRPr>
          </a:p>
          <a:p>
            <a:pPr marL="274320" indent="-274320" algn="ctr" eaLnBrk="1" fontAlgn="auto" hangingPunct="1">
              <a:lnSpc>
                <a:spcPct val="80000"/>
              </a:lnSpc>
              <a:spcAft>
                <a:spcPts val="0"/>
              </a:spcAft>
              <a:buClr>
                <a:schemeClr val="accent3"/>
              </a:buClr>
              <a:buFontTx/>
              <a:buNone/>
              <a:defRPr/>
            </a:pPr>
            <a:endParaRPr lang="sk-SK" sz="2000" b="1" dirty="0" smtClean="0">
              <a:cs typeface="Times New Roman" pitchFamily="18" charset="0"/>
            </a:endParaRPr>
          </a:p>
          <a:p>
            <a:pPr marL="274320" indent="-274320" algn="ctr" eaLnBrk="1" fontAlgn="auto" hangingPunct="1">
              <a:lnSpc>
                <a:spcPct val="80000"/>
              </a:lnSpc>
              <a:spcAft>
                <a:spcPts val="0"/>
              </a:spcAft>
              <a:buClr>
                <a:schemeClr val="accent3"/>
              </a:buClr>
              <a:buFontTx/>
              <a:buNone/>
              <a:defRPr/>
            </a:pPr>
            <a:endParaRPr lang="sk-SK" sz="2000" b="1" dirty="0" smtClean="0">
              <a:cs typeface="Times New Roman" pitchFamily="18" charset="0"/>
            </a:endParaRPr>
          </a:p>
          <a:p>
            <a:pPr marL="274320" indent="-274320" algn="ctr" eaLnBrk="1" fontAlgn="auto" hangingPunct="1">
              <a:lnSpc>
                <a:spcPct val="80000"/>
              </a:lnSpc>
              <a:spcAft>
                <a:spcPts val="0"/>
              </a:spcAft>
              <a:buClr>
                <a:schemeClr val="accent3"/>
              </a:buClr>
              <a:buFontTx/>
              <a:buNone/>
              <a:defRPr/>
            </a:pPr>
            <a:r>
              <a:rPr lang="sk-SK" sz="2000" b="1" dirty="0" smtClean="0">
                <a:cs typeface="Times New Roman" pitchFamily="18" charset="0"/>
              </a:rPr>
              <a:t>Ing. Ján MIŠÍK, PhD. EUR ING</a:t>
            </a:r>
          </a:p>
          <a:p>
            <a:pPr marL="274320" indent="-274320" algn="ctr" eaLnBrk="1" fontAlgn="auto" hangingPunct="1">
              <a:lnSpc>
                <a:spcPct val="80000"/>
              </a:lnSpc>
              <a:spcAft>
                <a:spcPts val="0"/>
              </a:spcAft>
              <a:buClr>
                <a:schemeClr val="accent3"/>
              </a:buClr>
              <a:buFontTx/>
              <a:buNone/>
              <a:defRPr/>
            </a:pPr>
            <a:r>
              <a:rPr lang="sk-SK" sz="1600" b="1" dirty="0">
                <a:cs typeface="Times New Roman" pitchFamily="18" charset="0"/>
              </a:rPr>
              <a:t>j</a:t>
            </a:r>
            <a:r>
              <a:rPr lang="sk-SK" sz="1600" b="1" dirty="0" smtClean="0">
                <a:cs typeface="Times New Roman" pitchFamily="18" charset="0"/>
              </a:rPr>
              <a:t>an.misik@aos.sk</a:t>
            </a:r>
            <a:endParaRPr lang="sk-SK" sz="2000" b="1" dirty="0" smtClean="0"/>
          </a:p>
          <a:p>
            <a:pPr marL="274320" indent="-274320" algn="ctr" eaLnBrk="1" fontAlgn="auto" hangingPunct="1">
              <a:lnSpc>
                <a:spcPct val="80000"/>
              </a:lnSpc>
              <a:spcAft>
                <a:spcPts val="0"/>
              </a:spcAft>
              <a:buClr>
                <a:schemeClr val="accent3"/>
              </a:buClr>
              <a:buFontTx/>
              <a:buNone/>
              <a:defRPr/>
            </a:pPr>
            <a:endParaRPr lang="sk-SK" sz="2000" b="1" dirty="0" smtClean="0"/>
          </a:p>
          <a:p>
            <a:pPr marL="274320" indent="-274320" algn="ctr" eaLnBrk="1" fontAlgn="auto" hangingPunct="1">
              <a:lnSpc>
                <a:spcPct val="80000"/>
              </a:lnSpc>
              <a:spcAft>
                <a:spcPts val="0"/>
              </a:spcAft>
              <a:buClr>
                <a:schemeClr val="accent3"/>
              </a:buClr>
              <a:buFontTx/>
              <a:buNone/>
              <a:defRPr/>
            </a:pPr>
            <a:r>
              <a:rPr lang="sk-SK" sz="2000" b="1" dirty="0" smtClean="0"/>
              <a:t>2021</a:t>
            </a:r>
          </a:p>
        </p:txBody>
      </p:sp>
      <p:sp>
        <p:nvSpPr>
          <p:cNvPr id="6148" name="Picture 9" descr="http://www.zu-zel.sk/img/ineLogo/zu_logo_transp.gif"/>
          <p:cNvSpPr>
            <a:spLocks noChangeAspect="1" noChangeArrowheads="1"/>
          </p:cNvSpPr>
          <p:nvPr/>
        </p:nvSpPr>
        <p:spPr bwMode="auto">
          <a:xfrm>
            <a:off x="428625" y="785813"/>
            <a:ext cx="1214438"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Times New Roman" panose="02020603050405020304"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Times New Roman" panose="02020603050405020304"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Times New Roman" panose="02020603050405020304"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Times New Roman" panose="02020603050405020304"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sk-SK" altLang="sk-SK" sz="1800">
              <a:latin typeface="Arial" panose="020B0604020202020204" pitchFamily="34" charset="0"/>
            </a:endParaRPr>
          </a:p>
        </p:txBody>
      </p:sp>
      <p:pic>
        <p:nvPicPr>
          <p:cNvPr id="6149" name="Picture 6" descr="vacsi_erb"/>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7075" y="663575"/>
            <a:ext cx="8207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943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PARADIGMA GLOBÁLNEJ BEZPEČNOSTI</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Udalosti v 70. a 80. rokoch potvrdili myšlienku o náraste nepriamych hrozieb (nie je možné určiť konkrétneho pôvodcu ohrozenia), ako sú globalizácia, vojensko-technologická revolúcia, informačná technológia, terorizmus, nadnárodný organizovaný zločin. Manifestom paradigmy sa stala </a:t>
            </a:r>
            <a:r>
              <a:rPr lang="sk-SK" sz="2000" dirty="0" err="1"/>
              <a:t>Palmeho</a:t>
            </a:r>
            <a:r>
              <a:rPr lang="sk-SK" sz="2000" dirty="0"/>
              <a:t> správa „</a:t>
            </a:r>
            <a:r>
              <a:rPr lang="sk-SK" sz="2000" dirty="0" err="1"/>
              <a:t>Common</a:t>
            </a:r>
            <a:r>
              <a:rPr lang="sk-SK" sz="2000" dirty="0"/>
              <a:t> Security“, ktorá zdôrazňuje vzájomnú prepojenosť a </a:t>
            </a:r>
            <a:r>
              <a:rPr lang="sk-SK" sz="2000" dirty="0" smtClean="0"/>
              <a:t>závislosť </a:t>
            </a:r>
            <a:r>
              <a:rPr lang="sk-SK" sz="2000" dirty="0"/>
              <a:t>(nie nutne symetrickú) všetkých svetových regiónov a všetkých štátov. Zaisťovanie </a:t>
            </a:r>
            <a:r>
              <a:rPr lang="sk-SK" sz="2000" dirty="0" smtClean="0"/>
              <a:t>spoločnej </a:t>
            </a:r>
            <a:r>
              <a:rPr lang="sk-SK" sz="2000" dirty="0"/>
              <a:t>bezpečnosti predpokladá akciu všetkých členov systému (prekonáva bezpečnostnú </a:t>
            </a:r>
            <a:r>
              <a:rPr lang="sk-SK" sz="2000" dirty="0" smtClean="0"/>
              <a:t>dilemu</a:t>
            </a:r>
            <a:r>
              <a:rPr lang="sk-SK" sz="2000" dirty="0"/>
              <a:t>), zahŕňa nielen zaistenie bezpečnosti štátov ale i neštátnych aktérov (ľudstvo, biologické druhy, planéta).</a:t>
            </a:r>
          </a:p>
        </p:txBody>
      </p:sp>
    </p:spTree>
    <p:extLst>
      <p:ext uri="{BB962C8B-B14F-4D97-AF65-F5344CB8AC3E}">
        <p14:creationId xmlns:p14="http://schemas.microsoft.com/office/powerpoint/2010/main" val="408783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PARADIGMA ĽUDSKEJ BEZPEČNOSTI</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Vzniká v 90. rokoch v Programe OSN pre rozvoj (UNDP), podstatou je ochrana indivídua, jeho života a práv. Hlavnými zástancami tohto konceptu boli UNDP, UNHCR, Kanada, </a:t>
            </a:r>
            <a:r>
              <a:rPr lang="sk-SK" sz="2000" dirty="0" smtClean="0"/>
              <a:t>Nórsko</a:t>
            </a:r>
            <a:r>
              <a:rPr lang="sk-SK" sz="2000" dirty="0"/>
              <a:t>, hlavnými odporcami boli chudobné štáty svetovej periférie poukazujúce na nedostatok vlastných zdrojov na  zaistenie práv jednotlivca. Formovanie tejto paradigmy možno sledovať na pozadí súčasnej diskusie o právach na humanitárnu intervenciu. Táto intervencia narušuje základné a doteraz akceptované pravidlá </a:t>
            </a:r>
            <a:r>
              <a:rPr lang="sk-SK" sz="2000" dirty="0" err="1"/>
              <a:t>Vestfálskeho</a:t>
            </a:r>
            <a:r>
              <a:rPr lang="sk-SK" sz="2000" dirty="0"/>
              <a:t> systému (suverenita, teritorialita) štátov a favorizuje indivíduum, ktoré je ohrozené štátom.</a:t>
            </a:r>
          </a:p>
        </p:txBody>
      </p:sp>
    </p:spTree>
    <p:extLst>
      <p:ext uri="{BB962C8B-B14F-4D97-AF65-F5344CB8AC3E}">
        <p14:creationId xmlns:p14="http://schemas.microsoft.com/office/powerpoint/2010/main" val="72044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083056"/>
          </a:xfrm>
        </p:spPr>
        <p:txBody>
          <a:bodyPr>
            <a:normAutofit/>
          </a:bodyPr>
          <a:lstStyle/>
          <a:p>
            <a:pPr algn="ctr"/>
            <a:r>
              <a:rPr lang="sk-SK" b="1" dirty="0" smtClean="0">
                <a:latin typeface="+mn-lt"/>
              </a:rPr>
              <a:t/>
            </a:r>
            <a:br>
              <a:rPr lang="sk-SK" b="1" dirty="0" smtClean="0">
                <a:latin typeface="+mn-lt"/>
              </a:rPr>
            </a:br>
            <a:r>
              <a:rPr lang="sk-SK" b="1" dirty="0">
                <a:latin typeface="+mn-lt"/>
              </a:rPr>
              <a:t/>
            </a:r>
            <a:br>
              <a:rPr lang="sk-SK" b="1" dirty="0">
                <a:latin typeface="+mn-lt"/>
              </a:rPr>
            </a:br>
            <a:r>
              <a:rPr lang="sk-SK" sz="2800" b="1" dirty="0">
                <a:solidFill>
                  <a:schemeClr val="tx1"/>
                </a:solidFill>
                <a:latin typeface="+mn-lt"/>
                <a:cs typeface="Arial" pitchFamily="34" charset="0"/>
              </a:rPr>
              <a:t>3</a:t>
            </a:r>
            <a:r>
              <a:rPr lang="sk-SK" sz="2800" b="1" dirty="0" smtClean="0">
                <a:solidFill>
                  <a:schemeClr val="tx1"/>
                </a:solidFill>
                <a:latin typeface="+mn-lt"/>
                <a:cs typeface="Arial" pitchFamily="34" charset="0"/>
              </a:rPr>
              <a:t>.</a:t>
            </a:r>
            <a:r>
              <a:rPr lang="sk-SK" sz="2800" b="1" dirty="0" smtClean="0">
                <a:latin typeface="+mn-lt"/>
                <a:cs typeface="Arial" pitchFamily="34" charset="0"/>
              </a:rPr>
              <a:t/>
            </a:r>
            <a:br>
              <a:rPr lang="sk-SK" sz="2800" b="1" dirty="0" smtClean="0">
                <a:latin typeface="+mn-lt"/>
                <a:cs typeface="Arial" pitchFamily="34" charset="0"/>
              </a:rPr>
            </a:br>
            <a:r>
              <a:rPr lang="sk-SK" sz="2800" b="1" dirty="0" smtClean="0">
                <a:solidFill>
                  <a:schemeClr val="tx1"/>
                </a:solidFill>
                <a:latin typeface="+mn-lt"/>
                <a:cs typeface="Arial" pitchFamily="34" charset="0"/>
              </a:rPr>
              <a:t>ZÁKLADNÉ ROVINY BEZPEČNOSTI</a:t>
            </a:r>
            <a:endParaRPr lang="sk-SK" sz="2800" dirty="0">
              <a:solidFill>
                <a:schemeClr val="tx1"/>
              </a:solidFill>
              <a:latin typeface="+mn-lt"/>
              <a:cs typeface="Arial" pitchFamily="34" charset="0"/>
            </a:endParaRPr>
          </a:p>
        </p:txBody>
      </p:sp>
    </p:spTree>
    <p:extLst>
      <p:ext uri="{BB962C8B-B14F-4D97-AF65-F5344CB8AC3E}">
        <p14:creationId xmlns:p14="http://schemas.microsoft.com/office/powerpoint/2010/main" val="238142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ZÁKLADNÉ ROVINY BEZPEČNOSTI</a:t>
            </a:r>
            <a:endParaRPr lang="sk-SK" sz="2000" b="1" dirty="0"/>
          </a:p>
        </p:txBody>
      </p:sp>
      <p:sp>
        <p:nvSpPr>
          <p:cNvPr id="3" name="Zástupný symbol obsahu 2"/>
          <p:cNvSpPr>
            <a:spLocks noGrp="1"/>
          </p:cNvSpPr>
          <p:nvPr>
            <p:ph idx="1"/>
          </p:nvPr>
        </p:nvSpPr>
        <p:spPr>
          <a:xfrm>
            <a:off x="457200" y="1556792"/>
            <a:ext cx="8229600" cy="5040560"/>
          </a:xfrm>
        </p:spPr>
        <p:txBody>
          <a:bodyPr>
            <a:normAutofit fontScale="92500" lnSpcReduction="20000"/>
          </a:bodyPr>
          <a:lstStyle/>
          <a:p>
            <a:pPr marL="0" indent="0" algn="just">
              <a:buNone/>
            </a:pPr>
            <a:r>
              <a:rPr lang="sk-SK" sz="2200" dirty="0"/>
              <a:t>V súčasnosti sa pojem bezpečnosť týka celej planéty, kontinentu, regiónu, štátu, sociálnej </a:t>
            </a:r>
            <a:r>
              <a:rPr lang="sk-SK" sz="2200" dirty="0" smtClean="0"/>
              <a:t>skupiny</a:t>
            </a:r>
            <a:r>
              <a:rPr lang="sk-SK" sz="2200" dirty="0"/>
              <a:t>, mesta (obce), občana, objektu, podniku, majetku alebo informácií. Z hľadiska úrovne, na ktorej sa bezpečnosť posudzuje, je možné bezpečnosť deliť na (Ivančík, 2012):</a:t>
            </a:r>
          </a:p>
          <a:p>
            <a:pPr marL="0" indent="0" algn="just">
              <a:buNone/>
            </a:pPr>
            <a:r>
              <a:rPr lang="sk-SK" sz="2200" dirty="0" smtClean="0"/>
              <a:t>1. </a:t>
            </a:r>
            <a:r>
              <a:rPr lang="sk-SK" sz="2200" b="1" i="1" dirty="0" smtClean="0"/>
              <a:t>Medzinárodná </a:t>
            </a:r>
            <a:r>
              <a:rPr lang="sk-SK" sz="2200" b="1" i="1" dirty="0"/>
              <a:t>bezpečnosť </a:t>
            </a:r>
            <a:r>
              <a:rPr lang="sk-SK" sz="2200" dirty="0"/>
              <a:t>– taký stav komplexu medzinárodných vzťahov, ktorý jeho subjektom zabezpečuje rovnakú úroveň, bezpečnosť medzinárodného prostredia je vnímaná na najširšej globálnej medzinárodnej úrovni.</a:t>
            </a:r>
          </a:p>
          <a:p>
            <a:pPr marL="0" indent="0" algn="just">
              <a:buNone/>
            </a:pPr>
            <a:r>
              <a:rPr lang="sk-SK" sz="2200" dirty="0" smtClean="0"/>
              <a:t>2. </a:t>
            </a:r>
            <a:r>
              <a:rPr lang="sk-SK" sz="2200" b="1" i="1" dirty="0" smtClean="0"/>
              <a:t>Regionálna </a:t>
            </a:r>
            <a:r>
              <a:rPr lang="sk-SK" sz="2200" b="1" i="1" dirty="0"/>
              <a:t>bezpečnosť </a:t>
            </a:r>
            <a:r>
              <a:rPr lang="sk-SK" sz="2200" dirty="0"/>
              <a:t>– bezpečnosť regionálnych zoskupení, vnímaná na úrovni rôznych regionálnych zoskupení ako sú napr. EÚ, Africká únia, atď. </a:t>
            </a:r>
          </a:p>
          <a:p>
            <a:pPr marL="0" indent="0" algn="just">
              <a:buNone/>
            </a:pPr>
            <a:r>
              <a:rPr lang="sk-SK" sz="2200" dirty="0" smtClean="0"/>
              <a:t>3. </a:t>
            </a:r>
            <a:r>
              <a:rPr lang="sk-SK" sz="2200" b="1" i="1" dirty="0" smtClean="0"/>
              <a:t>Národná </a:t>
            </a:r>
            <a:r>
              <a:rPr lang="sk-SK" sz="2200" b="1" i="1" dirty="0"/>
              <a:t>bezpečnosť </a:t>
            </a:r>
            <a:r>
              <a:rPr lang="sk-SK" sz="2200" dirty="0"/>
              <a:t>– bezpečnosť štátu, vnímaná tradične na úrovni štátov ako subjektov medzinárodného práva.</a:t>
            </a:r>
          </a:p>
          <a:p>
            <a:pPr marL="0" indent="0" algn="just">
              <a:buNone/>
            </a:pPr>
            <a:r>
              <a:rPr lang="sk-SK" sz="2200" dirty="0" smtClean="0"/>
              <a:t>4. </a:t>
            </a:r>
            <a:r>
              <a:rPr lang="sk-SK" sz="2200" b="1" i="1" dirty="0" smtClean="0"/>
              <a:t>Skupinová </a:t>
            </a:r>
            <a:r>
              <a:rPr lang="sk-SK" sz="2200" b="1" i="1" dirty="0"/>
              <a:t>bezpečnosť </a:t>
            </a:r>
            <a:r>
              <a:rPr lang="sk-SK" sz="2200" dirty="0"/>
              <a:t>– bezpečnosť vnútroštátnych skupín, vnímaná na úrovni </a:t>
            </a:r>
            <a:r>
              <a:rPr lang="sk-SK" sz="2200" dirty="0" smtClean="0"/>
              <a:t>organizovaných </a:t>
            </a:r>
            <a:r>
              <a:rPr lang="sk-SK" sz="2200" dirty="0"/>
              <a:t>skupín v rámci spoločnosti, záujmových skupín alebo politických strán.</a:t>
            </a:r>
          </a:p>
          <a:p>
            <a:pPr marL="0" indent="0" algn="just">
              <a:buNone/>
            </a:pPr>
            <a:r>
              <a:rPr lang="sk-SK" sz="2200" dirty="0" smtClean="0"/>
              <a:t>5. </a:t>
            </a:r>
            <a:r>
              <a:rPr lang="sk-SK" sz="2200" b="1" i="1" dirty="0" smtClean="0"/>
              <a:t>Individuálna </a:t>
            </a:r>
            <a:r>
              <a:rPr lang="sk-SK" sz="2200" b="1" i="1" dirty="0"/>
              <a:t>bezpečnosť </a:t>
            </a:r>
            <a:r>
              <a:rPr lang="sk-SK" sz="2200" dirty="0"/>
              <a:t>– osobná bezpečnosť, vnímaná na úrovni jednotlivcov (</a:t>
            </a:r>
            <a:r>
              <a:rPr lang="sk-SK" sz="2200" dirty="0" smtClean="0"/>
              <a:t>jednotlivých </a:t>
            </a:r>
            <a:r>
              <a:rPr lang="sk-SK" sz="2200" dirty="0"/>
              <a:t>osôb), nie skupín alebo </a:t>
            </a:r>
            <a:r>
              <a:rPr lang="sk-SK" sz="2200" dirty="0" smtClean="0"/>
              <a:t>obyvateľstva.</a:t>
            </a:r>
            <a:endParaRPr lang="sk-SK" sz="2200" dirty="0"/>
          </a:p>
          <a:p>
            <a:pPr algn="just"/>
            <a:endParaRPr lang="sk-SK" sz="2000" dirty="0"/>
          </a:p>
        </p:txBody>
      </p:sp>
    </p:spTree>
    <p:extLst>
      <p:ext uri="{BB962C8B-B14F-4D97-AF65-F5344CB8AC3E}">
        <p14:creationId xmlns:p14="http://schemas.microsoft.com/office/powerpoint/2010/main" val="392419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MEDZINÁRODNÁ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Medzinárodná bezpečnosť (</a:t>
            </a:r>
            <a:r>
              <a:rPr lang="sk-SK" sz="2000" i="1" dirty="0"/>
              <a:t>International Security</a:t>
            </a:r>
            <a:r>
              <a:rPr lang="sk-SK" sz="2000" dirty="0"/>
              <a:t>) predstavuje bezpečnosť medzinárodného prostredia a bezpečnosť regionálnych zoskupení. Globálne bezpečnostné prostredie je určené teritóriom celého sveta a je limitované rovnováhou politických, ekonomických, </a:t>
            </a:r>
            <a:r>
              <a:rPr lang="sk-SK" sz="2000" dirty="0" smtClean="0"/>
              <a:t>diplomatických</a:t>
            </a:r>
            <a:r>
              <a:rPr lang="sk-SK" sz="2000" dirty="0"/>
              <a:t>, bezpečnostných, vojenských, sociálnych, kultúrnych, náboženských, hodnotových, </a:t>
            </a:r>
            <a:r>
              <a:rPr lang="sk-SK" sz="2000" dirty="0" smtClean="0"/>
              <a:t>etnických </a:t>
            </a:r>
            <a:r>
              <a:rPr lang="sk-SK" sz="2000" dirty="0"/>
              <a:t>a ekologických vplyvov. Regionálne bezpečnostné prostredie je určené regionálnymi hranicami na geopolitickej mape, ktoré vymedzujú teritória susedných, prípadne aj okolitých štátov. Slovensko existuje v tomto prostredí a jeho bezpečnosť – ako malej krajiny – je vecou stability rozvoja jeho spoločnosti. </a:t>
            </a:r>
          </a:p>
        </p:txBody>
      </p:sp>
    </p:spTree>
    <p:extLst>
      <p:ext uri="{BB962C8B-B14F-4D97-AF65-F5344CB8AC3E}">
        <p14:creationId xmlns:p14="http://schemas.microsoft.com/office/powerpoint/2010/main" val="207207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MEDZINÁRODNÁ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lnSpcReduction="10000"/>
          </a:bodyPr>
          <a:lstStyle/>
          <a:p>
            <a:pPr marL="0" indent="0" algn="just">
              <a:buNone/>
            </a:pPr>
            <a:r>
              <a:rPr lang="sk-SK" sz="2000" dirty="0"/>
              <a:t>Vo všeobecnom encyklopedickom slovníku je medzinárodná bezpečnosť definovaná ako: </a:t>
            </a:r>
            <a:r>
              <a:rPr lang="sk-SK" sz="2000" i="1" dirty="0"/>
              <a:t>„súbor právnych pravidiel, inštitúcií a opatrení v oblasti medzinárodných vzťahov, ktoré majú zaistiť zachovanie medzinárodného mieru a bezpečnosti, pokojný život a rozvoj národov“. </a:t>
            </a:r>
            <a:r>
              <a:rPr lang="sk-SK" sz="2000" dirty="0"/>
              <a:t>Je to taký stav komplexu medzinárodných vzťahov, ktorý svojím subjektom zabezpečuje rovnakú úroveň národnej bezpečnosti. Utvára sa predovšetkým v interakcii štátov a iných aktérov </a:t>
            </a:r>
            <a:r>
              <a:rPr lang="sk-SK" sz="2000" dirty="0" smtClean="0"/>
              <a:t>medzinárodných </a:t>
            </a:r>
            <a:r>
              <a:rPr lang="sk-SK" sz="2000" dirty="0"/>
              <a:t>vzťahov. </a:t>
            </a:r>
            <a:endParaRPr lang="sk-SK" sz="2000" dirty="0" smtClean="0"/>
          </a:p>
          <a:p>
            <a:pPr marL="0" indent="0" algn="just">
              <a:buNone/>
            </a:pPr>
            <a:r>
              <a:rPr lang="sk-SK" sz="2000" dirty="0"/>
              <a:t>Nový systém bezpečnosti vo svete, ktorý je založený na medzinárodných vzťahoch, sa </a:t>
            </a:r>
            <a:r>
              <a:rPr lang="sk-SK" sz="2000" dirty="0" smtClean="0"/>
              <a:t>formuje </a:t>
            </a:r>
            <a:r>
              <a:rPr lang="sk-SK" sz="2000" dirty="0"/>
              <a:t>od skončenia studenej vojny, je predovšetkým ovplyvnený:</a:t>
            </a:r>
          </a:p>
          <a:p>
            <a:pPr algn="just">
              <a:buFont typeface="Arial" panose="020B0604020202020204" pitchFamily="34" charset="0"/>
              <a:buChar char="•"/>
            </a:pPr>
            <a:r>
              <a:rPr lang="sk-SK" sz="2000" dirty="0" smtClean="0"/>
              <a:t>nové </a:t>
            </a:r>
            <a:r>
              <a:rPr lang="sk-SK" sz="2000" dirty="0"/>
              <a:t>rozdelenie sveta, kde dominantné postavenie majú USA, Rusko a Čína ako svetové superveľmoci</a:t>
            </a:r>
            <a:r>
              <a:rPr lang="sk-SK" sz="2000" dirty="0" smtClean="0"/>
              <a:t>,</a:t>
            </a:r>
          </a:p>
          <a:p>
            <a:pPr algn="just">
              <a:buFont typeface="Arial" panose="020B0604020202020204" pitchFamily="34" charset="0"/>
              <a:buChar char="•"/>
            </a:pPr>
            <a:r>
              <a:rPr lang="sk-SK" sz="2000" dirty="0" smtClean="0"/>
              <a:t>rastúcim </a:t>
            </a:r>
            <a:r>
              <a:rPr lang="sk-SK" sz="2000" dirty="0"/>
              <a:t>vplyvom niektorých medzinárodných organizácií, ktoré na základe dohôd a medzinárodného práva dokážu riešiť spory medzi štátmi mierovými dohodami (napr. NATO, EÚ, Medzinárodný menový fond a Svetová banka, menej však OSN a OBSE)</a:t>
            </a:r>
          </a:p>
          <a:p>
            <a:pPr marL="0" indent="0" algn="just">
              <a:buNone/>
            </a:pPr>
            <a:endParaRPr lang="sk-SK" sz="2000" dirty="0"/>
          </a:p>
        </p:txBody>
      </p:sp>
    </p:spTree>
    <p:extLst>
      <p:ext uri="{BB962C8B-B14F-4D97-AF65-F5344CB8AC3E}">
        <p14:creationId xmlns:p14="http://schemas.microsoft.com/office/powerpoint/2010/main" val="206585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MEDZINÁRODNÁ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lnSpcReduction="10000"/>
          </a:bodyPr>
          <a:lstStyle/>
          <a:p>
            <a:pPr algn="just">
              <a:buFont typeface="Arial" panose="020B0604020202020204" pitchFamily="34" charset="0"/>
              <a:buChar char="•"/>
            </a:pPr>
            <a:r>
              <a:rPr lang="sk-SK" sz="2000" dirty="0" smtClean="0"/>
              <a:t>posilňovaním </a:t>
            </a:r>
            <a:r>
              <a:rPr lang="sk-SK" sz="2000" dirty="0"/>
              <a:t>regionálnych mocností (Izrael, Kórea, India, Brazília, atď.),</a:t>
            </a:r>
          </a:p>
          <a:p>
            <a:pPr algn="just">
              <a:buFont typeface="Arial" panose="020B0604020202020204" pitchFamily="34" charset="0"/>
              <a:buChar char="•"/>
            </a:pPr>
            <a:r>
              <a:rPr lang="sk-SK" sz="2000" dirty="0" smtClean="0"/>
              <a:t>kontrolou </a:t>
            </a:r>
            <a:r>
              <a:rPr lang="sk-SK" sz="2000" dirty="0"/>
              <a:t>zbraní hromadného ničenia,</a:t>
            </a:r>
          </a:p>
          <a:p>
            <a:pPr algn="just">
              <a:buFont typeface="Arial" panose="020B0604020202020204" pitchFamily="34" charset="0"/>
              <a:buChar char="•"/>
            </a:pPr>
            <a:r>
              <a:rPr lang="sk-SK" sz="2000" dirty="0" smtClean="0"/>
              <a:t>snahou </a:t>
            </a:r>
            <a:r>
              <a:rPr lang="sk-SK" sz="2000" dirty="0"/>
              <a:t>niektorých štátov získať jadrové zbrane (Irán, KĽDR),</a:t>
            </a:r>
          </a:p>
          <a:p>
            <a:pPr algn="just">
              <a:buFont typeface="Arial" panose="020B0604020202020204" pitchFamily="34" charset="0"/>
              <a:buChar char="•"/>
            </a:pPr>
            <a:r>
              <a:rPr lang="sk-SK" sz="2000" dirty="0" smtClean="0"/>
              <a:t>integráciou </a:t>
            </a:r>
            <a:r>
              <a:rPr lang="sk-SK" sz="2000" dirty="0"/>
              <a:t>a dezintegráciou, rastúcim vplyvom niektorých ekonomicky silných štátov, </a:t>
            </a:r>
          </a:p>
          <a:p>
            <a:pPr algn="just">
              <a:buFont typeface="Arial" panose="020B0604020202020204" pitchFamily="34" charset="0"/>
              <a:buChar char="•"/>
            </a:pPr>
            <a:r>
              <a:rPr lang="sk-SK" sz="2000" dirty="0" smtClean="0"/>
              <a:t>lokálnymi </a:t>
            </a:r>
            <a:r>
              <a:rPr lang="sk-SK" sz="2000" dirty="0"/>
              <a:t>zdrojmi napätia,</a:t>
            </a:r>
          </a:p>
          <a:p>
            <a:pPr algn="just">
              <a:buFont typeface="Arial" panose="020B0604020202020204" pitchFamily="34" charset="0"/>
              <a:buChar char="•"/>
            </a:pPr>
            <a:r>
              <a:rPr lang="sk-SK" sz="2000" dirty="0" smtClean="0"/>
              <a:t>nerovnomerným </a:t>
            </a:r>
            <a:r>
              <a:rPr lang="sk-SK" sz="2000" dirty="0"/>
              <a:t>rozdelením bohatstva, </a:t>
            </a:r>
          </a:p>
          <a:p>
            <a:pPr algn="just">
              <a:buFont typeface="Arial" panose="020B0604020202020204" pitchFamily="34" charset="0"/>
              <a:buChar char="•"/>
            </a:pPr>
            <a:r>
              <a:rPr lang="sk-SK" sz="2000" dirty="0" smtClean="0"/>
              <a:t>historickými </a:t>
            </a:r>
            <a:r>
              <a:rPr lang="sk-SK" sz="2000" dirty="0"/>
              <a:t>zmenami v niektorých arabských štátoch, ktoré môžu priniesť ich </a:t>
            </a:r>
            <a:r>
              <a:rPr lang="sk-SK" sz="2000" dirty="0" smtClean="0"/>
              <a:t>demokratizáciu </a:t>
            </a:r>
            <a:r>
              <a:rPr lang="sk-SK" sz="2000" dirty="0"/>
              <a:t>alebo islamizáciu (šírenie islamu a moslimskej populácie do sveta),</a:t>
            </a:r>
          </a:p>
          <a:p>
            <a:pPr algn="just">
              <a:buFont typeface="Arial" panose="020B0604020202020204" pitchFamily="34" charset="0"/>
              <a:buChar char="•"/>
            </a:pPr>
            <a:r>
              <a:rPr lang="sk-SK" sz="2000" dirty="0" smtClean="0"/>
              <a:t>narastajúcim </a:t>
            </a:r>
            <a:r>
              <a:rPr lang="sk-SK" sz="2000" dirty="0"/>
              <a:t>nacionalizmom v mnohonárodných štátoch.</a:t>
            </a:r>
          </a:p>
          <a:p>
            <a:pPr marL="0" indent="0" algn="just">
              <a:buNone/>
            </a:pPr>
            <a:endParaRPr lang="sk-SK" sz="2000" dirty="0" smtClean="0"/>
          </a:p>
          <a:p>
            <a:pPr marL="0" indent="0" algn="just">
              <a:buNone/>
            </a:pPr>
            <a:r>
              <a:rPr lang="sk-SK" sz="2000" dirty="0" smtClean="0"/>
              <a:t>Nový </a:t>
            </a:r>
            <a:r>
              <a:rPr lang="sk-SK" sz="2000" dirty="0"/>
              <a:t>význam a nebezpečnejší charakter získavajú také hrozby ako </a:t>
            </a:r>
            <a:r>
              <a:rPr lang="sk-SK" sz="2000" i="1" dirty="0"/>
              <a:t>terorizmus, </a:t>
            </a:r>
            <a:r>
              <a:rPr lang="sk-SK" sz="2000" i="1" dirty="0" smtClean="0"/>
              <a:t>nelegálne </a:t>
            </a:r>
            <a:r>
              <a:rPr lang="sk-SK" sz="2000" i="1" dirty="0"/>
              <a:t>šírenie zbraní hromadného ničenia, extrémizmus, organizovaný zločin, zlyhávajúce štáty, diktátorské režimy v ich vzájomnej previazanosti, </a:t>
            </a:r>
            <a:r>
              <a:rPr lang="sk-SK" sz="2000" dirty="0"/>
              <a:t>atď.</a:t>
            </a:r>
          </a:p>
          <a:p>
            <a:pPr algn="just">
              <a:buFont typeface="Arial" panose="020B0604020202020204" pitchFamily="34" charset="0"/>
              <a:buChar char="•"/>
            </a:pPr>
            <a:endParaRPr lang="sk-SK" sz="2000" dirty="0"/>
          </a:p>
        </p:txBody>
      </p:sp>
    </p:spTree>
    <p:extLst>
      <p:ext uri="{BB962C8B-B14F-4D97-AF65-F5344CB8AC3E}">
        <p14:creationId xmlns:p14="http://schemas.microsoft.com/office/powerpoint/2010/main" val="370151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REGIONÁLNA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Organizácia pre bezpečnosť a spoluprácu v Európe OBSE je </a:t>
            </a:r>
            <a:r>
              <a:rPr lang="sk-SK" sz="2000" b="1" dirty="0"/>
              <a:t>najväčšou existujúcou </a:t>
            </a:r>
            <a:r>
              <a:rPr lang="sk-SK" sz="2000" b="1" dirty="0" smtClean="0"/>
              <a:t>regionálnou </a:t>
            </a:r>
            <a:r>
              <a:rPr lang="sk-SK" sz="2000" b="1" dirty="0"/>
              <a:t>bezpečnostnou organizáciou</a:t>
            </a:r>
            <a:r>
              <a:rPr lang="sk-SK" sz="2000" dirty="0"/>
              <a:t>, ktorá zahŕňa oblasť Európy, Kaukazu, Strednej Ázie a severnej Ameriky. Spoločným cieľom všetkých účastníckych krajín OBSE je na základe </a:t>
            </a:r>
            <a:r>
              <a:rPr lang="sk-SK" sz="2000" dirty="0" smtClean="0"/>
              <a:t>vzájomnej </a:t>
            </a:r>
            <a:r>
              <a:rPr lang="sk-SK" sz="2000" dirty="0"/>
              <a:t>spolupráce udržiavať mier a bezpečnosť v geografickom priestore OBSE. Štáty sa za-viazali rešpektovať ľudské práva a základné slobody, demokraciu, princípy právneho štátu a zabezpečiť sociálnu spravodlivosť a ochranu životného prostredia. </a:t>
            </a:r>
            <a:endParaRPr lang="sk-SK" sz="2000" dirty="0" smtClean="0"/>
          </a:p>
          <a:p>
            <a:pPr marL="0" indent="0" algn="just">
              <a:buNone/>
            </a:pPr>
            <a:r>
              <a:rPr lang="sk-SK" sz="2000" dirty="0"/>
              <a:t>Danú organizácia v súčasnosti tvorí 57 účastníckych štátov z Európy, Strednej Ázie a Severnej Ameriky vrátane SR. Organizácia OBSE predstavuje komplexný prístup k </a:t>
            </a:r>
            <a:r>
              <a:rPr lang="sk-SK" sz="2000" dirty="0" smtClean="0"/>
              <a:t>bezpečnosti</a:t>
            </a:r>
            <a:r>
              <a:rPr lang="sk-SK" sz="2000" dirty="0"/>
              <a:t>, ktorý zahŕňa politicko-vojenské, ekonomické, environmentálne a rovnako aj ľudsko-právne aspekty. Činnosť OBSE pokrýva širokú škálu otázok súvisiacich s bezpečnosťou, vrátane kontroly zbrojenia, ľudských práv, národnostných menšín, demokratizácie, policajných stratégií, boja proti terorizmu, ekonomických a ekologických </a:t>
            </a:r>
            <a:r>
              <a:rPr lang="sk-SK" sz="2000" dirty="0" smtClean="0"/>
              <a:t>aktivít.</a:t>
            </a:r>
            <a:endParaRPr lang="sk-SK" sz="2000" dirty="0"/>
          </a:p>
        </p:txBody>
      </p:sp>
    </p:spTree>
    <p:extLst>
      <p:ext uri="{BB962C8B-B14F-4D97-AF65-F5344CB8AC3E}">
        <p14:creationId xmlns:p14="http://schemas.microsoft.com/office/powerpoint/2010/main" val="120781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REGIONÁLNA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Základným dokumentom OBSE je Deklarácia zásad riadiacich vzťahy medzi účastníckymi štátmi Konferencie pre bezpečnosť a spoluprácu v Európe prijatá v Helsinkách v roku 1975. Túto deklaráciu tvorí 10 princípov</a:t>
            </a:r>
            <a:r>
              <a:rPr lang="sk-SK" sz="2000" dirty="0" smtClean="0"/>
              <a:t>:</a:t>
            </a:r>
          </a:p>
          <a:p>
            <a:pPr marL="0" indent="0" algn="just">
              <a:buNone/>
            </a:pPr>
            <a:r>
              <a:rPr lang="sk-SK" sz="2000" dirty="0" smtClean="0"/>
              <a:t>1. Zvrchovaná </a:t>
            </a:r>
            <a:r>
              <a:rPr lang="sk-SK" sz="2000" dirty="0"/>
              <a:t>rovnosť, rešpektovanie práv vyplývajúcich zo zvrchovanosti.</a:t>
            </a:r>
          </a:p>
          <a:p>
            <a:pPr marL="0" indent="0" algn="just">
              <a:buNone/>
            </a:pPr>
            <a:r>
              <a:rPr lang="sk-SK" sz="2000" dirty="0" smtClean="0"/>
              <a:t>2. Nepoužitie </a:t>
            </a:r>
            <a:r>
              <a:rPr lang="sk-SK" sz="2000" dirty="0"/>
              <a:t>sily alebo hrozby silou</a:t>
            </a:r>
            <a:r>
              <a:rPr lang="sk-SK" sz="2000" dirty="0" smtClean="0"/>
              <a:t>.</a:t>
            </a:r>
          </a:p>
          <a:p>
            <a:pPr marL="0" indent="0" algn="just">
              <a:buNone/>
            </a:pPr>
            <a:r>
              <a:rPr lang="sk-SK" sz="2000" dirty="0" smtClean="0"/>
              <a:t>3. Neporušiteľnosť </a:t>
            </a:r>
            <a:r>
              <a:rPr lang="sk-SK" sz="2000" dirty="0"/>
              <a:t>hraníc.</a:t>
            </a:r>
          </a:p>
          <a:p>
            <a:pPr marL="0" indent="0" algn="just">
              <a:buNone/>
            </a:pPr>
            <a:r>
              <a:rPr lang="sk-SK" sz="2000" dirty="0" smtClean="0"/>
              <a:t>4. Územná </a:t>
            </a:r>
            <a:r>
              <a:rPr lang="sk-SK" sz="2000" dirty="0"/>
              <a:t>integrita štátov.</a:t>
            </a:r>
          </a:p>
          <a:p>
            <a:pPr marL="0" indent="0" algn="just">
              <a:buNone/>
            </a:pPr>
            <a:r>
              <a:rPr lang="sk-SK" sz="2000" dirty="0" smtClean="0"/>
              <a:t>5. Mierové </a:t>
            </a:r>
            <a:r>
              <a:rPr lang="sk-SK" sz="2000" dirty="0"/>
              <a:t>riešenie sporov.</a:t>
            </a:r>
          </a:p>
          <a:p>
            <a:pPr marL="0" indent="0" algn="just">
              <a:buNone/>
            </a:pPr>
            <a:r>
              <a:rPr lang="sk-SK" sz="2000" dirty="0" smtClean="0"/>
              <a:t>6. Nezasahovanie </a:t>
            </a:r>
            <a:r>
              <a:rPr lang="sk-SK" sz="2000" dirty="0"/>
              <a:t>do vnútorných záležitostí.</a:t>
            </a:r>
          </a:p>
          <a:p>
            <a:pPr marL="268288" indent="-268288" algn="just">
              <a:buNone/>
            </a:pPr>
            <a:r>
              <a:rPr lang="sk-SK" sz="2000" dirty="0" smtClean="0"/>
              <a:t>7.Rešpektovanie </a:t>
            </a:r>
            <a:r>
              <a:rPr lang="sk-SK" sz="2000" dirty="0"/>
              <a:t>ľudských práv a základných slobôd, vrátane slobody myslenia, svedomia, náboženstva a presvedčenia.</a:t>
            </a:r>
          </a:p>
          <a:p>
            <a:pPr marL="0" indent="0" algn="just">
              <a:buNone/>
            </a:pPr>
            <a:r>
              <a:rPr lang="sk-SK" sz="2000" dirty="0" smtClean="0"/>
              <a:t>8. Rovnoprávnosť </a:t>
            </a:r>
            <a:r>
              <a:rPr lang="sk-SK" sz="2000" dirty="0"/>
              <a:t>a právo národov na sebaurčenie.</a:t>
            </a:r>
          </a:p>
          <a:p>
            <a:pPr marL="0" indent="0" algn="just">
              <a:buNone/>
            </a:pPr>
            <a:r>
              <a:rPr lang="sk-SK" sz="2000" dirty="0" smtClean="0"/>
              <a:t>9. Spolupráca </a:t>
            </a:r>
            <a:r>
              <a:rPr lang="sk-SK" sz="2000" dirty="0"/>
              <a:t>medzi štátmi.</a:t>
            </a:r>
          </a:p>
          <a:p>
            <a:pPr marL="0" indent="0" algn="just">
              <a:buNone/>
            </a:pPr>
            <a:r>
              <a:rPr lang="sk-SK" sz="2000" dirty="0" smtClean="0"/>
              <a:t>10. Svedomité </a:t>
            </a:r>
            <a:r>
              <a:rPr lang="sk-SK" sz="2000" dirty="0"/>
              <a:t>plnenie záväzkov podľa medzinárodného práva.</a:t>
            </a:r>
          </a:p>
          <a:p>
            <a:pPr marL="0" indent="0" algn="just">
              <a:buNone/>
            </a:pPr>
            <a:endParaRPr lang="sk-SK" sz="2000" dirty="0"/>
          </a:p>
          <a:p>
            <a:pPr marL="0" indent="0" algn="just">
              <a:buNone/>
            </a:pPr>
            <a:endParaRPr lang="sk-SK" sz="2000" dirty="0"/>
          </a:p>
        </p:txBody>
      </p:sp>
    </p:spTree>
    <p:extLst>
      <p:ext uri="{BB962C8B-B14F-4D97-AF65-F5344CB8AC3E}">
        <p14:creationId xmlns:p14="http://schemas.microsoft.com/office/powerpoint/2010/main" val="291121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REGIONÁLNA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V snahe dosahovať čo najlepšie výsledky v rámci stanovených cieľov OBSE podporuje </a:t>
            </a:r>
            <a:r>
              <a:rPr lang="sk-SK" sz="2000" dirty="0" smtClean="0"/>
              <a:t>tieto </a:t>
            </a:r>
            <a:r>
              <a:rPr lang="sk-SK" sz="2000" dirty="0"/>
              <a:t>aktivity: </a:t>
            </a:r>
            <a:r>
              <a:rPr lang="sk-SK" sz="2000" i="1" dirty="0"/>
              <a:t>Boj proti nezákonnému obchodovaniu; Demokratizácia; Vzdelávanie; Ľudské práva; Práva menšín; Tolerancia a nediskriminácia. </a:t>
            </a:r>
          </a:p>
          <a:p>
            <a:pPr marL="0" indent="0" algn="just">
              <a:buNone/>
            </a:pPr>
            <a:r>
              <a:rPr lang="sk-SK" sz="2000" dirty="0" smtClean="0"/>
              <a:t>OBSE </a:t>
            </a:r>
            <a:r>
              <a:rPr lang="sk-SK" sz="2000" dirty="0"/>
              <a:t>má rozsiahly prístup k </a:t>
            </a:r>
            <a:r>
              <a:rPr lang="sk-SK" sz="2000" b="1" i="1" dirty="0"/>
              <a:t>politicko-vojenskej dimenzii bezpečnosti</a:t>
            </a:r>
            <a:r>
              <a:rPr lang="sk-SK" sz="2000" dirty="0"/>
              <a:t>, </a:t>
            </a:r>
            <a:r>
              <a:rPr lang="sk-SK" sz="2000" dirty="0" smtClean="0"/>
              <a:t>prostredníctvom </a:t>
            </a:r>
            <a:r>
              <a:rPr lang="sk-SK" sz="2000" dirty="0"/>
              <a:t>ktorej sa snažia dosahovať stanovené ciele v tejto oblasti. </a:t>
            </a:r>
            <a:endParaRPr lang="sk-SK" sz="2000" dirty="0" smtClean="0"/>
          </a:p>
          <a:p>
            <a:pPr marL="0" indent="0" algn="just">
              <a:buNone/>
            </a:pPr>
            <a:r>
              <a:rPr lang="sk-SK" sz="2000" dirty="0" smtClean="0"/>
              <a:t>K </a:t>
            </a:r>
            <a:r>
              <a:rPr lang="sk-SK" sz="2000" dirty="0"/>
              <a:t>dosiahnutiu týchto cieľov napomáhajú nasledovné aktivity: </a:t>
            </a:r>
            <a:r>
              <a:rPr lang="sk-SK" sz="2000" i="1" dirty="0"/>
              <a:t>Správa hraníc; Boj proti terorizmu; Kontrola zbrojenia; </a:t>
            </a:r>
            <a:r>
              <a:rPr lang="sk-SK" sz="2000" i="1" dirty="0" smtClean="0"/>
              <a:t>Vojenská </a:t>
            </a:r>
            <a:r>
              <a:rPr lang="sk-SK" sz="2000" i="1" dirty="0"/>
              <a:t>reforma; Polícia; Prevencia konfliktov. </a:t>
            </a:r>
          </a:p>
          <a:p>
            <a:pPr marL="0" indent="0" algn="just">
              <a:buNone/>
            </a:pPr>
            <a:endParaRPr lang="sk-SK" sz="2000" dirty="0"/>
          </a:p>
          <a:p>
            <a:pPr marL="0" indent="0" algn="just">
              <a:buNone/>
            </a:pPr>
            <a:endParaRPr lang="sk-SK" sz="2000" dirty="0"/>
          </a:p>
        </p:txBody>
      </p:sp>
    </p:spTree>
    <p:extLst>
      <p:ext uri="{BB962C8B-B14F-4D97-AF65-F5344CB8AC3E}">
        <p14:creationId xmlns:p14="http://schemas.microsoft.com/office/powerpoint/2010/main" val="233966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96086"/>
          </a:xfrm>
        </p:spPr>
        <p:txBody>
          <a:bodyPr>
            <a:normAutofit/>
          </a:bodyPr>
          <a:lstStyle/>
          <a:p>
            <a:r>
              <a:rPr lang="sk-SK" sz="1800" b="1" dirty="0" smtClean="0">
                <a:solidFill>
                  <a:schemeClr val="tx1"/>
                </a:solidFill>
                <a:latin typeface="+mn-lt"/>
                <a:cs typeface="Arial" pitchFamily="34" charset="0"/>
              </a:rPr>
              <a:t>Téma  </a:t>
            </a:r>
            <a:r>
              <a:rPr lang="sk-SK" sz="1800" b="1" dirty="0" smtClean="0">
                <a:solidFill>
                  <a:schemeClr val="tx1"/>
                </a:solidFill>
                <a:latin typeface="+mn-lt"/>
                <a:cs typeface="Arial" pitchFamily="34" charset="0"/>
              </a:rPr>
              <a:t>3:  Medzinárodná bezpečnosť</a:t>
            </a:r>
            <a:endParaRPr lang="cs-CZ" sz="1800" dirty="0">
              <a:solidFill>
                <a:schemeClr val="tx1"/>
              </a:solidFill>
            </a:endParaRPr>
          </a:p>
        </p:txBody>
      </p:sp>
      <p:sp>
        <p:nvSpPr>
          <p:cNvPr id="3" name="Zástupný symbol pro obsah 2"/>
          <p:cNvSpPr>
            <a:spLocks noGrp="1"/>
          </p:cNvSpPr>
          <p:nvPr>
            <p:ph idx="1"/>
          </p:nvPr>
        </p:nvSpPr>
        <p:spPr>
          <a:xfrm>
            <a:off x="457200" y="1935480"/>
            <a:ext cx="8229600" cy="4136726"/>
          </a:xfrm>
        </p:spPr>
        <p:txBody>
          <a:bodyPr>
            <a:normAutofit/>
          </a:bodyPr>
          <a:lstStyle/>
          <a:p>
            <a:pPr marL="609600" indent="-609600" algn="just">
              <a:lnSpc>
                <a:spcPct val="90000"/>
              </a:lnSpc>
              <a:buNone/>
            </a:pPr>
            <a:r>
              <a:rPr lang="sk-SK" sz="1900" b="1" dirty="0" smtClean="0">
                <a:cs typeface="Arial" pitchFamily="34" charset="0"/>
              </a:rPr>
              <a:t>Učebný cieľ: </a:t>
            </a:r>
          </a:p>
          <a:p>
            <a:pPr marL="609600" indent="-609600" algn="just">
              <a:lnSpc>
                <a:spcPct val="80000"/>
              </a:lnSpc>
              <a:buFont typeface="Wingdings" pitchFamily="2" charset="2"/>
              <a:buChar char="Ø"/>
              <a:defRPr/>
            </a:pPr>
            <a:r>
              <a:rPr lang="sk-SK" sz="1800" dirty="0" smtClean="0">
                <a:latin typeface="Times New Roman" pitchFamily="18" charset="0"/>
                <a:cs typeface="Times New Roman" pitchFamily="18" charset="0"/>
              </a:rPr>
              <a:t>Pochopiť postupný </a:t>
            </a:r>
            <a:r>
              <a:rPr lang="sk-SK" sz="1800" dirty="0">
                <a:latin typeface="Times New Roman" pitchFamily="18" charset="0"/>
                <a:cs typeface="Times New Roman" pitchFamily="18" charset="0"/>
              </a:rPr>
              <a:t>proces rozširovania konceptu bezpečnosti</a:t>
            </a:r>
          </a:p>
          <a:p>
            <a:pPr marL="609600" indent="-609600" algn="just">
              <a:lnSpc>
                <a:spcPct val="80000"/>
              </a:lnSpc>
              <a:buFont typeface="Wingdings" pitchFamily="2" charset="2"/>
              <a:buChar char="Ø"/>
              <a:defRPr/>
            </a:pPr>
            <a:r>
              <a:rPr lang="sk-SK" sz="1800" dirty="0" smtClean="0">
                <a:latin typeface="Times New Roman" pitchFamily="18" charset="0"/>
                <a:cs typeface="Times New Roman" pitchFamily="18" charset="0"/>
              </a:rPr>
              <a:t>Ujasniť si obsah medzinárodnej bezpečnosti</a:t>
            </a:r>
          </a:p>
          <a:p>
            <a:pPr marL="609600" indent="-609600" algn="just">
              <a:lnSpc>
                <a:spcPct val="80000"/>
              </a:lnSpc>
              <a:buFont typeface="Wingdings" pitchFamily="2" charset="2"/>
              <a:buChar char="Ø"/>
              <a:defRPr/>
            </a:pPr>
            <a:r>
              <a:rPr lang="sk-SK" sz="1800" dirty="0">
                <a:latin typeface="Times New Roman" pitchFamily="18" charset="0"/>
                <a:cs typeface="Times New Roman" pitchFamily="18" charset="0"/>
              </a:rPr>
              <a:t>Zvládnuť </a:t>
            </a:r>
            <a:r>
              <a:rPr lang="sk-SK" sz="1800" dirty="0" smtClean="0">
                <a:latin typeface="Times New Roman" pitchFamily="18" charset="0"/>
                <a:cs typeface="Times New Roman" pitchFamily="18" charset="0"/>
              </a:rPr>
              <a:t>charakteristiku základných rovín bezpečnosti v súčasnosti</a:t>
            </a:r>
            <a:r>
              <a:rPr lang="sk-SK" sz="1900" dirty="0" smtClean="0">
                <a:cs typeface="Arial" pitchFamily="34" charset="0"/>
              </a:rPr>
              <a:t>	</a:t>
            </a:r>
            <a:endParaRPr lang="sk-SK" sz="1900" b="1" dirty="0" smtClean="0">
              <a:cs typeface="Arial" pitchFamily="34" charset="0"/>
            </a:endParaRPr>
          </a:p>
          <a:p>
            <a:pPr marL="609600" indent="-609600" algn="just">
              <a:lnSpc>
                <a:spcPct val="90000"/>
              </a:lnSpc>
              <a:buNone/>
            </a:pPr>
            <a:r>
              <a:rPr lang="sk-SK" sz="1900" b="1" dirty="0" smtClean="0">
                <a:cs typeface="Arial" pitchFamily="34" charset="0"/>
              </a:rPr>
              <a:t>Učebné úlohy:</a:t>
            </a:r>
            <a:endParaRPr lang="sk-SK" sz="1900" dirty="0" smtClean="0">
              <a:cs typeface="Arial" pitchFamily="34" charset="0"/>
            </a:endParaRPr>
          </a:p>
          <a:p>
            <a:pPr marL="273050" indent="-273050" algn="just">
              <a:lnSpc>
                <a:spcPct val="90000"/>
              </a:lnSpc>
              <a:buFontTx/>
              <a:buAutoNum type="arabicPeriod"/>
            </a:pPr>
            <a:r>
              <a:rPr lang="sk-SK" sz="1900" dirty="0" smtClean="0">
                <a:cs typeface="Arial" pitchFamily="34" charset="0"/>
              </a:rPr>
              <a:t>Úvod.</a:t>
            </a:r>
            <a:endParaRPr lang="sk-SK" sz="1900" dirty="0" smtClean="0">
              <a:cs typeface="Arial" pitchFamily="34" charset="0"/>
            </a:endParaRPr>
          </a:p>
          <a:p>
            <a:pPr marL="273050" indent="-273050" algn="just">
              <a:lnSpc>
                <a:spcPct val="90000"/>
              </a:lnSpc>
              <a:buFontTx/>
              <a:buAutoNum type="arabicPeriod"/>
            </a:pPr>
            <a:r>
              <a:rPr lang="sk-SK" sz="1900" dirty="0" smtClean="0">
                <a:cs typeface="Arial" pitchFamily="34" charset="0"/>
              </a:rPr>
              <a:t>Paradigmy bezpečnosti</a:t>
            </a:r>
          </a:p>
          <a:p>
            <a:pPr marL="273050" indent="-273050" algn="just">
              <a:lnSpc>
                <a:spcPct val="90000"/>
              </a:lnSpc>
              <a:buFontTx/>
              <a:buAutoNum type="arabicPeriod"/>
            </a:pPr>
            <a:r>
              <a:rPr lang="sk-SK" sz="1900" dirty="0" smtClean="0">
                <a:cs typeface="Arial" pitchFamily="34" charset="0"/>
              </a:rPr>
              <a:t>Základné roviny bezpečnosti </a:t>
            </a:r>
          </a:p>
          <a:p>
            <a:pPr marL="273050" indent="-273050" algn="just">
              <a:lnSpc>
                <a:spcPct val="90000"/>
              </a:lnSpc>
              <a:buFontTx/>
              <a:buAutoNum type="arabicPeriod"/>
            </a:pPr>
            <a:r>
              <a:rPr lang="sk-SK" sz="1900" dirty="0" smtClean="0">
                <a:cs typeface="Arial" pitchFamily="34" charset="0"/>
              </a:rPr>
              <a:t>Záver.</a:t>
            </a:r>
            <a:endParaRPr lang="cs-CZ" sz="1900" dirty="0" smtClean="0">
              <a:cs typeface="Arial" pitchFamily="34" charset="0"/>
            </a:endParaRPr>
          </a:p>
          <a:p>
            <a:endParaRPr lang="cs-CZ"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Ústavný zákon č. 227/2002 Z. z. o bezpečnosti štátu v čase vojny, vojnového stavu, </a:t>
            </a:r>
            <a:r>
              <a:rPr lang="sk-SK" sz="2000" dirty="0" smtClean="0"/>
              <a:t>výnimočného </a:t>
            </a:r>
            <a:r>
              <a:rPr lang="sk-SK" sz="2000" dirty="0"/>
              <a:t>stavu a núdzového stavu udáva bezpečnosť štátu ako stav, v ktorom sú zachovávané:</a:t>
            </a:r>
          </a:p>
          <a:p>
            <a:pPr algn="just">
              <a:buFont typeface="Arial" panose="020B0604020202020204" pitchFamily="34" charset="0"/>
              <a:buChar char="•"/>
            </a:pPr>
            <a:r>
              <a:rPr lang="sk-SK" sz="2000" dirty="0" smtClean="0"/>
              <a:t>mier</a:t>
            </a:r>
            <a:r>
              <a:rPr lang="sk-SK" sz="2000" dirty="0"/>
              <a:t>, zvrchovanosť, územná celistvosť a nedotknuteľnosť hraníc, </a:t>
            </a:r>
          </a:p>
          <a:p>
            <a:pPr algn="just">
              <a:buFont typeface="Arial" panose="020B0604020202020204" pitchFamily="34" charset="0"/>
              <a:buChar char="•"/>
            </a:pPr>
            <a:r>
              <a:rPr lang="sk-SK" sz="2000" dirty="0" smtClean="0"/>
              <a:t>fungovanie</a:t>
            </a:r>
            <a:r>
              <a:rPr lang="sk-SK" sz="2000" dirty="0"/>
              <a:t>, stabilita a rozvoj štátu, </a:t>
            </a:r>
          </a:p>
          <a:p>
            <a:pPr algn="just">
              <a:buFont typeface="Arial" panose="020B0604020202020204" pitchFamily="34" charset="0"/>
              <a:buChar char="•"/>
            </a:pPr>
            <a:r>
              <a:rPr lang="sk-SK" sz="2000" dirty="0" smtClean="0"/>
              <a:t>vnútorný </a:t>
            </a:r>
            <a:r>
              <a:rPr lang="sk-SK" sz="2000" dirty="0"/>
              <a:t>demokratický poriadok, základné práva a slobody občanov,</a:t>
            </a:r>
          </a:p>
          <a:p>
            <a:pPr algn="just">
              <a:buFont typeface="Arial" panose="020B0604020202020204" pitchFamily="34" charset="0"/>
              <a:buChar char="•"/>
            </a:pPr>
            <a:r>
              <a:rPr lang="sk-SK" sz="2000" dirty="0" smtClean="0"/>
              <a:t>ochrana </a:t>
            </a:r>
            <a:r>
              <a:rPr lang="sk-SK" sz="2000" dirty="0"/>
              <a:t>životov a zdravia osôb, majetku a životného prostredia</a:t>
            </a:r>
            <a:r>
              <a:rPr lang="sk-SK" sz="2000" dirty="0" smtClean="0"/>
              <a:t>.</a:t>
            </a:r>
          </a:p>
          <a:p>
            <a:pPr marL="0" indent="0" algn="just">
              <a:buNone/>
            </a:pPr>
            <a:endParaRPr lang="sk-SK" sz="2000" dirty="0"/>
          </a:p>
          <a:p>
            <a:pPr marL="0" indent="0" algn="just">
              <a:buNone/>
            </a:pPr>
            <a:r>
              <a:rPr lang="sk-SK" sz="2000" b="1" dirty="0"/>
              <a:t>Vonkajšia bezpečnosť </a:t>
            </a:r>
            <a:r>
              <a:rPr lang="sk-SK" sz="2000" dirty="0"/>
              <a:t>štátu má základnú úlohu zabezpečiť samostatne a v koalícii štátnu zvrchovanosť a územnú celistvosť SR.</a:t>
            </a:r>
          </a:p>
          <a:p>
            <a:pPr marL="0" indent="0" algn="just">
              <a:buNone/>
            </a:pPr>
            <a:endParaRPr lang="sk-SK" sz="2000" dirty="0"/>
          </a:p>
          <a:p>
            <a:pPr marL="0" indent="0" algn="just">
              <a:buNone/>
            </a:pPr>
            <a:endParaRPr lang="sk-SK" sz="2000" dirty="0"/>
          </a:p>
        </p:txBody>
      </p:sp>
    </p:spTree>
    <p:extLst>
      <p:ext uri="{BB962C8B-B14F-4D97-AF65-F5344CB8AC3E}">
        <p14:creationId xmlns:p14="http://schemas.microsoft.com/office/powerpoint/2010/main" val="1861896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b="1" dirty="0"/>
              <a:t>Vnútorná bezpečnosť </a:t>
            </a:r>
            <a:r>
              <a:rPr lang="sk-SK" sz="2000" dirty="0"/>
              <a:t>štátu znamená taký stav usporiadania a poriadku v krajine, aby v nej mohla bezchybne fungovať demokratická spoločnosť. Je to stav, v ktorom sú na minimálnu mieru eliminované ohrozenia štátu a jeho záujmy zvnútra a štát má vytvorené dostatočné </a:t>
            </a:r>
            <a:r>
              <a:rPr lang="sk-SK" sz="2000" dirty="0" smtClean="0"/>
              <a:t>právne </a:t>
            </a:r>
            <a:r>
              <a:rPr lang="sk-SK" sz="2000" dirty="0"/>
              <a:t>prostredie, inštitúcie, zdroje, sily, prostriedky a mechanizmy na riešenie možných krízových situácií. Je to tiež spoločnosťou akceptovaná úroveň demokracie, ekonomickej prosperity, ochrany občanov a uplatňovania právnych noriem, ktorých zabezpečovanie je jednou zo </a:t>
            </a:r>
            <a:r>
              <a:rPr lang="sk-SK" sz="2000" dirty="0" smtClean="0"/>
              <a:t>základných </a:t>
            </a:r>
            <a:r>
              <a:rPr lang="sk-SK" sz="2000" dirty="0"/>
              <a:t>funkcií štátu. Pojem bezpečnosť (vo význame vnútornej bezpečnosti) môžeme </a:t>
            </a:r>
            <a:r>
              <a:rPr lang="sk-SK" sz="2000" dirty="0" smtClean="0"/>
              <a:t>chápať </a:t>
            </a:r>
            <a:r>
              <a:rPr lang="sk-SK" sz="2000" dirty="0"/>
              <a:t>ako: </a:t>
            </a:r>
          </a:p>
          <a:p>
            <a:pPr algn="just">
              <a:buFont typeface="Arial" panose="020B0604020202020204" pitchFamily="34" charset="0"/>
              <a:buChar char="•"/>
            </a:pPr>
            <a:r>
              <a:rPr lang="sk-SK" sz="2000" dirty="0" smtClean="0"/>
              <a:t>súhrn </a:t>
            </a:r>
            <a:r>
              <a:rPr lang="sk-SK" sz="2000" dirty="0"/>
              <a:t>spoločenských vzťahov, ktoré upravuje právo a ktoré chránia práva a oprávnené </a:t>
            </a:r>
            <a:r>
              <a:rPr lang="sk-SK" sz="2000" dirty="0" smtClean="0"/>
              <a:t>záujmy </a:t>
            </a:r>
            <a:r>
              <a:rPr lang="sk-SK" sz="2000" dirty="0"/>
              <a:t>fyzických a právnických osôb, záujmy spoločnosti a ústavné zriadenie republiky, </a:t>
            </a:r>
          </a:p>
          <a:p>
            <a:pPr algn="just">
              <a:buFont typeface="Arial" panose="020B0604020202020204" pitchFamily="34" charset="0"/>
              <a:buChar char="•"/>
            </a:pPr>
            <a:r>
              <a:rPr lang="sk-SK" sz="2000" dirty="0" smtClean="0"/>
              <a:t>faktický </a:t>
            </a:r>
            <a:r>
              <a:rPr lang="sk-SK" sz="2000" dirty="0"/>
              <a:t>stav (úroveň), ako sa tieto vzťahy chránia, </a:t>
            </a:r>
          </a:p>
          <a:p>
            <a:pPr algn="just">
              <a:buFont typeface="Arial" panose="020B0604020202020204" pitchFamily="34" charset="0"/>
              <a:buChar char="•"/>
            </a:pPr>
            <a:r>
              <a:rPr lang="sk-SK" sz="2000" dirty="0" smtClean="0"/>
              <a:t>kategóriu</a:t>
            </a:r>
            <a:r>
              <a:rPr lang="sk-SK" sz="2000" dirty="0"/>
              <a:t>, v ktorej sa chápe bezpečnosť.</a:t>
            </a:r>
          </a:p>
          <a:p>
            <a:pPr marL="0" indent="0" algn="just">
              <a:buNone/>
            </a:pPr>
            <a:endParaRPr lang="sk-SK" sz="2000" dirty="0"/>
          </a:p>
          <a:p>
            <a:pPr marL="0" indent="0" algn="just">
              <a:buNone/>
            </a:pPr>
            <a:endParaRPr lang="sk-SK" sz="2000" dirty="0"/>
          </a:p>
        </p:txBody>
      </p:sp>
    </p:spTree>
    <p:extLst>
      <p:ext uri="{BB962C8B-B14F-4D97-AF65-F5344CB8AC3E}">
        <p14:creationId xmlns:p14="http://schemas.microsoft.com/office/powerpoint/2010/main" val="386594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NÁRODNÁ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b="1" dirty="0"/>
              <a:t>Verejný poriadok </a:t>
            </a:r>
            <a:r>
              <a:rPr lang="sk-SK" sz="2000" dirty="0"/>
              <a:t>predstavuje takú úroveň spoločenských vzťahov vznikajúcich a  prejavujúcich sa v správaní ľudí prevažne na verejnosti a regulovaných sociálnymi normami, ktoré sú podľa charakteru miesta, času a verejnej mienky nevyhnutnou podmienkou pre fungovanie verejnej správy, činnosť právnických a podnikajúcich fyzických osôb, pre život občanov, v súlade so zásadami stanovenými právnym poriadkom, ale aj s názormi spoločnosti na správanie ľudí.</a:t>
            </a:r>
          </a:p>
          <a:p>
            <a:pPr marL="0" indent="0" algn="just">
              <a:buNone/>
            </a:pPr>
            <a:endParaRPr lang="sk-SK" sz="2000" dirty="0"/>
          </a:p>
        </p:txBody>
      </p:sp>
    </p:spTree>
    <p:extLst>
      <p:ext uri="{BB962C8B-B14F-4D97-AF65-F5344CB8AC3E}">
        <p14:creationId xmlns:p14="http://schemas.microsoft.com/office/powerpoint/2010/main" val="152596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fontScale="90000"/>
          </a:bodyPr>
          <a:lstStyle/>
          <a:p>
            <a:pPr algn="ctr"/>
            <a:r>
              <a:rPr lang="sk-SK" sz="2000" b="1" dirty="0" smtClean="0"/>
              <a:t>SKUPINOVÁ BEZPEČNOSŤ – BEZPEČNOSŤ VNÚTROŠTÁTNYCH SKUPÍN</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Skupinová bezpečnosť je spojená najmä s interakciou sociálnych skupín medzi sebou, ale aj s ďalšími subjektmi pôsobiacimi v bezpečnostnej oblasti. Rôzne konfliktné prvky napätia, </a:t>
            </a:r>
            <a:r>
              <a:rPr lang="sk-SK" sz="2000" dirty="0" smtClean="0"/>
              <a:t>ktoré </a:t>
            </a:r>
            <a:r>
              <a:rPr lang="sk-SK" sz="2000" dirty="0"/>
              <a:t>sa môžu stať aj bezpečnostnými problémami môžu vytvárať rozdiely rasové, náboženské, etnické, sociálne, majetkové, kultúrne a iné. Novým zdrojom bezpečnostných hrozieb sa na začiatku 21. storočia stávajú aktivity skupín etnického a konfesionálneho charakteru, ktoré sa nachádzajú na teritóriách viacerých štátov a snažia sa spájať.</a:t>
            </a:r>
          </a:p>
        </p:txBody>
      </p:sp>
    </p:spTree>
    <p:extLst>
      <p:ext uri="{BB962C8B-B14F-4D97-AF65-F5344CB8AC3E}">
        <p14:creationId xmlns:p14="http://schemas.microsoft.com/office/powerpoint/2010/main" val="136696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INDIVIDUÁLNA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Osobná (individuálna) bezpečnosť (</a:t>
            </a:r>
            <a:r>
              <a:rPr lang="sk-SK" sz="2000" i="1" dirty="0"/>
              <a:t>Personnel Security</a:t>
            </a:r>
            <a:r>
              <a:rPr lang="sk-SK" sz="2000" dirty="0"/>
              <a:t>) je stav, ako pociťuje ohrozenie svojej existencie a rozvoja jednotlivec. Bezpečnosť osoby sa môže chápať ako:</a:t>
            </a:r>
          </a:p>
          <a:p>
            <a:pPr algn="just">
              <a:buFont typeface="Arial" panose="020B0604020202020204" pitchFamily="34" charset="0"/>
              <a:buChar char="•"/>
            </a:pPr>
            <a:r>
              <a:rPr lang="sk-SK" sz="2000" b="1" i="1" dirty="0" smtClean="0"/>
              <a:t>fyzická </a:t>
            </a:r>
            <a:r>
              <a:rPr lang="sk-SK" sz="2000" b="1" i="1" dirty="0"/>
              <a:t>bezpečnosť </a:t>
            </a:r>
            <a:r>
              <a:rPr lang="sk-SK" sz="2000" dirty="0"/>
              <a:t>– predstavuje bezprostrednú telesnú neporušenosť a neprítomnosť ohrozenia,</a:t>
            </a:r>
          </a:p>
          <a:p>
            <a:pPr algn="just">
              <a:buFont typeface="Arial" panose="020B0604020202020204" pitchFamily="34" charset="0"/>
              <a:buChar char="•"/>
            </a:pPr>
            <a:r>
              <a:rPr lang="sk-SK" sz="2000" b="1" i="1" dirty="0" smtClean="0"/>
              <a:t>ekonomická </a:t>
            </a:r>
            <a:r>
              <a:rPr lang="sk-SK" sz="2000" b="1" i="1" dirty="0"/>
              <a:t>bezpečnosť </a:t>
            </a:r>
            <a:r>
              <a:rPr lang="sk-SK" sz="2000" dirty="0"/>
              <a:t>– trvalé zabezpečenie základov existencie, ktoré zaistia budúcnosť osoby</a:t>
            </a:r>
            <a:r>
              <a:rPr lang="sk-SK" sz="2000" dirty="0" smtClean="0"/>
              <a:t>.</a:t>
            </a:r>
          </a:p>
          <a:p>
            <a:pPr algn="just">
              <a:buFont typeface="Arial" panose="020B0604020202020204" pitchFamily="34" charset="0"/>
              <a:buChar char="•"/>
            </a:pPr>
            <a:endParaRPr lang="sk-SK" sz="2000" dirty="0"/>
          </a:p>
          <a:p>
            <a:pPr marL="0" indent="0" algn="just">
              <a:buNone/>
            </a:pPr>
            <a:r>
              <a:rPr lang="sk-SK" sz="2000" dirty="0"/>
              <a:t>Podľa Maslowovej hierarchie ľudských potrieb po naplnení fyziologických potrieb potrebuje človek pocit istoty: istota zamestnania, istota príjmu a prístupu k zdrojom, fyzická bezpečnosť – ochrana pred násilím a agresiou, morálna a fyziologická istota, istota rodiny, istota zdravia.</a:t>
            </a:r>
          </a:p>
          <a:p>
            <a:pPr marL="0" indent="0" algn="just">
              <a:buNone/>
            </a:pPr>
            <a:endParaRPr lang="sk-SK" sz="2000" dirty="0"/>
          </a:p>
        </p:txBody>
      </p:sp>
    </p:spTree>
    <p:extLst>
      <p:ext uri="{BB962C8B-B14F-4D97-AF65-F5344CB8AC3E}">
        <p14:creationId xmlns:p14="http://schemas.microsoft.com/office/powerpoint/2010/main" val="241199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INDIVIDUÁLNA BEZPEČNOSŤ</a:t>
            </a:r>
            <a:endParaRPr lang="sk-SK" sz="2000" b="1" dirty="0"/>
          </a:p>
        </p:txBody>
      </p:sp>
      <p:sp>
        <p:nvSpPr>
          <p:cNvPr id="3" name="Zástupný symbol obsahu 2"/>
          <p:cNvSpPr>
            <a:spLocks noGrp="1"/>
          </p:cNvSpPr>
          <p:nvPr>
            <p:ph idx="1"/>
          </p:nvPr>
        </p:nvSpPr>
        <p:spPr>
          <a:xfrm>
            <a:off x="457200" y="1556792"/>
            <a:ext cx="8229600" cy="5040560"/>
          </a:xfrm>
        </p:spPr>
        <p:txBody>
          <a:bodyPr>
            <a:normAutofit/>
          </a:bodyPr>
          <a:lstStyle/>
          <a:p>
            <a:pPr marL="0" indent="0" algn="just">
              <a:buNone/>
            </a:pPr>
            <a:r>
              <a:rPr lang="sk-SK" sz="2000" dirty="0"/>
              <a:t>Bezpečnosť pre ľudí neznamená len objektívny stav bez nebezpečenstva a rizika, ako napr. chránené ubytovanie so zaistením zásobovania všetkými potrebami, ale aj subjektívny pocit bezpečia, bez ohľadu na to, či takýto stav existuje. Toto platí pre jednotlivé osoby ale aj pre celé skupiny obyvateľov. </a:t>
            </a:r>
          </a:p>
          <a:p>
            <a:pPr marL="0" indent="0" algn="just">
              <a:buNone/>
            </a:pPr>
            <a:r>
              <a:rPr lang="sk-SK" sz="2000" dirty="0"/>
              <a:t>Najdôležitejšie prvky pre dosiahnutie bezpečnosti jednotlivcov tvoria: </a:t>
            </a:r>
            <a:r>
              <a:rPr lang="sk-SK" sz="2000" i="1" dirty="0"/>
              <a:t>ľudské a </a:t>
            </a:r>
            <a:r>
              <a:rPr lang="sk-SK" sz="2000" i="1" dirty="0" smtClean="0"/>
              <a:t>občianske </a:t>
            </a:r>
            <a:r>
              <a:rPr lang="sk-SK" sz="2000" i="1" dirty="0"/>
              <a:t>práva, sociálno-ekonomické podmienky existencie a rozvoj indivíduí. </a:t>
            </a:r>
          </a:p>
          <a:p>
            <a:pPr marL="0" indent="0" algn="just">
              <a:buNone/>
            </a:pPr>
            <a:r>
              <a:rPr lang="sk-SK" sz="2000" dirty="0"/>
              <a:t>Ak sa na úroveň uvedených podmienok neprihliada alebo sa podceňujú, predstavujú ľudské práva iba formálnu záležitosť, ktorá reálne neprispieva pre zaistenie bezpečnosti.</a:t>
            </a:r>
          </a:p>
          <a:p>
            <a:pPr marL="0" indent="0" algn="just">
              <a:buNone/>
            </a:pPr>
            <a:r>
              <a:rPr lang="sk-SK" sz="2000" dirty="0"/>
              <a:t> </a:t>
            </a:r>
          </a:p>
          <a:p>
            <a:pPr marL="0" indent="0" algn="just">
              <a:buNone/>
            </a:pPr>
            <a:endParaRPr lang="sk-SK" sz="2000" dirty="0"/>
          </a:p>
        </p:txBody>
      </p:sp>
    </p:spTree>
    <p:extLst>
      <p:ext uri="{BB962C8B-B14F-4D97-AF65-F5344CB8AC3E}">
        <p14:creationId xmlns:p14="http://schemas.microsoft.com/office/powerpoint/2010/main" val="1196239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564672"/>
          </a:xfrm>
        </p:spPr>
        <p:txBody>
          <a:bodyPr>
            <a:normAutofit/>
          </a:bodyPr>
          <a:lstStyle/>
          <a:p>
            <a:pPr algn="ctr"/>
            <a:r>
              <a:rPr lang="sk-SK" sz="2000" b="1" dirty="0" smtClean="0"/>
              <a:t>INDIVIDUÁLNA BEZPEČNOSŤ</a:t>
            </a:r>
            <a:endParaRPr lang="sk-SK" sz="2000" b="1" dirty="0"/>
          </a:p>
        </p:txBody>
      </p:sp>
      <p:pic>
        <p:nvPicPr>
          <p:cNvPr id="5" name="Obrázok 4"/>
          <p:cNvPicPr>
            <a:picLocks noChangeAspect="1"/>
          </p:cNvPicPr>
          <p:nvPr/>
        </p:nvPicPr>
        <p:blipFill>
          <a:blip r:embed="rId2"/>
          <a:stretch>
            <a:fillRect/>
          </a:stretch>
        </p:blipFill>
        <p:spPr>
          <a:xfrm>
            <a:off x="227781" y="2060848"/>
            <a:ext cx="8688438" cy="3888432"/>
          </a:xfrm>
          <a:prstGeom prst="rect">
            <a:avLst/>
          </a:prstGeom>
        </p:spPr>
      </p:pic>
    </p:spTree>
    <p:extLst>
      <p:ext uri="{BB962C8B-B14F-4D97-AF65-F5344CB8AC3E}">
        <p14:creationId xmlns:p14="http://schemas.microsoft.com/office/powerpoint/2010/main" val="394163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636680"/>
          </a:xfrm>
        </p:spPr>
        <p:txBody>
          <a:bodyPr>
            <a:normAutofit/>
          </a:bodyPr>
          <a:lstStyle/>
          <a:p>
            <a:pPr algn="ctr"/>
            <a:r>
              <a:rPr lang="sk-SK" sz="2000" b="1" smtClean="0"/>
              <a:t>ZÁVER -REFERÁTY</a:t>
            </a:r>
            <a:endParaRPr lang="sk-SK" sz="2000" b="1" dirty="0"/>
          </a:p>
        </p:txBody>
      </p:sp>
      <p:sp>
        <p:nvSpPr>
          <p:cNvPr id="3" name="Zástupný symbol obsahu 2"/>
          <p:cNvSpPr>
            <a:spLocks noGrp="1"/>
          </p:cNvSpPr>
          <p:nvPr>
            <p:ph idx="1"/>
          </p:nvPr>
        </p:nvSpPr>
        <p:spPr>
          <a:xfrm>
            <a:off x="457200" y="1935480"/>
            <a:ext cx="8229600" cy="4085808"/>
          </a:xfrm>
        </p:spPr>
        <p:txBody>
          <a:bodyPr>
            <a:normAutofit/>
          </a:bodyPr>
          <a:lstStyle/>
          <a:p>
            <a:pPr marL="268288" indent="-268288">
              <a:buFont typeface="+mj-lt"/>
              <a:buAutoNum type="arabicPeriod"/>
            </a:pPr>
            <a:r>
              <a:rPr lang="sk-SK" sz="2000" dirty="0" smtClean="0"/>
              <a:t>Charakterizujte Karibskú krízu.</a:t>
            </a:r>
          </a:p>
          <a:p>
            <a:pPr marL="268288" indent="-268288">
              <a:buFont typeface="+mj-lt"/>
              <a:buAutoNum type="arabicPeriod"/>
            </a:pPr>
            <a:r>
              <a:rPr lang="sk-SK" sz="2000" dirty="0" smtClean="0"/>
              <a:t>Charakterizujte Africkú úniu.</a:t>
            </a:r>
          </a:p>
          <a:p>
            <a:pPr marL="268288" indent="-268288">
              <a:buFont typeface="+mj-lt"/>
              <a:buAutoNum type="arabicPeriod"/>
            </a:pPr>
            <a:r>
              <a:rPr lang="sk-SK" sz="2000" dirty="0" smtClean="0"/>
              <a:t>Uveďte a popíšte pravidlá </a:t>
            </a:r>
            <a:r>
              <a:rPr lang="sk-SK" sz="2000" dirty="0" err="1"/>
              <a:t>Vestfálskeho</a:t>
            </a:r>
            <a:r>
              <a:rPr lang="sk-SK" sz="2000" dirty="0"/>
              <a:t> systému </a:t>
            </a:r>
            <a:r>
              <a:rPr lang="sk-SK" sz="2000" dirty="0" smtClean="0"/>
              <a:t>štátov. </a:t>
            </a:r>
          </a:p>
          <a:p>
            <a:pPr marL="268288" indent="-268288">
              <a:buFont typeface="+mj-lt"/>
              <a:buAutoNum type="arabicPeriod"/>
            </a:pPr>
            <a:endParaRPr lang="sk-SK" sz="2000" dirty="0"/>
          </a:p>
        </p:txBody>
      </p:sp>
    </p:spTree>
    <p:extLst>
      <p:ext uri="{BB962C8B-B14F-4D97-AF65-F5344CB8AC3E}">
        <p14:creationId xmlns:p14="http://schemas.microsoft.com/office/powerpoint/2010/main" val="306106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adpis 1"/>
          <p:cNvSpPr>
            <a:spLocks noGrp="1"/>
          </p:cNvSpPr>
          <p:nvPr>
            <p:ph type="title"/>
          </p:nvPr>
        </p:nvSpPr>
        <p:spPr>
          <a:xfrm>
            <a:off x="428596" y="785794"/>
            <a:ext cx="8229600" cy="439737"/>
          </a:xfrm>
        </p:spPr>
        <p:txBody>
          <a:bodyPr/>
          <a:lstStyle/>
          <a:p>
            <a:pPr algn="ctr"/>
            <a:r>
              <a:rPr lang="sk-SK" sz="2000" b="1" dirty="0" smtClean="0"/>
              <a:t>LITERATÚRA</a:t>
            </a:r>
          </a:p>
        </p:txBody>
      </p:sp>
      <p:sp>
        <p:nvSpPr>
          <p:cNvPr id="3" name="Zástupný symbol pro obsah 2"/>
          <p:cNvSpPr>
            <a:spLocks noGrp="1"/>
          </p:cNvSpPr>
          <p:nvPr>
            <p:ph idx="1"/>
          </p:nvPr>
        </p:nvSpPr>
        <p:spPr>
          <a:xfrm>
            <a:off x="357158" y="1916832"/>
            <a:ext cx="8401050" cy="4280751"/>
          </a:xfrm>
        </p:spPr>
        <p:txBody>
          <a:bodyPr>
            <a:normAutofit/>
          </a:bodyPr>
          <a:lstStyle/>
          <a:p>
            <a:pPr algn="just">
              <a:buFont typeface="Arial" panose="020B0604020202020204" pitchFamily="34" charset="0"/>
              <a:buChar char="•"/>
            </a:pPr>
            <a:r>
              <a:rPr lang="cs-CZ" sz="1600" dirty="0">
                <a:latin typeface="Times New Roman" pitchFamily="18" charset="0"/>
                <a:cs typeface="Times New Roman" pitchFamily="18" charset="0"/>
              </a:rPr>
              <a:t>BELAN, Ľ.: </a:t>
            </a:r>
            <a:r>
              <a:rPr lang="sk-SK" sz="1600" i="1" dirty="0">
                <a:latin typeface="Times New Roman" pitchFamily="18" charset="0"/>
                <a:cs typeface="Times New Roman" pitchFamily="18" charset="0"/>
              </a:rPr>
              <a:t>Bezpečnostný manažment, Bezpečnosť  a manažérstvo rizika. </a:t>
            </a:r>
            <a:r>
              <a:rPr lang="sk-SK" sz="1600" dirty="0">
                <a:latin typeface="Times New Roman" pitchFamily="18" charset="0"/>
                <a:cs typeface="Times New Roman" pitchFamily="18" charset="0"/>
              </a:rPr>
              <a:t>Žilina: EDIS – vydavateľské centrum  ŽU. ISBN </a:t>
            </a:r>
            <a:r>
              <a:rPr lang="sk-SK" sz="1600" dirty="0" smtClean="0">
                <a:latin typeface="Times New Roman" pitchFamily="18" charset="0"/>
                <a:cs typeface="Times New Roman" pitchFamily="18" charset="0"/>
              </a:rPr>
              <a:t>978-80-554-1138-5.</a:t>
            </a:r>
          </a:p>
          <a:p>
            <a:pPr algn="just">
              <a:buFont typeface="Arial" panose="020B0604020202020204" pitchFamily="34" charset="0"/>
              <a:buChar char="•"/>
            </a:pPr>
            <a:r>
              <a:rPr lang="sk-SK" sz="1600" dirty="0">
                <a:latin typeface="Times New Roman" pitchFamily="18" charset="0"/>
                <a:cs typeface="Times New Roman" pitchFamily="18" charset="0"/>
              </a:rPr>
              <a:t>BUZAN, B. – WAEVER, O. – DE WILDE, J. [1998]: Security: A New Framework for </a:t>
            </a:r>
            <a:r>
              <a:rPr lang="sk-SK" sz="1600" dirty="0" smtClean="0">
                <a:latin typeface="Times New Roman" pitchFamily="18" charset="0"/>
                <a:cs typeface="Times New Roman" pitchFamily="18" charset="0"/>
              </a:rPr>
              <a:t>Analysis</a:t>
            </a:r>
            <a:r>
              <a:rPr lang="sk-SK" sz="1600" dirty="0">
                <a:latin typeface="Times New Roman" pitchFamily="18" charset="0"/>
                <a:cs typeface="Times New Roman" pitchFamily="18" charset="0"/>
              </a:rPr>
              <a:t>. Boulder CO: Lynne Rienner Publishers</a:t>
            </a:r>
          </a:p>
          <a:p>
            <a:pPr algn="just">
              <a:buFont typeface="Arial" panose="020B0604020202020204" pitchFamily="34" charset="0"/>
              <a:buChar char="•"/>
            </a:pPr>
            <a:r>
              <a:rPr lang="sk-SK" sz="1600" dirty="0">
                <a:latin typeface="Times New Roman" pitchFamily="18" charset="0"/>
                <a:cs typeface="Times New Roman" pitchFamily="18" charset="0"/>
              </a:rPr>
              <a:t>BUZAN, B. – WAEVER, O. – DE WILDE, J. [2005]: Bezpečnost: Nový rámec pro analýzu.  1. vyd. Brno: UO, Centrum strategických studií, Současná teorie mezinárodních vztahů. ISBN </a:t>
            </a:r>
            <a:r>
              <a:rPr lang="sk-SK" sz="1600" dirty="0" smtClean="0">
                <a:latin typeface="Times New Roman" pitchFamily="18" charset="0"/>
                <a:cs typeface="Times New Roman" pitchFamily="18" charset="0"/>
              </a:rPr>
              <a:t>80-903333-6-2</a:t>
            </a:r>
          </a:p>
          <a:p>
            <a:pPr algn="just">
              <a:buFont typeface="Arial" panose="020B0604020202020204" pitchFamily="34" charset="0"/>
              <a:buChar char="•"/>
            </a:pPr>
            <a:r>
              <a:rPr lang="sk-SK" sz="1600" dirty="0">
                <a:latin typeface="Times New Roman" pitchFamily="18" charset="0"/>
                <a:cs typeface="Times New Roman" pitchFamily="18" charset="0"/>
              </a:rPr>
              <a:t>IVANČÍK R. [2012]: Teoreticko-metodologický pohľad na bezpečnosť. In: </a:t>
            </a:r>
            <a:r>
              <a:rPr lang="sk-SK" sz="1600" i="1" dirty="0">
                <a:latin typeface="Times New Roman" pitchFamily="18" charset="0"/>
                <a:cs typeface="Times New Roman" pitchFamily="18" charset="0"/>
              </a:rPr>
              <a:t>Krízový </a:t>
            </a:r>
            <a:r>
              <a:rPr lang="sk-SK" sz="1600" i="1" dirty="0" smtClean="0">
                <a:latin typeface="Times New Roman" pitchFamily="18" charset="0"/>
                <a:cs typeface="Times New Roman" pitchFamily="18" charset="0"/>
              </a:rPr>
              <a:t>manažment </a:t>
            </a:r>
            <a:r>
              <a:rPr lang="sk-SK" sz="1600" dirty="0">
                <a:latin typeface="Times New Roman" pitchFamily="18" charset="0"/>
                <a:cs typeface="Times New Roman" pitchFamily="18" charset="0"/>
              </a:rPr>
              <a:t>1/2012, Žilina: FŠI ŽU Žilina,</a:t>
            </a:r>
          </a:p>
          <a:p>
            <a:pPr algn="just">
              <a:buFont typeface="Arial" panose="020B0604020202020204" pitchFamily="34" charset="0"/>
              <a:buChar char="•"/>
            </a:pPr>
            <a:r>
              <a:rPr lang="sk-SK" sz="1600" dirty="0" smtClean="0">
                <a:latin typeface="Times New Roman" pitchFamily="18" charset="0"/>
                <a:cs typeface="Times New Roman" pitchFamily="18" charset="0"/>
              </a:rPr>
              <a:t>LIPPMANN</a:t>
            </a:r>
            <a:r>
              <a:rPr lang="sk-SK" sz="1600" dirty="0">
                <a:latin typeface="Times New Roman" pitchFamily="18" charset="0"/>
                <a:cs typeface="Times New Roman" pitchFamily="18" charset="0"/>
              </a:rPr>
              <a:t>, W. [1943]: Zahraničná politika USA. </a:t>
            </a:r>
            <a:r>
              <a:rPr lang="sk-SK" sz="1600" dirty="0" smtClean="0">
                <a:latin typeface="Times New Roman" pitchFamily="18" charset="0"/>
                <a:cs typeface="Times New Roman" pitchFamily="18" charset="0"/>
              </a:rPr>
              <a:t>Boston.</a:t>
            </a:r>
          </a:p>
          <a:p>
            <a:pPr algn="just">
              <a:buFont typeface="Arial" panose="020B0604020202020204" pitchFamily="34" charset="0"/>
              <a:buChar char="•"/>
            </a:pPr>
            <a:endParaRPr lang="sk-SK" sz="1600" dirty="0" smtClean="0">
              <a:latin typeface="Times New Roman" pitchFamily="18" charset="0"/>
              <a:cs typeface="Times New Roman" pitchFamily="18" charset="0"/>
            </a:endParaRPr>
          </a:p>
          <a:p>
            <a:pPr algn="just">
              <a:buFont typeface="Arial" panose="020B0604020202020204" pitchFamily="34" charset="0"/>
              <a:buChar char="•"/>
            </a:pPr>
            <a:endParaRPr lang="sk-SK"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1. ÚVOD</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Postupný proces rozširovania konceptu bezpečnosti našiel svoj odraz i v  medzinárodných vzťahoch a medzinárodnej politike. V priebehu 20. storočia sa postupne vytvorilo päť </a:t>
            </a:r>
            <a:r>
              <a:rPr lang="sk-SK" sz="2000" dirty="0" smtClean="0"/>
              <a:t>paradigiem </a:t>
            </a:r>
            <a:r>
              <a:rPr lang="sk-SK" sz="2000" dirty="0"/>
              <a:t>bezpečnosti: </a:t>
            </a:r>
            <a:r>
              <a:rPr lang="sk-SK" sz="2000" b="1" i="1" dirty="0"/>
              <a:t>národnej bezpečnosti, medzinárodnej bezpečnosti, regionálnej bezpečnosti, globálnej bezpečnosti, ľudskej </a:t>
            </a:r>
            <a:r>
              <a:rPr lang="sk-SK" sz="2000" b="1" i="1" dirty="0" smtClean="0"/>
              <a:t>bezpečnosti. </a:t>
            </a:r>
            <a:endParaRPr lang="sk-SK" sz="2000" b="1" i="1" dirty="0"/>
          </a:p>
        </p:txBody>
      </p:sp>
    </p:spTree>
    <p:extLst>
      <p:ext uri="{BB962C8B-B14F-4D97-AF65-F5344CB8AC3E}">
        <p14:creationId xmlns:p14="http://schemas.microsoft.com/office/powerpoint/2010/main" val="375967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083056"/>
          </a:xfrm>
        </p:spPr>
        <p:txBody>
          <a:bodyPr>
            <a:normAutofit/>
          </a:bodyPr>
          <a:lstStyle/>
          <a:p>
            <a:pPr algn="ctr"/>
            <a:r>
              <a:rPr lang="sk-SK" b="1" dirty="0" smtClean="0">
                <a:latin typeface="+mn-lt"/>
              </a:rPr>
              <a:t/>
            </a:r>
            <a:br>
              <a:rPr lang="sk-SK" b="1" dirty="0" smtClean="0">
                <a:latin typeface="+mn-lt"/>
              </a:rPr>
            </a:br>
            <a:r>
              <a:rPr lang="sk-SK" b="1" dirty="0">
                <a:latin typeface="+mn-lt"/>
              </a:rPr>
              <a:t/>
            </a:r>
            <a:br>
              <a:rPr lang="sk-SK" b="1" dirty="0">
                <a:latin typeface="+mn-lt"/>
              </a:rPr>
            </a:br>
            <a:r>
              <a:rPr lang="sk-SK" sz="2800" b="1" dirty="0" smtClean="0">
                <a:solidFill>
                  <a:schemeClr val="tx1"/>
                </a:solidFill>
                <a:latin typeface="+mn-lt"/>
                <a:cs typeface="Arial" pitchFamily="34" charset="0"/>
              </a:rPr>
              <a:t>2.</a:t>
            </a:r>
            <a:r>
              <a:rPr lang="sk-SK" sz="2800" b="1" dirty="0" smtClean="0">
                <a:latin typeface="+mn-lt"/>
                <a:cs typeface="Arial" pitchFamily="34" charset="0"/>
              </a:rPr>
              <a:t/>
            </a:r>
            <a:br>
              <a:rPr lang="sk-SK" sz="2800" b="1" dirty="0" smtClean="0">
                <a:latin typeface="+mn-lt"/>
                <a:cs typeface="Arial" pitchFamily="34" charset="0"/>
              </a:rPr>
            </a:br>
            <a:r>
              <a:rPr lang="sk-SK" sz="2800" b="1" dirty="0" smtClean="0">
                <a:solidFill>
                  <a:schemeClr val="tx1"/>
                </a:solidFill>
                <a:latin typeface="+mn-lt"/>
                <a:cs typeface="Arial" pitchFamily="34" charset="0"/>
              </a:rPr>
              <a:t>PARADIGMY BEZPEČNOSTI</a:t>
            </a:r>
            <a:endParaRPr lang="sk-SK" sz="2800" dirty="0">
              <a:solidFill>
                <a:schemeClr val="tx1"/>
              </a:solidFill>
              <a:latin typeface="+mn-lt"/>
              <a:cs typeface="Arial" pitchFamily="34" charset="0"/>
            </a:endParaRPr>
          </a:p>
        </p:txBody>
      </p:sp>
    </p:spTree>
    <p:extLst>
      <p:ext uri="{BB962C8B-B14F-4D97-AF65-F5344CB8AC3E}">
        <p14:creationId xmlns:p14="http://schemas.microsoft.com/office/powerpoint/2010/main" val="22937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08688"/>
          </a:xfrm>
        </p:spPr>
        <p:txBody>
          <a:bodyPr>
            <a:normAutofit/>
          </a:bodyPr>
          <a:lstStyle/>
          <a:p>
            <a:pPr algn="ctr"/>
            <a:r>
              <a:rPr lang="sk-SK" sz="2000" b="1" dirty="0" smtClean="0"/>
              <a:t>PARADIGMY BEZPEČNOSTI</a:t>
            </a:r>
            <a:endParaRPr lang="sk-SK" sz="2000" b="1" dirty="0"/>
          </a:p>
        </p:txBody>
      </p:sp>
      <p:pic>
        <p:nvPicPr>
          <p:cNvPr id="20" name="Obrázok 19"/>
          <p:cNvPicPr>
            <a:picLocks noChangeAspect="1"/>
          </p:cNvPicPr>
          <p:nvPr/>
        </p:nvPicPr>
        <p:blipFill>
          <a:blip r:embed="rId2"/>
          <a:stretch>
            <a:fillRect/>
          </a:stretch>
        </p:blipFill>
        <p:spPr>
          <a:xfrm>
            <a:off x="457200" y="1916832"/>
            <a:ext cx="8063564" cy="3714527"/>
          </a:xfrm>
          <a:prstGeom prst="rect">
            <a:avLst/>
          </a:prstGeom>
        </p:spPr>
      </p:pic>
    </p:spTree>
    <p:extLst>
      <p:ext uri="{BB962C8B-B14F-4D97-AF65-F5344CB8AC3E}">
        <p14:creationId xmlns:p14="http://schemas.microsoft.com/office/powerpoint/2010/main" val="237070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PARADIGMA NÁRODNEJ BEZPEČNOSTI</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Prevládla v medzinárodných vzťahoch po 1. svetovej vojne, predpokladá ohrozenie štátu </a:t>
            </a:r>
            <a:r>
              <a:rPr lang="sk-SK" sz="2000" dirty="0" smtClean="0"/>
              <a:t>ostatnými </a:t>
            </a:r>
            <a:r>
              <a:rPr lang="sk-SK" sz="2000" dirty="0"/>
              <a:t>štátmi, snaží sa zachovať vlastnú nezávislosť a suverenitu. Štát je najvyššou hodnotou, ktorá vyžaduje ochranu. Štát a národná bezpečnosť sa nikdy ako referenčný objekt z bezpečnostnej analýzy nestratil. Tradičná bezpečnosť sa snaží brániť štát pred vonkajšou agresiou. </a:t>
            </a:r>
            <a:r>
              <a:rPr lang="sk-SK" sz="2000" dirty="0" err="1"/>
              <a:t>Walter</a:t>
            </a:r>
            <a:r>
              <a:rPr lang="sk-SK" sz="2000" dirty="0"/>
              <a:t> </a:t>
            </a:r>
            <a:r>
              <a:rPr lang="sk-SK" sz="2000" dirty="0" err="1"/>
              <a:t>Lippmann</a:t>
            </a:r>
            <a:r>
              <a:rPr lang="sk-SK" sz="2000" dirty="0"/>
              <a:t> vysvetlil, že bezpečnosť štátu predstavuje schopnosť štátu, aby potlačil útok. Využíva odstrašujúce stratégie na zachovanie integrity štátu a ochrany územia od </a:t>
            </a:r>
            <a:r>
              <a:rPr lang="sk-SK" sz="2000" dirty="0" smtClean="0"/>
              <a:t>vonkajšej </a:t>
            </a:r>
            <a:r>
              <a:rPr lang="sk-SK" sz="2000" dirty="0"/>
              <a:t>hrozby (</a:t>
            </a:r>
            <a:r>
              <a:rPr lang="sk-SK" sz="2000" dirty="0" err="1"/>
              <a:t>Lippmann</a:t>
            </a:r>
            <a:r>
              <a:rPr lang="sk-SK" sz="2000" dirty="0"/>
              <a:t>, 1943).</a:t>
            </a:r>
          </a:p>
        </p:txBody>
      </p:sp>
    </p:spTree>
    <p:extLst>
      <p:ext uri="{BB962C8B-B14F-4D97-AF65-F5344CB8AC3E}">
        <p14:creationId xmlns:p14="http://schemas.microsoft.com/office/powerpoint/2010/main" val="11840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PARADIGMA MEDZINÁRODNEJ BEZPEČNOSTI</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Vznikla na začiatku 60. rokov v súvislosti s výsledkom Karibskej krízy. Obe veľmoci boli na pokraji jadrovej vojny, kríza ukázala ako ďaleko sú oba štáty ochotné zájsť. Kríza potvrdila vzťah medzi USA a ZSSR, založený na vzájomne zaistenom zničení. Relatívne symetrické existenciálne ohrozenie oboch veľmocí bolo dostatočnou stratégiou na prekonanie jadrového bezpečnostného dilema. Vznik paradigmy medzinárodnej bezpečnosti a jej prijatie v medzinárodných vzťahoch je možné spojiť s nárastom počtu a vplyvu medzinárodných </a:t>
            </a:r>
            <a:r>
              <a:rPr lang="sk-SK" sz="2000" dirty="0" smtClean="0"/>
              <a:t>inštitúcií</a:t>
            </a:r>
            <a:r>
              <a:rPr lang="sk-SK" sz="2000" dirty="0"/>
              <a:t>, fungujúcich ako rámec pre realizáciu a kontrolu kooperatívnych stratégií a záujmom o kontrolu šírenia jadrových zbraní (1963 – </a:t>
            </a:r>
            <a:r>
              <a:rPr lang="sk-SK" sz="2000" b="1" i="1" dirty="0"/>
              <a:t>Zmluva o zákaze jadrových skúšok s výnimkou </a:t>
            </a:r>
            <a:r>
              <a:rPr lang="sk-SK" sz="2000" b="1" i="1" dirty="0" smtClean="0"/>
              <a:t>skúšok </a:t>
            </a:r>
            <a:r>
              <a:rPr lang="sk-SK" sz="2000" b="1" i="1" dirty="0"/>
              <a:t>pod zemským povrchom</a:t>
            </a:r>
            <a:r>
              <a:rPr lang="sk-SK" sz="2000" dirty="0"/>
              <a:t>). </a:t>
            </a:r>
            <a:r>
              <a:rPr lang="sk-SK" sz="2000" b="1" dirty="0"/>
              <a:t>Referenčným objektom ostáva štát.</a:t>
            </a:r>
          </a:p>
        </p:txBody>
      </p:sp>
    </p:spTree>
    <p:extLst>
      <p:ext uri="{BB962C8B-B14F-4D97-AF65-F5344CB8AC3E}">
        <p14:creationId xmlns:p14="http://schemas.microsoft.com/office/powerpoint/2010/main" val="110976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rmAutofit/>
          </a:bodyPr>
          <a:lstStyle/>
          <a:p>
            <a:pPr algn="ctr"/>
            <a:r>
              <a:rPr lang="sk-SK" sz="2000" b="1" dirty="0" smtClean="0"/>
              <a:t>PARADIGMA REGIONÁLNEJ BEZPEČNOSTI</a:t>
            </a:r>
            <a:endParaRPr lang="sk-SK" sz="2000" b="1" dirty="0"/>
          </a:p>
        </p:txBody>
      </p:sp>
      <p:sp>
        <p:nvSpPr>
          <p:cNvPr id="3" name="Zástupný symbol obsahu 2"/>
          <p:cNvSpPr>
            <a:spLocks noGrp="1"/>
          </p:cNvSpPr>
          <p:nvPr>
            <p:ph idx="1"/>
          </p:nvPr>
        </p:nvSpPr>
        <p:spPr>
          <a:xfrm>
            <a:off x="457200" y="1935480"/>
            <a:ext cx="8229600" cy="3653760"/>
          </a:xfrm>
        </p:spPr>
        <p:txBody>
          <a:bodyPr>
            <a:normAutofit/>
          </a:bodyPr>
          <a:lstStyle/>
          <a:p>
            <a:pPr marL="0" indent="0" algn="just">
              <a:buNone/>
            </a:pPr>
            <a:r>
              <a:rPr lang="sk-SK" sz="2000" dirty="0"/>
              <a:t>Vzniká paralelne s medzinárodnou bezpečnosťou, posilnila sa v 2. polovici  50. rokov, kedy sa rada zemí snažila vyviazať zo systémového konfliktu a prehlbovať spoluprácu so susedmi. Paradigma regionálnej bezpečnosti reflektuje napr. teórie bezpečnostných komplexov (B. </a:t>
            </a:r>
            <a:r>
              <a:rPr lang="sk-SK" sz="2000" dirty="0" err="1" smtClean="0"/>
              <a:t>Buzan</a:t>
            </a:r>
            <a:r>
              <a:rPr lang="sk-SK" sz="2000" dirty="0"/>
              <a:t>). Má dve dimenzie</a:t>
            </a:r>
            <a:r>
              <a:rPr lang="sk-SK" sz="2000" dirty="0" smtClean="0"/>
              <a:t>:</a:t>
            </a:r>
          </a:p>
          <a:p>
            <a:pPr marL="0" indent="0" algn="just">
              <a:buNone/>
            </a:pPr>
            <a:r>
              <a:rPr lang="sk-SK" sz="2000" dirty="0" smtClean="0"/>
              <a:t>1. </a:t>
            </a:r>
            <a:r>
              <a:rPr lang="sk-SK" sz="2000" b="1" i="1" dirty="0" smtClean="0"/>
              <a:t>teritoriálnu</a:t>
            </a:r>
            <a:r>
              <a:rPr lang="sk-SK" sz="2000" dirty="0" smtClean="0"/>
              <a:t> </a:t>
            </a:r>
            <a:r>
              <a:rPr lang="sk-SK" sz="2000" dirty="0"/>
              <a:t>– vzťahuje sa ku konkrétnemu územiu, kedy v danom regióne majú záujem chrániť svoju bezpečnosť pred hrozbami pochádzajúcimi z iných regiónov, napr. EÚ, </a:t>
            </a:r>
            <a:r>
              <a:rPr lang="sk-SK" sz="2000" dirty="0" smtClean="0"/>
              <a:t>Africká </a:t>
            </a:r>
            <a:r>
              <a:rPr lang="sk-SK" sz="2000" dirty="0"/>
              <a:t>únia. </a:t>
            </a:r>
            <a:endParaRPr lang="sk-SK" sz="2000" dirty="0" smtClean="0"/>
          </a:p>
          <a:p>
            <a:pPr marL="0" indent="0" algn="just">
              <a:buNone/>
            </a:pPr>
            <a:r>
              <a:rPr lang="sk-SK" sz="2000" dirty="0" smtClean="0"/>
              <a:t>2. </a:t>
            </a:r>
            <a:r>
              <a:rPr lang="sk-SK" sz="2000" b="1" i="1" dirty="0" err="1" smtClean="0"/>
              <a:t>funkcionálnu</a:t>
            </a:r>
            <a:r>
              <a:rPr lang="sk-SK" sz="2000" dirty="0" smtClean="0"/>
              <a:t> </a:t>
            </a:r>
            <a:r>
              <a:rPr lang="sk-SK" sz="2000" dirty="0"/>
              <a:t>– vzťahuje sa ku konkrétnemu sektoru hrozieb, kedy sa skupina štátov cíti rovnako ohrozená – tieto štáty sa spájajú, aby čelili tejto hrozbe, napr. NATO, CENTO, SEATO.</a:t>
            </a:r>
          </a:p>
        </p:txBody>
      </p:sp>
    </p:spTree>
    <p:extLst>
      <p:ext uri="{BB962C8B-B14F-4D97-AF65-F5344CB8AC3E}">
        <p14:creationId xmlns:p14="http://schemas.microsoft.com/office/powerpoint/2010/main" val="593135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Vlastní 6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000000"/>
      </a:accent6>
      <a:hlink>
        <a:srgbClr val="02485C"/>
      </a:hlink>
      <a:folHlink>
        <a:srgbClr val="85DFD0"/>
      </a:folHlink>
    </a:clrScheme>
    <a:fontScheme name="Vlastní 1">
      <a:majorFont>
        <a:latin typeface="Times New Roman"/>
        <a:ea typeface=""/>
        <a:cs typeface=""/>
      </a:majorFont>
      <a:minorFont>
        <a:latin typeface="Times New Roman"/>
        <a:ea typeface=""/>
        <a:cs typeface=""/>
      </a:minorFont>
    </a:fontScheme>
    <a:fmtScheme name="Tok">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F1F8D7DBB5DE3498A9B696065009C98" ma:contentTypeVersion="2" ma:contentTypeDescription="Umožňuje vytvoriť nový dokument." ma:contentTypeScope="" ma:versionID="9ab7bce905a3815db6605dd816a07c0d">
  <xsd:schema xmlns:xsd="http://www.w3.org/2001/XMLSchema" xmlns:xs="http://www.w3.org/2001/XMLSchema" xmlns:p="http://schemas.microsoft.com/office/2006/metadata/properties" xmlns:ns2="4476f364-e58c-409a-ba90-af114d140404" targetNamespace="http://schemas.microsoft.com/office/2006/metadata/properties" ma:root="true" ma:fieldsID="59660d31782154e83bfaabcf29fd3c14" ns2:_="">
    <xsd:import namespace="4476f364-e58c-409a-ba90-af114d14040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6f364-e58c-409a-ba90-af114d1404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7BBB68-614D-4834-83DC-0074247A66BF}"/>
</file>

<file path=customXml/itemProps2.xml><?xml version="1.0" encoding="utf-8"?>
<ds:datastoreItem xmlns:ds="http://schemas.openxmlformats.org/officeDocument/2006/customXml" ds:itemID="{DDE7DB72-37EC-4D91-982C-A8B8FA11B496}"/>
</file>

<file path=customXml/itemProps3.xml><?xml version="1.0" encoding="utf-8"?>
<ds:datastoreItem xmlns:ds="http://schemas.openxmlformats.org/officeDocument/2006/customXml" ds:itemID="{82CB0508-5480-4580-8FDB-BC1CF8A4184F}"/>
</file>

<file path=docProps/app.xml><?xml version="1.0" encoding="utf-8"?>
<Properties xmlns="http://schemas.openxmlformats.org/officeDocument/2006/extended-properties" xmlns:vt="http://schemas.openxmlformats.org/officeDocument/2006/docPropsVTypes">
  <Template>Flow</Template>
  <TotalTime>3053</TotalTime>
  <Words>2248</Words>
  <Application>Microsoft Office PowerPoint</Application>
  <PresentationFormat>Prezentácia na obrazovke (4:3)</PresentationFormat>
  <Paragraphs>123</Paragraphs>
  <Slides>27</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27</vt:i4>
      </vt:variant>
    </vt:vector>
  </HeadingPairs>
  <TitlesOfParts>
    <vt:vector size="33" baseType="lpstr">
      <vt:lpstr>Arial</vt:lpstr>
      <vt:lpstr>Calibri</vt:lpstr>
      <vt:lpstr>Times New Roman</vt:lpstr>
      <vt:lpstr>Wingdings</vt:lpstr>
      <vt:lpstr>Wingdings 2</vt:lpstr>
      <vt:lpstr>Tok</vt:lpstr>
      <vt:lpstr>   Akadémia ozbrojených síl gen. M. R. Štefánika Katedra bezpečnosti a obrany</vt:lpstr>
      <vt:lpstr>Téma  3:  Medzinárodná bezpečnosť</vt:lpstr>
      <vt:lpstr>LITERATÚRA</vt:lpstr>
      <vt:lpstr>1. ÚVOD</vt:lpstr>
      <vt:lpstr>  2. PARADIGMY BEZPEČNOSTI</vt:lpstr>
      <vt:lpstr>PARADIGMY BEZPEČNOSTI</vt:lpstr>
      <vt:lpstr>PARADIGMA NÁRODNEJ BEZPEČNOSTI</vt:lpstr>
      <vt:lpstr>PARADIGMA MEDZINÁRODNEJ BEZPEČNOSTI</vt:lpstr>
      <vt:lpstr>PARADIGMA REGIONÁLNEJ BEZPEČNOSTI</vt:lpstr>
      <vt:lpstr>PARADIGMA GLOBÁLNEJ BEZPEČNOSTI</vt:lpstr>
      <vt:lpstr>PARADIGMA ĽUDSKEJ BEZPEČNOSTI</vt:lpstr>
      <vt:lpstr>  3. ZÁKLADNÉ ROVINY BEZPEČNOSTI</vt:lpstr>
      <vt:lpstr>ZÁKLADNÉ ROVINY BEZPEČNOSTI</vt:lpstr>
      <vt:lpstr>MEDZINÁRODNÁ BEZPEČNOSŤ</vt:lpstr>
      <vt:lpstr>MEDZINÁRODNÁ BEZPEČNOSŤ</vt:lpstr>
      <vt:lpstr>MEDZINÁRODNÁ BEZPEČNOSŤ</vt:lpstr>
      <vt:lpstr>REGIONÁLNA BEZPEČNOSŤ</vt:lpstr>
      <vt:lpstr>REGIONÁLNA BEZPEČNOSŤ</vt:lpstr>
      <vt:lpstr>REGIONÁLNA BEZPEČNOSŤ</vt:lpstr>
      <vt:lpstr>NÁRODNÁ BEZPEČNOSŤ</vt:lpstr>
      <vt:lpstr>NÁRODNÁ BEZPEČNOSŤ</vt:lpstr>
      <vt:lpstr>NÁRODNÁ BEZPEČNOSŤ</vt:lpstr>
      <vt:lpstr>SKUPINOVÁ BEZPEČNOSŤ – BEZPEČNOSŤ VNÚTROŠTÁTNYCH SKUPÍN</vt:lpstr>
      <vt:lpstr>INDIVIDUÁLNA BEZPEČNOSŤ</vt:lpstr>
      <vt:lpstr>INDIVIDUÁLNA BEZPEČNOSŤ</vt:lpstr>
      <vt:lpstr>INDIVIDUÁLNA BEZPEČNOSŤ</vt:lpstr>
      <vt:lpstr>ZÁVER -REFERÁTY</vt:lpstr>
    </vt:vector>
  </TitlesOfParts>
  <Company>FŠI - ŽU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Žilinská univerzita v Žiline Fakulta špeciálneho inžinierstva Katedra bezpečnostného  manažmentu</dc:title>
  <dc:creator>Josef Reitšpís</dc:creator>
  <cp:lastModifiedBy>Ján Mišík</cp:lastModifiedBy>
  <cp:revision>250</cp:revision>
  <dcterms:created xsi:type="dcterms:W3CDTF">2013-08-22T08:18:32Z</dcterms:created>
  <dcterms:modified xsi:type="dcterms:W3CDTF">2021-02-16T09:57:34Z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0x0101005F1F8D7DBB5DE3498A9B696065009C98</vt:lpwstr>
  </property>
</Properties>
</file>