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Roboto Slab" charset="0"/>
      <p:regular r:id="rId14"/>
      <p:bold r:id="rId15"/>
    </p:embeddedFont>
    <p:embeddedFont>
      <p:font typeface="Roboto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7" autoAdjust="0"/>
    <p:restoredTop sz="94660"/>
  </p:normalViewPr>
  <p:slideViewPr>
    <p:cSldViewPr snapToGrid="0">
      <p:cViewPr>
        <p:scale>
          <a:sx n="100" d="100"/>
          <a:sy n="100" d="100"/>
        </p:scale>
        <p:origin x="-316" y="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c3741bd2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c3741bd2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6b14e6a1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6b14e6a1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6b14e6b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6b14e6b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6b14e6b4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6b14e6b4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6b14e6b4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6b14e6b4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6b14e6b4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6b14e6b4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6b14e6b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6b14e6b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6b14e6b4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6b14e6b4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c3741bd2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c3741bd2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ov-lex.sk/pravne-predpisy/SK/ZZ/1954/65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noveaspi.sk/products/lawText/1/39171/1/2/sdeleni-c-168-1991-zb-o-dodatkovych-protokoloch-i-a-ii-k-zenevskym-dohovorom-z-12-augusta-1949-o-ochrane-obeti-medzinarodnych-ozbrojenych-konfliktov-a-konfliktov-nemajucich-medzinarodny-charakter-prijatych-v-zeneve-8-juna-1977/sdeleni-c-168-1991-zb-o-dodatkovych-protokoloch-i-a-ii-k-zenevskym-dohovorom-z-12-augusta-1949-o-ochrane-obeti-medzinarodnych-ozbrojenych-konfliktov-a-konfliktov-nemajucich-medzinarodny-charakter-prijatych-v-zeneve-8-juna-1977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0" y="850200"/>
            <a:ext cx="5783400" cy="18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Ochrana ranených, chorých a stroskotancov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4848675" y="3351175"/>
            <a:ext cx="26844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900"/>
              <a:t>voj. Nikola Suváková</a:t>
            </a: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900"/>
              <a:t>M11bBOŠ</a:t>
            </a: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900"/>
              <a:t>2020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Zdroje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u="sng">
                <a:hlinkClick r:id="rId3"/>
              </a:rPr>
              <a:t>https://www.slov-lex.sk/pravne-predpisy/SK/ZZ/1954/65/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sk" u="sng">
                <a:hlinkClick r:id="rId4"/>
              </a:rPr>
              <a:t>https://www.noveaspi.sk/products/lawText/1/39171/1/2/sdeleni-c-168-1991-zb-o-dodatkovych-protokoloch-i-a-ii-k-zenevskym-dohovorom-z-12-augusta-1949-o-ochrane-obeti-medzinarodnych-ozbrojenych-konfliktov-a-konfliktov-nemajucich-medzinarodny-charakter-prijatych-v-zeneve-8-juna-1977/sdeleni-c-168-1991-zb-o-dodatkovych-protokoloch-i-a-ii-k-zenevskym-dohovorom-z-12-augusta-1949-o-ochrane-obeti-medzinarodnych-ozbrojenych-konfliktov-a-konfliktov-nemajucich-medzinarodny-charakter-prijatych-v-zeneve-8-juna-1977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Ďakujem za pozornosť.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Obsah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4927700" y="331125"/>
            <a:ext cx="3837000" cy="4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sk"/>
              <a:t>Prvý Ženevský dohovor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sk"/>
              <a:t>Druhý Ženevský dohovor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sk"/>
              <a:t>Definícia chránených osôb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sk"/>
              <a:t>Ochrana, zaobchádzanie a starostlivosť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sk"/>
              <a:t>Ochrana zdravotníckych povinností a zdravotníckych jednotiek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sk"/>
              <a:t>Hľadanie, zhromažďovanie a evakuovanie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➔"/>
            </a:pPr>
            <a:r>
              <a:rPr lang="sk"/>
              <a:t>Mŕtvi a nezvestní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Prvý Ženevský dohovor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60771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chráni ranených a chorých vojakov počas vojny na zemi,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dohovor predstavuje štvrtú aktualizovanú verziu Ženevského dohovoru o ranených a chorých,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obsahuje 64 článkov, ktoré poskytujú ochranu raneným a chorým, zdravotnícky a duchovný personál, zdravotnícke jednotky a zdravotníckych prepravných prostriedkov, 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dohovor taktiež uznáva rozoznávacie znaky,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má dve prílohy obsahujúce návrh zmluvy o nemocničnej zóne a model preukazu totožnosti pre zdravotnícky duchovný personál.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Druhý Ženevský dohovor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58311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chráni ranených, chorých a stroskotancov vojenského personálu na mori počas vojny,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dohovor nahrádza Haagsky dohovor z roku 1907,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úzko nadväzuje na ustanovenia prvého Ženevského dohovoru v štruktúre a obsahu,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má 63 článkov aplikovateľných na vojnu na mori,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jeho príloha obsahuje vzor preukazu pre zdravotnícky a duchovný personál.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Definícia chránených osôb 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40150" y="1262275"/>
            <a:ext cx="84837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 b="1"/>
              <a:t>Ranení a chorí sú vojenské alebo civilné osoby</a:t>
            </a:r>
            <a:r>
              <a:rPr lang="sk" sz="1600"/>
              <a:t>, ktoré pre zranenie, chorobu alebo iné fyzické alebo duševné poruchy alebo neschopnosť potrebujú lekársku pomoc alebo starostlivosť, alebo choré osoby alebo tehotné ženy, ktoré sa zdržujú akejkoľvek nepriateľskej činnosti.</a:t>
            </a:r>
            <a:endParaRPr sz="1600"/>
          </a:p>
          <a:p>
            <a:pPr marL="914400" lvl="1" indent="-330200" algn="just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všetky osoby, ktoré si vyžadujú lekársku pomoc, bez ohľadu na to či ich zdravotný stav bol spôsobený konfliktom.</a:t>
            </a:r>
            <a:endParaRPr sz="160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nesmú byť za žiadnych okolností predmetom útoku a musí im byť poskytnutá náležitá lekárska pomoc, bez ohľadu na ich príslušnosť.</a:t>
            </a:r>
            <a:endParaRPr sz="1600"/>
          </a:p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sk" sz="1600" b="1"/>
              <a:t>Stroskotanci sú vojenské alebo civilné osoby</a:t>
            </a:r>
            <a:r>
              <a:rPr lang="sk" sz="1600"/>
              <a:t>, ktoré sú v nebezpečnej situácií na mori alebo v iných vodách v dôsledku nešťastia, ktoré postihlo ich alebo loď, alebo lietadlo, ktorým sa prepravovali, a ktoré sa zdržujú akejkoľvek nepriateľskej činnosti.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Ochrana, zaobchádzanie a starostlivosť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236050" y="1227700"/>
            <a:ext cx="8600100" cy="3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všetci ranení, chorí a stroskotanci, nech patria ku ktorejkoľvek strane, budú sa </a:t>
            </a:r>
            <a:r>
              <a:rPr lang="sk" sz="1600" b="1"/>
              <a:t>rešpektovať a chrániť</a:t>
            </a:r>
            <a:r>
              <a:rPr lang="sk" sz="1600"/>
              <a:t>,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vyžaduje sa aby s nimi bolo </a:t>
            </a:r>
            <a:r>
              <a:rPr lang="sk" sz="1600" b="1"/>
              <a:t>zaobchádzané ľudsky</a:t>
            </a:r>
            <a:r>
              <a:rPr lang="sk" sz="1600"/>
              <a:t>, a aby im bola poskytnutá za každých okolností, v čo </a:t>
            </a:r>
            <a:r>
              <a:rPr lang="sk" sz="1600" b="1"/>
              <a:t>najväčšej možnej miere</a:t>
            </a:r>
            <a:r>
              <a:rPr lang="sk" sz="1600"/>
              <a:t> a čo </a:t>
            </a:r>
            <a:r>
              <a:rPr lang="sk" sz="1600" b="1"/>
              <a:t>najrýchlejšie lekárska starostlivosť a ošetrenie,</a:t>
            </a:r>
            <a:endParaRPr sz="1600" b="1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 b="1"/>
              <a:t>šetriť a neútočiť</a:t>
            </a:r>
            <a:r>
              <a:rPr lang="sk" sz="1600"/>
              <a:t> na ranených, chorých a stroskotancov a zdržať sa takých činov, ktoré by mali za následok ohrozenie alebo by spôsobili zranenie to znamená rešpektovať,	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so ženami sa má zaobchádzať s ohľadom na ich pohlavie,        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v prípade naliehavých lekárskych dôvodov, sú doktori oprávnení podrobiť liečbe tých, ktorí potrebujú urgentný zákrok ako prvých , a tí, ktorí si nevyžadujú okamžitú starostlivosť, neskôr.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7900" y="154175"/>
            <a:ext cx="8368200" cy="10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dirty="0"/>
              <a:t>Ochrana zdravotníckych povinností a zdravotníckych jednotiek </a:t>
            </a:r>
            <a:endParaRPr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87900" y="1646774"/>
            <a:ext cx="8368200" cy="3312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sk" sz="1600" dirty="0"/>
              <a:t>lekársky personál nemožno stíhať za poskytnutie zdravotnej starostlivosti komukoľvek,</a:t>
            </a:r>
            <a:endParaRPr sz="1600"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 dirty="0"/>
              <a:t>nemožno brániť zdravotníkom vo vykonávaní ich činnosti alebo nútiť ich k činnosti, ktorá by odporovala lekárskej etike,</a:t>
            </a:r>
            <a:endParaRPr sz="1600"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 dirty="0"/>
              <a:t>zdravotnícke jednotky musia byť vždy chránené a nesmú byť predmetom útoku,</a:t>
            </a:r>
            <a:endParaRPr sz="1600"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 dirty="0"/>
              <a:t>vyplýva im povinnosť riadneho označenia v podobe Červeného kríža alebo Červeného polmesiaca, </a:t>
            </a:r>
            <a:endParaRPr sz="1600"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 dirty="0"/>
              <a:t>lekársky personál nesmie byť nútený konať v rozpore s pravidlami lekárskej etiky alebo pravidlami, ktoré sú v prospech ranených a chorých,</a:t>
            </a:r>
            <a:endParaRPr sz="1600"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 dirty="0"/>
              <a:t>taktiež nesmie konať v rozpore s pravidlami dohovorov alebo dodatkových protokolov. 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569" y="733825"/>
            <a:ext cx="3183256" cy="10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latin typeface="Roboto Slab" charset="0"/>
                <a:ea typeface="Roboto Slab" charset="0"/>
              </a:rPr>
              <a:t>Hľadanie, zhromažďovanie a </a:t>
            </a:r>
            <a:r>
              <a:rPr lang="sk-SK" b="1" dirty="0" smtClean="0">
                <a:latin typeface="Roboto Slab" charset="0"/>
                <a:ea typeface="Roboto Slab" charset="0"/>
              </a:rPr>
              <a:t>evakuovanie</a:t>
            </a:r>
            <a:endParaRPr lang="sk-SK" dirty="0">
              <a:latin typeface="Roboto Slab" charset="0"/>
              <a:ea typeface="Roboto Slab" charset="0"/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7900" y="1489825"/>
            <a:ext cx="8394150" cy="3078900"/>
          </a:xfrm>
        </p:spPr>
        <p:txBody>
          <a:bodyPr/>
          <a:lstStyle/>
          <a:p>
            <a:r>
              <a:rPr lang="sk-SK" dirty="0" smtClean="0"/>
              <a:t>Po </a:t>
            </a:r>
            <a:r>
              <a:rPr lang="sk-SK" dirty="0" smtClean="0"/>
              <a:t>celú dobu vyhľadávania, zhromažďovania a evakuácie raných a chorých a stroskotaných musia byť prijaté všetky možné opatrenia a zabezpečiť im zodpovedajúcu zdravotnú starostlivosť. Musia byť chránení od rabovania a zlého zaobchádzania.</a:t>
            </a:r>
          </a:p>
          <a:p>
            <a:r>
              <a:rPr lang="sk-SK" dirty="0" smtClean="0"/>
              <a:t>V medzinárodnom ozbrojenom konflikte môžu vojenské orgány požiadať civilné obyvateľstvo zozbierať ranených, chorých a stroskotaných. Civilné obyvateľstvo tak môže urobiť aj z vlastnej iniciatívy. Nik nesmie byť za vykonávanie takýchto humanitárnych vecí stíhaný, obvinený ani potrestaný. </a:t>
            </a:r>
          </a:p>
          <a:p>
            <a:r>
              <a:rPr lang="sk-SK" dirty="0" smtClean="0"/>
              <a:t>Evakuácia</a:t>
            </a:r>
            <a:r>
              <a:rPr lang="sk-SK" dirty="0" smtClean="0"/>
              <a:t>, znamená odobrať osoby z bojovej zóny, bez ohľadu na to, či sú v dobrej zdravotnej kondícii, zranení, chorí alebo stroskotaní. Existuje výnimka a to v prípade, že ich zdravotný stav neumožňuje prepravu. V tom prípade ostanú na mieste, aj keď sa jedná o bojovú zónu.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Mŕtvi a nezvestní 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1888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Rodiny majú právo vedieť o osude svojich blízkych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Hlavný rozdiel medzi pravidlami prislúchajúcim i mŕtvym na jednej strane a nezvestným na strane druhej, vychádza zo skutočnosti, že osud nezvestných osôb zostáva neznámy.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sk" sz="1600"/>
              <a:t>S cieľom uľahčiť hľadanie nezvestných osôb, strany konfliktu musia zaznamenať údaje osôb držaných v zajatí viac ako dva týždne a uľahčiť vykonávanie, vyhľadávanie a záznam informácií týkajúcich sa osôb, ktoré zahynuli na základe iných okolností v dôsledku nepriateľských akcií alebo okupácie.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585</Words>
  <Application>Microsoft Office PowerPoint</Application>
  <PresentationFormat>Prezentácia na obrazovke (16:9)</PresentationFormat>
  <Paragraphs>54</Paragraphs>
  <Slides>11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Roboto Slab</vt:lpstr>
      <vt:lpstr>Roboto</vt:lpstr>
      <vt:lpstr>Times New Roman</vt:lpstr>
      <vt:lpstr>Marina</vt:lpstr>
      <vt:lpstr>Ochrana ranených, chorých a stroskotancov</vt:lpstr>
      <vt:lpstr>Obsah</vt:lpstr>
      <vt:lpstr>Prvý Ženevský dohovor</vt:lpstr>
      <vt:lpstr>Druhý Ženevský dohovor</vt:lpstr>
      <vt:lpstr>Definícia chránených osôb </vt:lpstr>
      <vt:lpstr>Ochrana, zaobchádzanie a starostlivosť</vt:lpstr>
      <vt:lpstr>Ochrana zdravotníckych povinností a zdravotníckych jednotiek </vt:lpstr>
      <vt:lpstr>Hľadanie, zhromažďovanie a evakuovanie</vt:lpstr>
      <vt:lpstr>Mŕtvi a nezvestní </vt:lpstr>
      <vt:lpstr>Zdroje</vt:lpstr>
      <vt:lpstr>Ďakujem za pozornosť.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Ochrana ranených, chorých a stroskotancov</dc:title>
  <dc:creator>Užívateľ2</dc:creator>
  <cp:lastModifiedBy>Windows User</cp:lastModifiedBy>
  <cp:revision>2</cp:revision>
  <dcterms:modified xsi:type="dcterms:W3CDTF">2020-11-23T14:14:47Z</dcterms:modified>
</cp:coreProperties>
</file>