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A005B-A13C-4E76-B2E4-F4AF8A49ECD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C13FCD-93EF-4A54-9209-AC1EA50B460E}">
      <dgm:prSet custT="1"/>
      <dgm:spPr/>
      <dgm:t>
        <a:bodyPr/>
        <a:lstStyle/>
        <a:p>
          <a:r>
            <a:rPr lang="sk-SK" sz="2400" b="1" dirty="0" err="1"/>
            <a:t>Petroléter</a:t>
          </a:r>
          <a:br>
            <a:rPr lang="sk-SK" sz="2400" b="1" dirty="0"/>
          </a:br>
          <a:r>
            <a:rPr lang="sk-SK" sz="2400" dirty="0"/>
            <a:t> je najľahšou ropnou frakciou, zmes uhľovodíkov C5 – C7 a teplotou varu 30 – 70 °C</a:t>
          </a:r>
          <a:br>
            <a:rPr lang="sk-SK" sz="2400" dirty="0"/>
          </a:br>
          <a:r>
            <a:rPr lang="sk-SK" sz="2400" dirty="0"/>
            <a:t>Použitie: čistenie</a:t>
          </a:r>
          <a:endParaRPr lang="en-US" sz="2400" dirty="0"/>
        </a:p>
      </dgm:t>
    </dgm:pt>
    <dgm:pt modelId="{1DBD6EDE-2BF7-4F5F-9AFD-DFE787178AFD}" type="parTrans" cxnId="{96FBCBB5-AB9D-4E3E-8FC5-F104F7689A6F}">
      <dgm:prSet/>
      <dgm:spPr/>
      <dgm:t>
        <a:bodyPr/>
        <a:lstStyle/>
        <a:p>
          <a:endParaRPr lang="en-US"/>
        </a:p>
      </dgm:t>
    </dgm:pt>
    <dgm:pt modelId="{7D814AB2-E5D3-49E7-A02A-AA622EB0E49B}" type="sibTrans" cxnId="{96FBCBB5-AB9D-4E3E-8FC5-F104F7689A6F}">
      <dgm:prSet/>
      <dgm:spPr/>
      <dgm:t>
        <a:bodyPr/>
        <a:lstStyle/>
        <a:p>
          <a:endParaRPr lang="en-US"/>
        </a:p>
      </dgm:t>
    </dgm:pt>
    <dgm:pt modelId="{4370B141-8008-4956-9B44-6A6FFD175730}">
      <dgm:prSet custT="1"/>
      <dgm:spPr/>
      <dgm:t>
        <a:bodyPr/>
        <a:lstStyle/>
        <a:p>
          <a:r>
            <a:rPr lang="sk-SK" sz="2000" b="1" dirty="0"/>
            <a:t>Benzín</a:t>
          </a:r>
          <a:r>
            <a:rPr lang="sk-SK" sz="2000" dirty="0"/>
            <a:t> </a:t>
          </a:r>
          <a:br>
            <a:rPr lang="sk-SK" sz="2000" dirty="0"/>
          </a:br>
          <a:r>
            <a:rPr lang="sk-SK" sz="2000" dirty="0"/>
            <a:t>(35-140 °C) -zmes uhľovodíkov s počtom atómov uhlíka C5 – C10. </a:t>
          </a:r>
          <a:br>
            <a:rPr lang="sk-SK" sz="2000" dirty="0"/>
          </a:br>
          <a:r>
            <a:rPr lang="sk-SK" sz="2000" dirty="0"/>
            <a:t>Jeho kvalita sa určuje oktánovým číslom. Čím je oktánové číslo vyššie, tým je benzín kvalitnejší</a:t>
          </a:r>
          <a:endParaRPr lang="en-US" sz="2000" dirty="0"/>
        </a:p>
      </dgm:t>
    </dgm:pt>
    <dgm:pt modelId="{EBF8D5BA-D1DC-45C3-AAEC-AE1AB0080DEB}" type="parTrans" cxnId="{954412FE-6E28-4F37-93EC-C7C708E0A0F3}">
      <dgm:prSet/>
      <dgm:spPr/>
      <dgm:t>
        <a:bodyPr/>
        <a:lstStyle/>
        <a:p>
          <a:endParaRPr lang="en-US"/>
        </a:p>
      </dgm:t>
    </dgm:pt>
    <dgm:pt modelId="{B487214B-6C8E-4A12-A16B-7511E171753E}" type="sibTrans" cxnId="{954412FE-6E28-4F37-93EC-C7C708E0A0F3}">
      <dgm:prSet/>
      <dgm:spPr/>
      <dgm:t>
        <a:bodyPr/>
        <a:lstStyle/>
        <a:p>
          <a:endParaRPr lang="en-US"/>
        </a:p>
      </dgm:t>
    </dgm:pt>
    <dgm:pt modelId="{705A2936-360F-40D5-8C15-8CD7333BA6D5}">
      <dgm:prSet custT="1"/>
      <dgm:spPr/>
      <dgm:t>
        <a:bodyPr/>
        <a:lstStyle/>
        <a:p>
          <a:r>
            <a:rPr lang="sk-SK" sz="2000" b="1" dirty="0"/>
            <a:t>Petrolej</a:t>
          </a:r>
          <a:r>
            <a:rPr lang="sk-SK" sz="2000" dirty="0"/>
            <a:t> </a:t>
          </a:r>
          <a:br>
            <a:rPr lang="sk-SK" sz="2000" dirty="0"/>
          </a:br>
          <a:r>
            <a:rPr lang="sk-SK" sz="2000" dirty="0"/>
            <a:t>(150-250 °C)- zmes uhľovodíkov s počtom atómov uhlíka C9 – C15. </a:t>
          </a:r>
          <a:br>
            <a:rPr lang="sk-SK" sz="2000" dirty="0"/>
          </a:br>
          <a:r>
            <a:rPr lang="sk-SK" sz="2000" dirty="0"/>
            <a:t>Použitie: v minulosti- lampy na svietenie, dnes- na výrobu leteckého paliva </a:t>
          </a:r>
          <a:endParaRPr lang="en-US" sz="2000" dirty="0"/>
        </a:p>
      </dgm:t>
    </dgm:pt>
    <dgm:pt modelId="{19DD02FB-1365-4651-A607-21249994080D}" type="parTrans" cxnId="{E3DE054C-50D6-41B2-A9C0-EB6B303FB672}">
      <dgm:prSet/>
      <dgm:spPr/>
      <dgm:t>
        <a:bodyPr/>
        <a:lstStyle/>
        <a:p>
          <a:endParaRPr lang="en-US"/>
        </a:p>
      </dgm:t>
    </dgm:pt>
    <dgm:pt modelId="{47BD0264-21EA-4FEF-BE6A-A7E336BE57B4}" type="sibTrans" cxnId="{E3DE054C-50D6-41B2-A9C0-EB6B303FB672}">
      <dgm:prSet/>
      <dgm:spPr/>
      <dgm:t>
        <a:bodyPr/>
        <a:lstStyle/>
        <a:p>
          <a:endParaRPr lang="en-US"/>
        </a:p>
      </dgm:t>
    </dgm:pt>
    <dgm:pt modelId="{2F2DDA1E-BFC2-4F3D-A26E-A337DCED6021}">
      <dgm:prSet custT="1"/>
      <dgm:spPr/>
      <dgm:t>
        <a:bodyPr/>
        <a:lstStyle/>
        <a:p>
          <a:r>
            <a:rPr lang="sk-SK" sz="2000" b="1" dirty="0"/>
            <a:t>Plynový olej </a:t>
          </a:r>
          <a:br>
            <a:rPr lang="sk-SK" sz="2000" b="1" dirty="0"/>
          </a:br>
          <a:r>
            <a:rPr lang="sk-SK" sz="2000" b="1" dirty="0"/>
            <a:t>(</a:t>
          </a:r>
          <a:r>
            <a:rPr lang="sk-SK" sz="2000" dirty="0"/>
            <a:t>250-380 °C) -zmes uhľovodíkov C13 – C20. Je základom pre výrobu motorovej </a:t>
          </a:r>
          <a:r>
            <a:rPr lang="sk-SK" sz="2000" b="1" dirty="0"/>
            <a:t>nafty.</a:t>
          </a:r>
          <a:r>
            <a:rPr lang="sk-SK" sz="2000" dirty="0"/>
            <a:t> Na rozdiel od benzínu nafta je zmes lineárnych uhľovodíkov s vyššou relatívnou molekulovou hmotnosťou. Pri nižšej teplote hustne. Dieselové motory majú preto v zime väčší problém so štartovaním. </a:t>
          </a:r>
          <a:endParaRPr lang="en-US" sz="2000" dirty="0"/>
        </a:p>
      </dgm:t>
    </dgm:pt>
    <dgm:pt modelId="{9F4D8805-1E82-4489-BA68-94F634BD781B}" type="parTrans" cxnId="{E91E35A8-79C4-4B00-8BCB-D73CB31C485D}">
      <dgm:prSet/>
      <dgm:spPr/>
      <dgm:t>
        <a:bodyPr/>
        <a:lstStyle/>
        <a:p>
          <a:endParaRPr lang="en-US"/>
        </a:p>
      </dgm:t>
    </dgm:pt>
    <dgm:pt modelId="{CB888732-D12A-4547-97C7-D28AD81BD086}" type="sibTrans" cxnId="{E91E35A8-79C4-4B00-8BCB-D73CB31C485D}">
      <dgm:prSet/>
      <dgm:spPr/>
      <dgm:t>
        <a:bodyPr/>
        <a:lstStyle/>
        <a:p>
          <a:endParaRPr lang="en-US"/>
        </a:p>
      </dgm:t>
    </dgm:pt>
    <dgm:pt modelId="{8CBD3959-2F61-4F09-B972-CE9D1B876C72}">
      <dgm:prSet custT="1"/>
      <dgm:spPr/>
      <dgm:t>
        <a:bodyPr/>
        <a:lstStyle/>
        <a:p>
          <a:r>
            <a:rPr lang="sk-SK" sz="2000" b="1" dirty="0"/>
            <a:t>Oleje</a:t>
          </a:r>
          <a:br>
            <a:rPr lang="sk-SK" sz="2000" b="1" dirty="0"/>
          </a:br>
          <a:r>
            <a:rPr lang="sk-SK" sz="2000" dirty="0"/>
            <a:t> tvoria viac frakcií. Ľahké oleje sa používajú ako mazadlá, ťažké oleje na mazanie ložísk a vykurovanie. Ďalším spracovaním - krakovaním (štiepenie na kratšie reťazce) sa z ťažkých olejov získavajú ľahké ropné frakcie – pohonné hmoty a alkény s počtom atómov uhlíka C2 – C4.</a:t>
          </a:r>
          <a:endParaRPr lang="en-US" sz="2000" dirty="0"/>
        </a:p>
      </dgm:t>
    </dgm:pt>
    <dgm:pt modelId="{CD0F20BA-6ED3-458E-89F1-C34345CADF48}" type="parTrans" cxnId="{7B151E38-68B5-439C-8370-68EEB6BA8BEF}">
      <dgm:prSet/>
      <dgm:spPr/>
      <dgm:t>
        <a:bodyPr/>
        <a:lstStyle/>
        <a:p>
          <a:endParaRPr lang="en-US"/>
        </a:p>
      </dgm:t>
    </dgm:pt>
    <dgm:pt modelId="{0704A84A-712D-4FE2-B4B7-6529A2AF016C}" type="sibTrans" cxnId="{7B151E38-68B5-439C-8370-68EEB6BA8BEF}">
      <dgm:prSet/>
      <dgm:spPr/>
      <dgm:t>
        <a:bodyPr/>
        <a:lstStyle/>
        <a:p>
          <a:endParaRPr lang="en-US"/>
        </a:p>
      </dgm:t>
    </dgm:pt>
    <dgm:pt modelId="{8346B85B-2468-46A0-9C32-050F40462D3F}">
      <dgm:prSet custT="1"/>
      <dgm:spPr/>
      <dgm:t>
        <a:bodyPr/>
        <a:lstStyle/>
        <a:p>
          <a:r>
            <a:rPr lang="sk-SK" sz="2400" b="1" dirty="0"/>
            <a:t>Mazut</a:t>
          </a:r>
          <a:r>
            <a:rPr lang="sk-SK" sz="2400" dirty="0"/>
            <a:t> </a:t>
          </a:r>
          <a:br>
            <a:rPr lang="sk-SK" sz="2400" dirty="0"/>
          </a:br>
          <a:r>
            <a:rPr lang="sk-SK" sz="2400" dirty="0"/>
            <a:t>je zvyšok po destilácii. Obsahuje uhľovodíky s počtom atómov uhlíka až 200. Vyrába sa z neho asfalt a tiež sa používa ako palivo</a:t>
          </a:r>
          <a:r>
            <a:rPr lang="sk-SK" sz="1400" dirty="0"/>
            <a:t>.</a:t>
          </a:r>
          <a:endParaRPr lang="en-US" sz="1400" dirty="0"/>
        </a:p>
      </dgm:t>
    </dgm:pt>
    <dgm:pt modelId="{7B2DF45E-9438-46F6-9908-8D5EE2E74B53}" type="parTrans" cxnId="{D016B097-1D89-47B7-A762-AB61E949AF6A}">
      <dgm:prSet/>
      <dgm:spPr/>
      <dgm:t>
        <a:bodyPr/>
        <a:lstStyle/>
        <a:p>
          <a:endParaRPr lang="en-US"/>
        </a:p>
      </dgm:t>
    </dgm:pt>
    <dgm:pt modelId="{078122BE-42B2-49D8-9FA2-801AD12DB8C7}" type="sibTrans" cxnId="{D016B097-1D89-47B7-A762-AB61E949AF6A}">
      <dgm:prSet/>
      <dgm:spPr/>
      <dgm:t>
        <a:bodyPr/>
        <a:lstStyle/>
        <a:p>
          <a:endParaRPr lang="en-US"/>
        </a:p>
      </dgm:t>
    </dgm:pt>
    <dgm:pt modelId="{A8163E06-1D70-4644-AE6B-5CF9576C29FF}" type="pres">
      <dgm:prSet presAssocID="{1C7A005B-A13C-4E76-B2E4-F4AF8A49ECDE}" presName="diagram" presStyleCnt="0">
        <dgm:presLayoutVars>
          <dgm:dir/>
          <dgm:resizeHandles val="exact"/>
        </dgm:presLayoutVars>
      </dgm:prSet>
      <dgm:spPr/>
    </dgm:pt>
    <dgm:pt modelId="{0A10E569-ECB3-463F-95F7-8AB7D63DDC3D}" type="pres">
      <dgm:prSet presAssocID="{62C13FCD-93EF-4A54-9209-AC1EA50B460E}" presName="node" presStyleLbl="node1" presStyleIdx="0" presStyleCnt="6" custScaleX="129019" custScaleY="159473">
        <dgm:presLayoutVars>
          <dgm:bulletEnabled val="1"/>
        </dgm:presLayoutVars>
      </dgm:prSet>
      <dgm:spPr/>
    </dgm:pt>
    <dgm:pt modelId="{AFB5836C-1046-40FB-A4DB-9DC9FDCD4A88}" type="pres">
      <dgm:prSet presAssocID="{7D814AB2-E5D3-49E7-A02A-AA622EB0E49B}" presName="sibTrans" presStyleCnt="0"/>
      <dgm:spPr/>
    </dgm:pt>
    <dgm:pt modelId="{08282578-1E58-4EA0-A4D9-AA9AC1A66645}" type="pres">
      <dgm:prSet presAssocID="{4370B141-8008-4956-9B44-6A6FFD175730}" presName="node" presStyleLbl="node1" presStyleIdx="1" presStyleCnt="6" custScaleX="127305" custScaleY="159473">
        <dgm:presLayoutVars>
          <dgm:bulletEnabled val="1"/>
        </dgm:presLayoutVars>
      </dgm:prSet>
      <dgm:spPr/>
    </dgm:pt>
    <dgm:pt modelId="{31F3103D-55F5-417F-A7D4-8C3EF021C1B7}" type="pres">
      <dgm:prSet presAssocID="{B487214B-6C8E-4A12-A16B-7511E171753E}" presName="sibTrans" presStyleCnt="0"/>
      <dgm:spPr/>
    </dgm:pt>
    <dgm:pt modelId="{42AF2D90-5F4F-48AC-8531-58EE54126D3B}" type="pres">
      <dgm:prSet presAssocID="{705A2936-360F-40D5-8C15-8CD7333BA6D5}" presName="node" presStyleLbl="node1" presStyleIdx="2" presStyleCnt="6" custScaleX="128099" custScaleY="162301" custLinFactNeighborX="-717" custLinFactNeighborY="-1414">
        <dgm:presLayoutVars>
          <dgm:bulletEnabled val="1"/>
        </dgm:presLayoutVars>
      </dgm:prSet>
      <dgm:spPr/>
    </dgm:pt>
    <dgm:pt modelId="{4D8ECE37-65A8-4DEB-9C60-69D6A742273A}" type="pres">
      <dgm:prSet presAssocID="{47BD0264-21EA-4FEF-BE6A-A7E336BE57B4}" presName="sibTrans" presStyleCnt="0"/>
      <dgm:spPr/>
    </dgm:pt>
    <dgm:pt modelId="{E1564B1D-020C-4736-98B0-7733F05EBD1C}" type="pres">
      <dgm:prSet presAssocID="{2F2DDA1E-BFC2-4F3D-A26E-A337DCED6021}" presName="node" presStyleLbl="node1" presStyleIdx="3" presStyleCnt="6" custScaleX="166815" custScaleY="212744">
        <dgm:presLayoutVars>
          <dgm:bulletEnabled val="1"/>
        </dgm:presLayoutVars>
      </dgm:prSet>
      <dgm:spPr/>
    </dgm:pt>
    <dgm:pt modelId="{756F146B-226E-4160-AF27-4ADA591F25D3}" type="pres">
      <dgm:prSet presAssocID="{CB888732-D12A-4547-97C7-D28AD81BD086}" presName="sibTrans" presStyleCnt="0"/>
      <dgm:spPr/>
    </dgm:pt>
    <dgm:pt modelId="{07DD0E2A-5A30-4C46-ACCD-42FDA8F33C23}" type="pres">
      <dgm:prSet presAssocID="{8CBD3959-2F61-4F09-B972-CE9D1B876C72}" presName="node" presStyleLbl="node1" presStyleIdx="4" presStyleCnt="6" custScaleX="146198" custScaleY="210604" custLinFactNeighborX="1029" custLinFactNeighborY="4831">
        <dgm:presLayoutVars>
          <dgm:bulletEnabled val="1"/>
        </dgm:presLayoutVars>
      </dgm:prSet>
      <dgm:spPr/>
    </dgm:pt>
    <dgm:pt modelId="{A6B63404-A534-414D-AC0C-AEAE7DF9BA9B}" type="pres">
      <dgm:prSet presAssocID="{0704A84A-712D-4FE2-B4B7-6529A2AF016C}" presName="sibTrans" presStyleCnt="0"/>
      <dgm:spPr/>
    </dgm:pt>
    <dgm:pt modelId="{1174F228-919D-4A2D-B14F-B6667B827F4F}" type="pres">
      <dgm:prSet presAssocID="{8346B85B-2468-46A0-9C32-050F40462D3F}" presName="node" presStyleLbl="node1" presStyleIdx="5" presStyleCnt="6" custScaleX="143151" custScaleY="199126">
        <dgm:presLayoutVars>
          <dgm:bulletEnabled val="1"/>
        </dgm:presLayoutVars>
      </dgm:prSet>
      <dgm:spPr/>
    </dgm:pt>
  </dgm:ptLst>
  <dgm:cxnLst>
    <dgm:cxn modelId="{71637A18-2976-4CE5-9E28-E04766B1C45A}" type="presOf" srcId="{8346B85B-2468-46A0-9C32-050F40462D3F}" destId="{1174F228-919D-4A2D-B14F-B6667B827F4F}" srcOrd="0" destOrd="0" presId="urn:microsoft.com/office/officeart/2005/8/layout/default"/>
    <dgm:cxn modelId="{F95EE826-A31A-42A1-95BF-1DC9D740F50E}" type="presOf" srcId="{1C7A005B-A13C-4E76-B2E4-F4AF8A49ECDE}" destId="{A8163E06-1D70-4644-AE6B-5CF9576C29FF}" srcOrd="0" destOrd="0" presId="urn:microsoft.com/office/officeart/2005/8/layout/default"/>
    <dgm:cxn modelId="{7D9CD52B-4C08-412A-95F1-02EFAB80991D}" type="presOf" srcId="{2F2DDA1E-BFC2-4F3D-A26E-A337DCED6021}" destId="{E1564B1D-020C-4736-98B0-7733F05EBD1C}" srcOrd="0" destOrd="0" presId="urn:microsoft.com/office/officeart/2005/8/layout/default"/>
    <dgm:cxn modelId="{7B151E38-68B5-439C-8370-68EEB6BA8BEF}" srcId="{1C7A005B-A13C-4E76-B2E4-F4AF8A49ECDE}" destId="{8CBD3959-2F61-4F09-B972-CE9D1B876C72}" srcOrd="4" destOrd="0" parTransId="{CD0F20BA-6ED3-458E-89F1-C34345CADF48}" sibTransId="{0704A84A-712D-4FE2-B4B7-6529A2AF016C}"/>
    <dgm:cxn modelId="{E3DE054C-50D6-41B2-A9C0-EB6B303FB672}" srcId="{1C7A005B-A13C-4E76-B2E4-F4AF8A49ECDE}" destId="{705A2936-360F-40D5-8C15-8CD7333BA6D5}" srcOrd="2" destOrd="0" parTransId="{19DD02FB-1365-4651-A607-21249994080D}" sibTransId="{47BD0264-21EA-4FEF-BE6A-A7E336BE57B4}"/>
    <dgm:cxn modelId="{5D4FB57D-90BF-4E81-A4F6-DC5843603D17}" type="presOf" srcId="{705A2936-360F-40D5-8C15-8CD7333BA6D5}" destId="{42AF2D90-5F4F-48AC-8531-58EE54126D3B}" srcOrd="0" destOrd="0" presId="urn:microsoft.com/office/officeart/2005/8/layout/default"/>
    <dgm:cxn modelId="{D016B097-1D89-47B7-A762-AB61E949AF6A}" srcId="{1C7A005B-A13C-4E76-B2E4-F4AF8A49ECDE}" destId="{8346B85B-2468-46A0-9C32-050F40462D3F}" srcOrd="5" destOrd="0" parTransId="{7B2DF45E-9438-46F6-9908-8D5EE2E74B53}" sibTransId="{078122BE-42B2-49D8-9FA2-801AD12DB8C7}"/>
    <dgm:cxn modelId="{46F5E99A-E491-406A-8F7F-D9465D37D46A}" type="presOf" srcId="{62C13FCD-93EF-4A54-9209-AC1EA50B460E}" destId="{0A10E569-ECB3-463F-95F7-8AB7D63DDC3D}" srcOrd="0" destOrd="0" presId="urn:microsoft.com/office/officeart/2005/8/layout/default"/>
    <dgm:cxn modelId="{1EE55E9C-DBBB-4E02-A4B6-B1E443D52AF5}" type="presOf" srcId="{8CBD3959-2F61-4F09-B972-CE9D1B876C72}" destId="{07DD0E2A-5A30-4C46-ACCD-42FDA8F33C23}" srcOrd="0" destOrd="0" presId="urn:microsoft.com/office/officeart/2005/8/layout/default"/>
    <dgm:cxn modelId="{E91E35A8-79C4-4B00-8BCB-D73CB31C485D}" srcId="{1C7A005B-A13C-4E76-B2E4-F4AF8A49ECDE}" destId="{2F2DDA1E-BFC2-4F3D-A26E-A337DCED6021}" srcOrd="3" destOrd="0" parTransId="{9F4D8805-1E82-4489-BA68-94F634BD781B}" sibTransId="{CB888732-D12A-4547-97C7-D28AD81BD086}"/>
    <dgm:cxn modelId="{96FBCBB5-AB9D-4E3E-8FC5-F104F7689A6F}" srcId="{1C7A005B-A13C-4E76-B2E4-F4AF8A49ECDE}" destId="{62C13FCD-93EF-4A54-9209-AC1EA50B460E}" srcOrd="0" destOrd="0" parTransId="{1DBD6EDE-2BF7-4F5F-9AFD-DFE787178AFD}" sibTransId="{7D814AB2-E5D3-49E7-A02A-AA622EB0E49B}"/>
    <dgm:cxn modelId="{CE8B4EE9-2A67-43E1-9429-5B38C7CBAE2C}" type="presOf" srcId="{4370B141-8008-4956-9B44-6A6FFD175730}" destId="{08282578-1E58-4EA0-A4D9-AA9AC1A66645}" srcOrd="0" destOrd="0" presId="urn:microsoft.com/office/officeart/2005/8/layout/default"/>
    <dgm:cxn modelId="{954412FE-6E28-4F37-93EC-C7C708E0A0F3}" srcId="{1C7A005B-A13C-4E76-B2E4-F4AF8A49ECDE}" destId="{4370B141-8008-4956-9B44-6A6FFD175730}" srcOrd="1" destOrd="0" parTransId="{EBF8D5BA-D1DC-45C3-AAEC-AE1AB0080DEB}" sibTransId="{B487214B-6C8E-4A12-A16B-7511E171753E}"/>
    <dgm:cxn modelId="{F98D8331-A8EC-4252-97D9-F473EEBD8617}" type="presParOf" srcId="{A8163E06-1D70-4644-AE6B-5CF9576C29FF}" destId="{0A10E569-ECB3-463F-95F7-8AB7D63DDC3D}" srcOrd="0" destOrd="0" presId="urn:microsoft.com/office/officeart/2005/8/layout/default"/>
    <dgm:cxn modelId="{18EB27A5-331D-4E9C-B624-4544894F1351}" type="presParOf" srcId="{A8163E06-1D70-4644-AE6B-5CF9576C29FF}" destId="{AFB5836C-1046-40FB-A4DB-9DC9FDCD4A88}" srcOrd="1" destOrd="0" presId="urn:microsoft.com/office/officeart/2005/8/layout/default"/>
    <dgm:cxn modelId="{FC8CB82C-F4BF-43A3-A221-883DE8010175}" type="presParOf" srcId="{A8163E06-1D70-4644-AE6B-5CF9576C29FF}" destId="{08282578-1E58-4EA0-A4D9-AA9AC1A66645}" srcOrd="2" destOrd="0" presId="urn:microsoft.com/office/officeart/2005/8/layout/default"/>
    <dgm:cxn modelId="{9334CCEA-36CD-4248-869E-D2EA8AF868BC}" type="presParOf" srcId="{A8163E06-1D70-4644-AE6B-5CF9576C29FF}" destId="{31F3103D-55F5-417F-A7D4-8C3EF021C1B7}" srcOrd="3" destOrd="0" presId="urn:microsoft.com/office/officeart/2005/8/layout/default"/>
    <dgm:cxn modelId="{226DEC0E-3224-437C-9274-62B91F0A8F2B}" type="presParOf" srcId="{A8163E06-1D70-4644-AE6B-5CF9576C29FF}" destId="{42AF2D90-5F4F-48AC-8531-58EE54126D3B}" srcOrd="4" destOrd="0" presId="urn:microsoft.com/office/officeart/2005/8/layout/default"/>
    <dgm:cxn modelId="{E003981D-3876-40E7-BFAB-5BF5C324134E}" type="presParOf" srcId="{A8163E06-1D70-4644-AE6B-5CF9576C29FF}" destId="{4D8ECE37-65A8-4DEB-9C60-69D6A742273A}" srcOrd="5" destOrd="0" presId="urn:microsoft.com/office/officeart/2005/8/layout/default"/>
    <dgm:cxn modelId="{BA4BAAE2-34C9-4CB9-80ED-194DA263BE27}" type="presParOf" srcId="{A8163E06-1D70-4644-AE6B-5CF9576C29FF}" destId="{E1564B1D-020C-4736-98B0-7733F05EBD1C}" srcOrd="6" destOrd="0" presId="urn:microsoft.com/office/officeart/2005/8/layout/default"/>
    <dgm:cxn modelId="{746FBD2A-2F36-4A1F-B0B3-13EF7E9462A9}" type="presParOf" srcId="{A8163E06-1D70-4644-AE6B-5CF9576C29FF}" destId="{756F146B-226E-4160-AF27-4ADA591F25D3}" srcOrd="7" destOrd="0" presId="urn:microsoft.com/office/officeart/2005/8/layout/default"/>
    <dgm:cxn modelId="{EA3BBEF7-6996-4D4D-8D29-310B98B3D5EF}" type="presParOf" srcId="{A8163E06-1D70-4644-AE6B-5CF9576C29FF}" destId="{07DD0E2A-5A30-4C46-ACCD-42FDA8F33C23}" srcOrd="8" destOrd="0" presId="urn:microsoft.com/office/officeart/2005/8/layout/default"/>
    <dgm:cxn modelId="{C25A0623-CDF2-451C-9F8E-57681612F6E3}" type="presParOf" srcId="{A8163E06-1D70-4644-AE6B-5CF9576C29FF}" destId="{A6B63404-A534-414D-AC0C-AEAE7DF9BA9B}" srcOrd="9" destOrd="0" presId="urn:microsoft.com/office/officeart/2005/8/layout/default"/>
    <dgm:cxn modelId="{60F97085-E744-4F44-8033-65595366CD21}" type="presParOf" srcId="{A8163E06-1D70-4644-AE6B-5CF9576C29FF}" destId="{1174F228-919D-4A2D-B14F-B6667B827F4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0E569-ECB3-463F-95F7-8AB7D63DDC3D}">
      <dsp:nvSpPr>
        <dsp:cNvPr id="0" name=""/>
        <dsp:cNvSpPr/>
      </dsp:nvSpPr>
      <dsp:spPr>
        <a:xfrm>
          <a:off x="883185" y="34157"/>
          <a:ext cx="3171553" cy="23521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b="1" kern="1200" dirty="0" err="1"/>
            <a:t>Petroléter</a:t>
          </a:r>
          <a:br>
            <a:rPr lang="sk-SK" sz="2400" b="1" kern="1200" dirty="0"/>
          </a:br>
          <a:r>
            <a:rPr lang="sk-SK" sz="2400" kern="1200" dirty="0"/>
            <a:t> je najľahšou ropnou frakciou, zmes uhľovodíkov C5 – C7 a teplotou varu 30 – 70 °C</a:t>
          </a:r>
          <a:br>
            <a:rPr lang="sk-SK" sz="2400" kern="1200" dirty="0"/>
          </a:br>
          <a:r>
            <a:rPr lang="sk-SK" sz="2400" kern="1200" dirty="0"/>
            <a:t>Použitie: čistenie</a:t>
          </a:r>
          <a:endParaRPr lang="en-US" sz="2400" kern="1200" dirty="0"/>
        </a:p>
      </dsp:txBody>
      <dsp:txXfrm>
        <a:off x="883185" y="34157"/>
        <a:ext cx="3171553" cy="2352105"/>
      </dsp:txXfrm>
    </dsp:sp>
    <dsp:sp modelId="{08282578-1E58-4EA0-A4D9-AA9AC1A66645}">
      <dsp:nvSpPr>
        <dsp:cNvPr id="0" name=""/>
        <dsp:cNvSpPr/>
      </dsp:nvSpPr>
      <dsp:spPr>
        <a:xfrm>
          <a:off x="4300558" y="34157"/>
          <a:ext cx="3129419" cy="23521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Benzín</a:t>
          </a:r>
          <a:r>
            <a:rPr lang="sk-SK" sz="2000" kern="1200" dirty="0"/>
            <a:t> </a:t>
          </a:r>
          <a:br>
            <a:rPr lang="sk-SK" sz="2000" kern="1200" dirty="0"/>
          </a:br>
          <a:r>
            <a:rPr lang="sk-SK" sz="2000" kern="1200" dirty="0"/>
            <a:t>(35-140 °C) -zmes uhľovodíkov s počtom atómov uhlíka C5 – C10. </a:t>
          </a:r>
          <a:br>
            <a:rPr lang="sk-SK" sz="2000" kern="1200" dirty="0"/>
          </a:br>
          <a:r>
            <a:rPr lang="sk-SK" sz="2000" kern="1200" dirty="0"/>
            <a:t>Jeho kvalita sa určuje oktánovým číslom. Čím je oktánové číslo vyššie, tým je benzín kvalitnejší</a:t>
          </a:r>
          <a:endParaRPr lang="en-US" sz="2000" kern="1200" dirty="0"/>
        </a:p>
      </dsp:txBody>
      <dsp:txXfrm>
        <a:off x="4300558" y="34157"/>
        <a:ext cx="3129419" cy="2352105"/>
      </dsp:txXfrm>
    </dsp:sp>
    <dsp:sp modelId="{42AF2D90-5F4F-48AC-8531-58EE54126D3B}">
      <dsp:nvSpPr>
        <dsp:cNvPr id="0" name=""/>
        <dsp:cNvSpPr/>
      </dsp:nvSpPr>
      <dsp:spPr>
        <a:xfrm>
          <a:off x="7658173" y="0"/>
          <a:ext cx="3148937" cy="239381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Petrolej</a:t>
          </a:r>
          <a:r>
            <a:rPr lang="sk-SK" sz="2000" kern="1200" dirty="0"/>
            <a:t> </a:t>
          </a:r>
          <a:br>
            <a:rPr lang="sk-SK" sz="2000" kern="1200" dirty="0"/>
          </a:br>
          <a:r>
            <a:rPr lang="sk-SK" sz="2000" kern="1200" dirty="0"/>
            <a:t>(150-250 °C)- zmes uhľovodíkov s počtom atómov uhlíka C9 – C15. </a:t>
          </a:r>
          <a:br>
            <a:rPr lang="sk-SK" sz="2000" kern="1200" dirty="0"/>
          </a:br>
          <a:r>
            <a:rPr lang="sk-SK" sz="2000" kern="1200" dirty="0"/>
            <a:t>Použitie: v minulosti- lampy na svietenie, dnes- na výrobu leteckého paliva </a:t>
          </a:r>
          <a:endParaRPr lang="en-US" sz="2000" kern="1200" dirty="0"/>
        </a:p>
      </dsp:txBody>
      <dsp:txXfrm>
        <a:off x="7658173" y="0"/>
        <a:ext cx="3148937" cy="2393816"/>
      </dsp:txXfrm>
    </dsp:sp>
    <dsp:sp modelId="{E1564B1D-020C-4736-98B0-7733F05EBD1C}">
      <dsp:nvSpPr>
        <dsp:cNvPr id="0" name=""/>
        <dsp:cNvSpPr/>
      </dsp:nvSpPr>
      <dsp:spPr>
        <a:xfrm>
          <a:off x="1414" y="2652938"/>
          <a:ext cx="4100656" cy="31378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Plynový olej </a:t>
          </a:r>
          <a:br>
            <a:rPr lang="sk-SK" sz="2000" b="1" kern="1200" dirty="0"/>
          </a:br>
          <a:r>
            <a:rPr lang="sk-SK" sz="2000" b="1" kern="1200" dirty="0"/>
            <a:t>(</a:t>
          </a:r>
          <a:r>
            <a:rPr lang="sk-SK" sz="2000" kern="1200" dirty="0"/>
            <a:t>250-380 °C) -zmes uhľovodíkov C13 – C20. Je základom pre výrobu motorovej </a:t>
          </a:r>
          <a:r>
            <a:rPr lang="sk-SK" sz="2000" b="1" kern="1200" dirty="0"/>
            <a:t>nafty.</a:t>
          </a:r>
          <a:r>
            <a:rPr lang="sk-SK" sz="2000" kern="1200" dirty="0"/>
            <a:t> Na rozdiel od benzínu nafta je zmes lineárnych uhľovodíkov s vyššou relatívnou molekulovou hmotnosťou. Pri nižšej teplote hustne. Dieselové motory majú preto v zime väčší problém so štartovaním. </a:t>
          </a:r>
          <a:endParaRPr lang="en-US" sz="2000" kern="1200" dirty="0"/>
        </a:p>
      </dsp:txBody>
      <dsp:txXfrm>
        <a:off x="1414" y="2652938"/>
        <a:ext cx="4100656" cy="3137811"/>
      </dsp:txXfrm>
    </dsp:sp>
    <dsp:sp modelId="{07DD0E2A-5A30-4C46-ACCD-42FDA8F33C23}">
      <dsp:nvSpPr>
        <dsp:cNvPr id="0" name=""/>
        <dsp:cNvSpPr/>
      </dsp:nvSpPr>
      <dsp:spPr>
        <a:xfrm>
          <a:off x="4373186" y="2697804"/>
          <a:ext cx="3593848" cy="31062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Oleje</a:t>
          </a:r>
          <a:br>
            <a:rPr lang="sk-SK" sz="2000" b="1" kern="1200" dirty="0"/>
          </a:br>
          <a:r>
            <a:rPr lang="sk-SK" sz="2000" kern="1200" dirty="0"/>
            <a:t> tvoria viac frakcií. Ľahké oleje sa používajú ako mazadlá, ťažké oleje na mazanie ložísk a vykurovanie. Ďalším spracovaním - krakovaním (štiepenie na kratšie reťazce) sa z ťažkých olejov získavajú ľahké ropné frakcie – pohonné hmoty a alkény s počtom atómov uhlíka C2 – C4.</a:t>
          </a:r>
          <a:endParaRPr lang="en-US" sz="2000" kern="1200" dirty="0"/>
        </a:p>
      </dsp:txBody>
      <dsp:txXfrm>
        <a:off x="4373186" y="2697804"/>
        <a:ext cx="3593848" cy="3106248"/>
      </dsp:txXfrm>
    </dsp:sp>
    <dsp:sp modelId="{1174F228-919D-4A2D-B14F-B6667B827F4F}">
      <dsp:nvSpPr>
        <dsp:cNvPr id="0" name=""/>
        <dsp:cNvSpPr/>
      </dsp:nvSpPr>
      <dsp:spPr>
        <a:xfrm>
          <a:off x="8187560" y="2753366"/>
          <a:ext cx="3518946" cy="2936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b="1" kern="1200" dirty="0"/>
            <a:t>Mazut</a:t>
          </a:r>
          <a:r>
            <a:rPr lang="sk-SK" sz="2400" kern="1200" dirty="0"/>
            <a:t> </a:t>
          </a:r>
          <a:br>
            <a:rPr lang="sk-SK" sz="2400" kern="1200" dirty="0"/>
          </a:br>
          <a:r>
            <a:rPr lang="sk-SK" sz="2400" kern="1200" dirty="0"/>
            <a:t>je zvyšok po destilácii. Obsahuje uhľovodíky s počtom atómov uhlíka až 200. Vyrába sa z neho asfalt a tiež sa používa ako palivo</a:t>
          </a:r>
          <a:r>
            <a:rPr lang="sk-SK" sz="1400" kern="1200" dirty="0"/>
            <a:t>.</a:t>
          </a:r>
          <a:endParaRPr lang="en-US" sz="1400" kern="1200" dirty="0"/>
        </a:p>
      </dsp:txBody>
      <dsp:txXfrm>
        <a:off x="8187560" y="2753366"/>
        <a:ext cx="3518946" cy="293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9AE1E7-A24D-4A13-B274-628566C6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81F273-28B5-4D77-A599-781E3861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A134A9-6326-4C34-9372-2BB77875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D1DEA3-A67E-49EC-AC8B-53A8700B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95F74B-5F56-4570-96DE-9AC25291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9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F103C6-A7D0-4C63-8F7C-CC55F31E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BC090FF-74AA-494A-BA28-8EC8C524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BC7AE0-1A1D-4524-ABFA-714B7EBA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8772C27-D605-4071-9312-C612C64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337DB1-25DC-4765-930B-0429BC0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9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097013C-5464-4054-BF54-4477DE8DD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C6FF564-5439-43EC-8364-9190073B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C7178E-F42C-43E9-86E7-D3BA9C4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CBCFB8-9808-441B-A045-6793E47E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0FB1F5B-6871-4E82-92FE-5387219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12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48F01-24EF-4C08-962E-392F6D46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37AB63-CCD0-4BED-A56F-5DCEB24B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11E2E3-36C6-4804-BB4B-4DEFC6B5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067A2C-6001-4F23-9161-27C4D23B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3358DF-020F-41D1-96D1-8AA75315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89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46CFE6-AA51-42D6-9D91-DC61E3AE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945B73-919F-44B4-B825-384196FC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787D7B-668E-41D6-AAA4-E3B643A6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47052A-CAEF-4460-90BA-76E82053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88321FB-C6CF-46B8-9A51-85E32DC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6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2322C-66FB-4030-9B94-E1A58E45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F03AC-109E-4AAA-8B8A-DB7A6EF6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42C6CD3-4694-40FD-AE46-C930EDE7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005F24C-C104-4FBC-AC44-9E6A304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7810CED-72D8-4886-9AD3-1C0421E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8BDDA34-D647-4FD8-8BA3-097A6D8B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2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2F1B6-3FF4-442C-AD3A-329210C1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359151-731C-44C5-95B9-08F7758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43A34BD-32F4-44AD-AF82-61A1764B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9F59A1-2370-4A3A-80DC-5F3169302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EA67177-8374-4EA2-9192-59E2F0625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44E91AF-A5BA-43E8-9E5A-DAC28EA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2D55E5D-DDEF-45B3-9129-DB6DBB79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64C7109-3400-4552-A143-AD950AD6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50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07F5BE-AA3E-404B-9A63-7A0B472F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212F6C3-9284-4166-B513-670051FE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29A7AA8-B4C2-41CD-95FC-73103115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BDE023-5DC6-4242-8A31-BC244A8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0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EFF1538-0A4B-49C4-9724-30532CC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D76D506-67A7-498B-A5DA-8A9B9D1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81EBD9-B150-4B99-B2C3-17597C2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0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8C8E0-2A7F-411D-AB86-34E400EC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BD913D-99C3-4063-AF53-78F302A5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DA1F78-1735-4490-9749-1A14C8B6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AADA1FF-E585-4899-B246-E1703A1E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E240C31-BA4C-4A40-9F12-5C228E7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6D7B875-F279-4F03-8C27-C673C870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19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1D35D8-F62C-4E9B-93F1-0D56F313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5509410-EC82-4A4F-A34D-66BBBD46B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01A148-BD44-4EEC-9E06-71A80BB6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9E75C3D-1E81-43FD-8D69-A9F1D35F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54F5A8-46BC-4AEF-9316-7265CF69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6278A1-7B47-4E14-8B71-6D06D3FF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1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C91F2DF-C48D-403B-BEC4-8B237651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7D58BB-559F-4F7A-9B60-3703223C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8DD328-DF65-4463-864C-56E7358E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65FA-03F6-438D-8CC9-82867A36C9FB}" type="datetimeFigureOut">
              <a:rPr lang="sk-SK" smtClean="0"/>
              <a:t>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F5CDA-59E6-4D6B-B2B1-6F6A6010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2B69044-8DC0-4D05-8747-CF7621762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5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533F45-56E2-40D7-ABC5-93B1E24E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sk-SK" dirty="0"/>
              <a:t>ZDROJE UHĽOVODÍKOV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45881E-0C0F-4B04-8732-FDEB8281C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sk-SK" dirty="0"/>
              <a:t>Bc. Kristína Chovancová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E85CDF-17CD-B4B7-303A-2B26C0F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sk-SK" sz="4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32" name="Picture 8" descr="Zemný plyn - oplyne.infooplyne.info">
            <a:extLst>
              <a:ext uri="{FF2B5EF4-FFF2-40B4-BE49-F238E27FC236}">
                <a16:creationId xmlns:a16="http://schemas.microsoft.com/office/drawing/2014/main" id="{EED33CAF-B1F0-0162-11C5-EDC6BFE05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 r="-2" b="-2"/>
          <a:stretch/>
        </p:blipFill>
        <p:spPr bwMode="auto">
          <a:xfrm>
            <a:off x="4075410" y="242402"/>
            <a:ext cx="400048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by som vedela, že uhlie je pre toľko vecí dobré, tak by som ho použila už  dávno - Dobré rady a nápady">
            <a:extLst>
              <a:ext uri="{FF2B5EF4-FFF2-40B4-BE49-F238E27FC236}">
                <a16:creationId xmlns:a16="http://schemas.microsoft.com/office/drawing/2014/main" id="{2B0B2BF4-9907-103A-5A52-DCF87CC7F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13932"/>
          <a:stretch/>
        </p:blipFill>
        <p:spPr bwMode="auto">
          <a:xfrm>
            <a:off x="190511" y="-2539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.aktuality.sk/foto/ropa/OTYweDU0MC9zbWFydC9maWx...">
            <a:extLst>
              <a:ext uri="{FF2B5EF4-FFF2-40B4-BE49-F238E27FC236}">
                <a16:creationId xmlns:a16="http://schemas.microsoft.com/office/drawing/2014/main" id="{09717CAB-683C-2534-A952-76BBB001E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8" r="16212" b="-1"/>
          <a:stretch/>
        </p:blipFill>
        <p:spPr bwMode="auto">
          <a:xfrm>
            <a:off x="8191500" y="-1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90FD24-A259-E2B7-AB9E-8E6D0F19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45" y="4286160"/>
            <a:ext cx="10562896" cy="220923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Zdrojom sú fosílne suroviny  - zemný plyn, </a:t>
            </a:r>
            <a:br>
              <a:rPr lang="sk-SK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- ropa </a:t>
            </a:r>
            <a:br>
              <a:rPr lang="sk-SK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-</a:t>
            </a:r>
            <a:r>
              <a:rPr lang="sk-SK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uhlie</a:t>
            </a:r>
          </a:p>
          <a:p>
            <a:r>
              <a:rPr lang="sk-SK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VZNIK: pred miliónmi rokov z rastlinných a živočíšnych zvyškov</a:t>
            </a:r>
          </a:p>
          <a:p>
            <a:endParaRPr lang="sk-SK" sz="1300" dirty="0">
              <a:solidFill>
                <a:schemeClr val="bg1">
                  <a:alpha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3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4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EDC94264-3734-4C03-8937-6DA01515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A60AEE-C2DE-11DE-0B31-4B128259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23" y="63495"/>
            <a:ext cx="6146847" cy="1461778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UHLIE</a:t>
            </a:r>
          </a:p>
        </p:txBody>
      </p:sp>
      <p:pic>
        <p:nvPicPr>
          <p:cNvPr id="2054" name="Picture 6" descr="Ťažba čierneho uhlia - KOS">
            <a:extLst>
              <a:ext uri="{FF2B5EF4-FFF2-40B4-BE49-F238E27FC236}">
                <a16:creationId xmlns:a16="http://schemas.microsoft.com/office/drawing/2014/main" id="{39AFD507-2772-E3B9-8303-F8886E473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1" r="8845" b="-4"/>
          <a:stretch/>
        </p:blipFill>
        <p:spPr bwMode="auto">
          <a:xfrm>
            <a:off x="24215" y="1525273"/>
            <a:ext cx="2422295" cy="2183576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ko si vybrať uhlie na grilovanie? Na toto si dajte pozor | Urob si sám">
            <a:extLst>
              <a:ext uri="{FF2B5EF4-FFF2-40B4-BE49-F238E27FC236}">
                <a16:creationId xmlns:a16="http://schemas.microsoft.com/office/drawing/2014/main" id="{6D5779C4-98C7-01FF-0325-0CFF7AB11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1" r="17967" b="1"/>
          <a:stretch/>
        </p:blipFill>
        <p:spPr bwMode="auto">
          <a:xfrm>
            <a:off x="2105969" y="378805"/>
            <a:ext cx="2904881" cy="2618601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nzín a naftu budú predávať už len 3 roky! Potom začnú čerpacie stanice  meniť na nabíjacie centrá pre elektromobily - Autoviny.sk">
            <a:extLst>
              <a:ext uri="{FF2B5EF4-FFF2-40B4-BE49-F238E27FC236}">
                <a16:creationId xmlns:a16="http://schemas.microsoft.com/office/drawing/2014/main" id="{6FDAAB44-ABA3-CAA7-DDC6-86FC5CA99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31957"/>
          <a:stretch/>
        </p:blipFill>
        <p:spPr bwMode="auto">
          <a:xfrm>
            <a:off x="1568506" y="2878496"/>
            <a:ext cx="3979807" cy="3916009"/>
          </a:xfrm>
          <a:custGeom>
            <a:avLst/>
            <a:gdLst/>
            <a:ahLst/>
            <a:cxnLst/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A6408D-F110-6497-7415-97FF94AF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313" y="1261241"/>
            <a:ext cx="6146857" cy="504496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VZNIK: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zuhoľnatením zvyškov rastlín (</a:t>
            </a:r>
            <a:r>
              <a:rPr lang="sk-SK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papraďorastov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anaeróbnych podmienok, </a:t>
            </a:r>
            <a:b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skladá sa prevažne z prvkov: C, H, N, O, S.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Čím je </a:t>
            </a: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obsah uhlíka väčší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tým je uhlie </a:t>
            </a: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kvalitnejšie</a:t>
            </a:r>
            <a:r>
              <a:rPr lang="sk-SK" sz="1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čierne uhlie 95% uhlíka</a:t>
            </a:r>
            <a:b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- hnedé uhlie 70% uhlíka</a:t>
            </a:r>
          </a:p>
          <a:p>
            <a:pPr>
              <a:spcAft>
                <a:spcPts val="1000"/>
              </a:spcAft>
            </a:pP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Ťažba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hlbinn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povrchové bane</a:t>
            </a:r>
            <a:b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Spracovanie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splyňovaním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získanie čistejšej energie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Skvapalňovaním=karbonizáciou uhlia sa získavajú dechty- z nich naft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 benzín </a:t>
            </a:r>
          </a:p>
          <a:p>
            <a:pPr>
              <a:spcAft>
                <a:spcPts val="1000"/>
              </a:spcAft>
            </a:pP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Ďalšie produkty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benzén, naftalén a ich deriváty fenoly, ale aj aromatické amíny a dusíkaté heterocyklické zlúčeniny</a:t>
            </a:r>
          </a:p>
          <a:p>
            <a:pPr>
              <a:spcAft>
                <a:spcPts val="1000"/>
              </a:spcAft>
            </a:pP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uhlia 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koks pri výrobe železa a vápna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22785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A11163-410E-7C5B-6880-21B1FF24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816095" cy="959178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/>
              <a:t>ZEMNÝ PLYN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F15028-C740-FAEB-AAAD-1D9C380B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35117"/>
            <a:ext cx="4824249" cy="572062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zmes plynných uhľovodíkov - </a:t>
            </a:r>
            <a:r>
              <a:rPr lang="sk-SK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alkánov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6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hlavne metánu, propánu a butánu +môže obsahovať H2S a CO2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sk-SK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Predpoklad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uvoľňovanie pri vzniku ropy (ropný plyn) a uhlia (karbónový plyn)</a:t>
            </a:r>
            <a:b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rozkladom organických látok rastlinného i živočíšneho pôvodu (</a:t>
            </a:r>
            <a:r>
              <a:rPr lang="sk-SK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napr.planktón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bezfarebný </a:t>
            </a:r>
            <a:r>
              <a:rPr lang="sk-SK" sz="16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bez zápachu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jeho zmes so vzduchom je výbušná. </a:t>
            </a:r>
          </a:p>
          <a:p>
            <a:pPr>
              <a:spcAft>
                <a:spcPts val="1000"/>
              </a:spcAft>
            </a:pPr>
            <a:r>
              <a:rPr lang="sk-SK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Ťažba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vrty s ropou - vrchná vrstva</a:t>
            </a:r>
          </a:p>
          <a:p>
            <a:pPr>
              <a:spcAft>
                <a:spcPts val="1000"/>
              </a:spcAft>
            </a:pPr>
            <a:r>
              <a:rPr lang="sk-SK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Najväčšie náleziská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Rusko, Blízky východ, Severná Amerika</a:t>
            </a:r>
          </a:p>
          <a:p>
            <a:pPr>
              <a:spcAft>
                <a:spcPts val="1000"/>
              </a:spcAft>
            </a:pPr>
            <a:r>
              <a:rPr lang="sk-SK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Použitie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výhrevné palivo – plynovody, výroba plastov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sk-SK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Odorizácia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pridávanie zapáchajúcich látok na báze síry (</a:t>
            </a:r>
            <a:r>
              <a:rPr lang="sk-SK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tioly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sulfidy) do nezapáchajúceho plynu –</a:t>
            </a:r>
            <a:r>
              <a:rPr lang="sk-SK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bezpečsnosť</a:t>
            </a:r>
            <a:r>
              <a:rPr lang="sk-SK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upozornenie proti výbuchom, požiaru, otrave, uduseniu</a:t>
            </a:r>
          </a:p>
          <a:p>
            <a:pPr>
              <a:spcAft>
                <a:spcPts val="1000"/>
              </a:spcAft>
            </a:pPr>
            <a:endParaRPr lang="sk-SK" sz="800" dirty="0"/>
          </a:p>
        </p:txBody>
      </p:sp>
      <p:pic>
        <p:nvPicPr>
          <p:cNvPr id="3074" name="Picture 2" descr="Zemný plyn: Význam a využitie - ELGAS">
            <a:extLst>
              <a:ext uri="{FF2B5EF4-FFF2-40B4-BE49-F238E27FC236}">
                <a16:creationId xmlns:a16="http://schemas.microsoft.com/office/drawing/2014/main" id="{C0C5888F-CC2D-0F9D-1CFF-E60E8EC34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r="-1" b="25041"/>
          <a:stretch/>
        </p:blipFill>
        <p:spPr bwMode="auto">
          <a:xfrm>
            <a:off x="4904316" y="-4"/>
            <a:ext cx="7287684" cy="3691637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emný plyn – Wikipédia">
            <a:extLst>
              <a:ext uri="{FF2B5EF4-FFF2-40B4-BE49-F238E27FC236}">
                <a16:creationId xmlns:a16="http://schemas.microsoft.com/office/drawing/2014/main" id="{1289C974-18A4-25BC-2633-5C0A71183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1"/>
          <a:stretch/>
        </p:blipFill>
        <p:spPr bwMode="auto">
          <a:xfrm>
            <a:off x="4726728" y="3802961"/>
            <a:ext cx="7472381" cy="3052781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8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4E59E0-6532-BA1A-38D3-9295766F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32" y="162498"/>
            <a:ext cx="5279408" cy="1128068"/>
          </a:xfrm>
        </p:spPr>
        <p:txBody>
          <a:bodyPr anchor="ctr">
            <a:normAutofit/>
          </a:bodyPr>
          <a:lstStyle/>
          <a:p>
            <a:r>
              <a:rPr lang="sk-SK" sz="6000" b="1" dirty="0"/>
              <a:t>ROPA</a:t>
            </a: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02" name="Rectangle 4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730FA1-CB1A-837B-58BB-5038C467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1083484"/>
            <a:ext cx="5866553" cy="5612017"/>
          </a:xfrm>
        </p:spPr>
        <p:txBody>
          <a:bodyPr anchor="ctr">
            <a:normAutofit/>
          </a:bodyPr>
          <a:lstStyle/>
          <a:p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tmavohnedá až čierna horľavá kvapalina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organického pôvodu </a:t>
            </a:r>
          </a:p>
          <a:p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Tvorená: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zmes </a:t>
            </a:r>
            <a:r>
              <a:rPr lang="sk-SK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alkánov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cykloalkánov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 aromatických uhľovodíkov</a:t>
            </a:r>
          </a:p>
          <a:p>
            <a:r>
              <a:rPr lang="sk-SK" sz="1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VZNIK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rozklad rastlinných a živočíšnych zvyškov</a:t>
            </a:r>
          </a:p>
          <a:p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Výskyt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 zemskej kôre v hĺbke až 8 km v zásobníkoch – rezervoároch</a:t>
            </a:r>
          </a:p>
          <a:p>
            <a:r>
              <a:rPr lang="sk-SK" sz="1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Ťažba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samotokom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 využitím jej tlaku (ropa vytryskne), </a:t>
            </a:r>
            <a:b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alebo pri nízkom tlaku v ložisku pomocou čerpadiel</a:t>
            </a:r>
          </a:p>
          <a:p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Doprava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finančne nákladné</a:t>
            </a: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ropovody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alebo </a:t>
            </a: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obrovskými tankermi</a:t>
            </a:r>
          </a:p>
          <a:p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Najväčší producenti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Perzský záliv, Rusko, USA, Kanada, Mexiko, Venezuela, Čína, Nórsko a niektoré krajiny Ďalekého východu a Afriky. </a:t>
            </a:r>
          </a:p>
          <a:p>
            <a:r>
              <a:rPr lang="sk-SK" sz="1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Význam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najdôležitejšia </a:t>
            </a:r>
            <a:r>
              <a:rPr lang="sk-SK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nerastná surovina-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vply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na globálnu ekonomiku a svetovú politiku</a:t>
            </a:r>
            <a:endParaRPr lang="sk-SK" sz="1800" dirty="0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opa – Wikipédia">
            <a:extLst>
              <a:ext uri="{FF2B5EF4-FFF2-40B4-BE49-F238E27FC236}">
                <a16:creationId xmlns:a16="http://schemas.microsoft.com/office/drawing/2014/main" id="{22B0526D-6C49-FFF3-F3A2-E7A1B7413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r="14006" b="-2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411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Napätie medzi USA a Iránom naďalej zvyšuje ceny ropy, zdraželo aj zlato -  SITA.sk">
            <a:extLst>
              <a:ext uri="{FF2B5EF4-FFF2-40B4-BE49-F238E27FC236}">
                <a16:creationId xmlns:a16="http://schemas.microsoft.com/office/drawing/2014/main" id="{333662BC-A75E-B2BF-1DA9-CCA9A9539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2" r="1" b="1173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9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CE9431-FF16-90FF-A34E-9A755C39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940" y="336239"/>
            <a:ext cx="5458838" cy="1325563"/>
          </a:xfrm>
        </p:spPr>
        <p:txBody>
          <a:bodyPr>
            <a:normAutofit/>
          </a:bodyPr>
          <a:lstStyle/>
          <a:p>
            <a:r>
              <a:rPr lang="sk-SK" dirty="0"/>
              <a:t>SPRACOVANIE ROPY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3E45B9F-D66E-CD8A-0777-85977D7B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7" t="21552" r="21750" b="9483"/>
          <a:stretch/>
        </p:blipFill>
        <p:spPr bwMode="auto">
          <a:xfrm>
            <a:off x="84537" y="633747"/>
            <a:ext cx="6458866" cy="48317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7D0CEF-A66D-AC75-6F14-5A2597FF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661802"/>
            <a:ext cx="6071066" cy="5154397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sk-SK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Rafinéria</a:t>
            </a:r>
            <a:r>
              <a:rPr lang="sk-SK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závod na spracovanie ropy </a:t>
            </a:r>
          </a:p>
          <a:p>
            <a:pPr>
              <a:spcAft>
                <a:spcPts val="1000"/>
              </a:spcAft>
            </a:pPr>
            <a:r>
              <a:rPr lang="sk-SK" sz="2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Základom je frakčná destilácia pri atmosférickom tlaku - </a:t>
            </a:r>
            <a:r>
              <a:rPr lang="sk-SK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proces, pri ktorom sa v destilačnej kolóne oddelia jednotlivé frakcie ropy na základe ich rozdielnej teploty varu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sk-SK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Najvyššia teplota v spodnej časti, smerom nahor teplota klesá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sk-SK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Destilačná kolóna má niekoľko častí=etáže s klobúčikmi. Každá etáž má inú teplotu, pri ktorej kondenzujú určité skupiny uhľovodíkov. Pary uhľovodíkov z nižšej etáže prechádzajú cez klobúčik na vyššiu etáž s nižšou teplotou. 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51206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4AF328-4FA5-1FB5-D1AA-F8CA83F3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39" y="113730"/>
            <a:ext cx="5393361" cy="1185681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/>
              <a:t>FRAKCIE ROPY</a:t>
            </a: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C213A57C-E544-6E8A-953F-9E1352084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391172"/>
              </p:ext>
            </p:extLst>
          </p:nvPr>
        </p:nvGraphicFramePr>
        <p:xfrm>
          <a:off x="147194" y="1042737"/>
          <a:ext cx="11707922" cy="5804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6074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674</Words>
  <Application>Microsoft Office PowerPoint</Application>
  <PresentationFormat>Širokouhlá</PresentationFormat>
  <Paragraphs>40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Office</vt:lpstr>
      <vt:lpstr>ZDROJE UHĽOVODÍKOV</vt:lpstr>
      <vt:lpstr> </vt:lpstr>
      <vt:lpstr>UHLIE</vt:lpstr>
      <vt:lpstr>ZEMNÝ PLYN</vt:lpstr>
      <vt:lpstr>ROPA</vt:lpstr>
      <vt:lpstr>SPRACOVANIE ROPY</vt:lpstr>
      <vt:lpstr>FRAKCIE 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Kristína Chovancová</dc:creator>
  <cp:lastModifiedBy>Kristína Chovancová</cp:lastModifiedBy>
  <cp:revision>4</cp:revision>
  <dcterms:created xsi:type="dcterms:W3CDTF">2021-11-15T16:11:03Z</dcterms:created>
  <dcterms:modified xsi:type="dcterms:W3CDTF">2023-03-01T21:50:54Z</dcterms:modified>
</cp:coreProperties>
</file>