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3" r:id="rId9"/>
    <p:sldId id="286" r:id="rId10"/>
    <p:sldId id="257" r:id="rId11"/>
    <p:sldId id="258" r:id="rId12"/>
    <p:sldId id="288" r:id="rId13"/>
    <p:sldId id="287" r:id="rId14"/>
    <p:sldId id="259" r:id="rId15"/>
    <p:sldId id="263" r:id="rId16"/>
    <p:sldId id="260" r:id="rId17"/>
    <p:sldId id="261" r:id="rId18"/>
    <p:sldId id="266" r:id="rId19"/>
    <p:sldId id="267" r:id="rId20"/>
    <p:sldId id="278" r:id="rId21"/>
    <p:sldId id="262" r:id="rId22"/>
    <p:sldId id="264" r:id="rId23"/>
    <p:sldId id="265" r:id="rId24"/>
    <p:sldId id="268" r:id="rId25"/>
    <p:sldId id="269" r:id="rId26"/>
    <p:sldId id="270" r:id="rId27"/>
    <p:sldId id="271" r:id="rId28"/>
    <p:sldId id="272" r:id="rId29"/>
    <p:sldId id="273" r:id="rId30"/>
    <p:sldId id="275" r:id="rId31"/>
    <p:sldId id="274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37" d="100"/>
          <a:sy n="37" d="100"/>
        </p:scale>
        <p:origin x="-3114" y="-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0E34-FC38-4A79-A2CD-93377F153A52}" type="datetimeFigureOut">
              <a:rPr lang="sk-SK" smtClean="0"/>
              <a:pPr/>
              <a:t>24.03.2021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19.wmf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8388424" cy="1470025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Pravidlá demokratickej politiky  </a:t>
            </a:r>
            <a:endParaRPr lang="sk-SK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demokra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3848"/>
            <a:ext cx="7308304" cy="3654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24128" y="274638"/>
            <a:ext cx="2962672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Úloha?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15816" y="1412776"/>
            <a:ext cx="5915000" cy="4525963"/>
          </a:xfrm>
        </p:spPr>
        <p:txBody>
          <a:bodyPr/>
          <a:lstStyle/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Združovanie prívržencov rovnakých názorov</a:t>
            </a:r>
          </a:p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Mládežnícke, odborové, profesijné a športové organizácie </a:t>
            </a:r>
          </a:p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Mali svoje noviny,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</a:t>
            </a:r>
            <a:r>
              <a:rPr lang="sk-SK" dirty="0" smtClean="0">
                <a:latin typeface="Aharoni" pitchFamily="2" charset="-79"/>
                <a:cs typeface="Aharoni" pitchFamily="2" charset="-79"/>
              </a:rPr>
              <a:t>asopisy</a:t>
            </a:r>
          </a:p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Konali verejné zhromaždenia</a:t>
            </a:r>
          </a:p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Vplyv – výhody: zamestnanie</a:t>
            </a:r>
            <a:endParaRPr lang="sk-SK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 descr="C:\Users\Jana\AppData\Local\Microsoft\Windows\INetCache\IE\4NQCT10N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2800557" cy="33092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5157192"/>
            <a:ext cx="4114800" cy="1143000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OSOBA</a:t>
            </a:r>
            <a:endParaRPr lang="sk-SK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1259632" y="2060848"/>
            <a:ext cx="4330824" cy="1180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PROGRAM</a:t>
            </a:r>
            <a:endParaRPr lang="sk-SK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Jana\AppData\Local\Microsoft\Windows\INetCache\IE\GBFVLHQM\MC9004418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12541"/>
            <a:ext cx="4541295" cy="2675097"/>
          </a:xfrm>
          <a:prstGeom prst="rect">
            <a:avLst/>
          </a:prstGeom>
          <a:noFill/>
        </p:spPr>
      </p:pic>
      <p:pic>
        <p:nvPicPr>
          <p:cNvPr id="1029" name="Picture 5" descr="C:\Users\Jana\AppData\Local\Microsoft\Windows\INetCache\IE\SORBLKTG\MC90044190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3" y="3356992"/>
            <a:ext cx="3182753" cy="2808312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827584" y="3861048"/>
            <a:ext cx="5166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Pravidlá, rituály, symboly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Naši KVÍZMAJSTRI 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E:\DCIM\100D5200\DSC_02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560839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1920 – päťka 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Rozhodovali o otázkach politického života </a:t>
            </a:r>
          </a:p>
          <a:p>
            <a:r>
              <a:rPr lang="sk-SK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Kompromis, právo veta</a:t>
            </a:r>
          </a:p>
          <a:p>
            <a:r>
              <a:rPr lang="sk-SK" dirty="0" smtClean="0"/>
              <a:t>Strany: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agrárnej, sociálnodemokratickej, národnodemokratická, národnosocialistickej,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lidovej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sociálna demokracia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Organizovala robotníkov, učiteľov, remeselníkov</a:t>
            </a:r>
            <a:endParaRPr lang="sk-SK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3075" name="Picture 3" descr="C:\Users\Jana\AppData\Local\Microsoft\Windows\INetCache\IE\LLYS6B2W\MC90022950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1830583" cy="2448272"/>
          </a:xfrm>
          <a:prstGeom prst="rect">
            <a:avLst/>
          </a:prstGeom>
          <a:noFill/>
        </p:spPr>
      </p:pic>
      <p:pic>
        <p:nvPicPr>
          <p:cNvPr id="3077" name="Picture 5" descr="C:\Users\Jana\AppData\Local\Microsoft\Windows\INetCache\IE\LLYS6B2W\MC9004154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4232495" cy="3447861"/>
          </a:xfrm>
          <a:prstGeom prst="rect">
            <a:avLst/>
          </a:prstGeom>
          <a:noFill/>
        </p:spPr>
      </p:pic>
      <p:pic>
        <p:nvPicPr>
          <p:cNvPr id="3079" name="Picture 7" descr="C:\Users\Jana\AppData\Local\Microsoft\Windows\INetCache\IE\LLYS6B2W\MC90027896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53100">
            <a:off x="6222251" y="4433135"/>
            <a:ext cx="2367439" cy="2193835"/>
          </a:xfrm>
          <a:prstGeom prst="rect">
            <a:avLst/>
          </a:prstGeom>
          <a:noFill/>
        </p:spPr>
      </p:pic>
      <p:pic>
        <p:nvPicPr>
          <p:cNvPr id="2050" name="Picture 2" descr="C:\Users\Jana\AppData\Local\Microsoft\Windows\INetCache\IE\GBFVLHQM\MC90023525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780928"/>
            <a:ext cx="1805940" cy="159288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Vlastimil_Tus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021772">
            <a:off x="2267744" y="4149080"/>
            <a:ext cx="1704975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Obrázok 9" descr="n201107032020_lehocky-emanu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31126">
            <a:off x="6506542" y="2895433"/>
            <a:ext cx="1855465" cy="2508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8736" y="1700808"/>
            <a:ext cx="5205264" cy="1152128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Marxistický socializmus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Československá sociálna demokracia</a:t>
            </a:r>
          </a:p>
        </p:txBody>
      </p:sp>
      <p:sp>
        <p:nvSpPr>
          <p:cNvPr id="6" name="BlokTextu 5"/>
          <p:cNvSpPr txBox="1"/>
          <p:nvPr/>
        </p:nvSpPr>
        <p:spPr>
          <a:xfrm rot="823663">
            <a:off x="4459527" y="4493868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Väčšiu rovnosť, odstránenie veľkých rozdielov v majetku i v prístupe k vzdelaniu</a:t>
            </a:r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79512" y="2564904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Chcela: </a:t>
            </a:r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poštátnenie väčších súkromných podnikov, poľnohospo-dárskych majetkov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283968" y="278092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Centralizmus, </a:t>
            </a:r>
          </a:p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čechoslovakizmus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" name="Obrázok 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18558">
            <a:off x="2326574" y="1735689"/>
            <a:ext cx="1686830" cy="20109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BlokTextu 11"/>
          <p:cNvSpPr txBox="1"/>
          <p:nvPr/>
        </p:nvSpPr>
        <p:spPr>
          <a:xfrm rot="21047007">
            <a:off x="1640565" y="123009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Ivan Dérer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BlokTextu 12"/>
          <p:cNvSpPr txBox="1"/>
          <p:nvPr/>
        </p:nvSpPr>
        <p:spPr>
          <a:xfrm rot="20933348">
            <a:off x="3076456" y="632188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Vlastimil Tusár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BlokTextu 13"/>
          <p:cNvSpPr txBox="1"/>
          <p:nvPr/>
        </p:nvSpPr>
        <p:spPr>
          <a:xfrm rot="675742">
            <a:off x="6820339" y="247590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Emanuel Lehocký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5" name="Obrázok 14" descr="201110282212_robotnicke-novin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444246">
            <a:off x="251520" y="332656"/>
            <a:ext cx="1328698" cy="1966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Komunistická strana Československa (KSČ)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Zástupný symbol obsahu 3" descr="Emblem_of_the_Communist_Party_of_Czechoslovakia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398196">
            <a:off x="7264342" y="345746"/>
            <a:ext cx="1578347" cy="1822990"/>
          </a:xfrm>
        </p:spPr>
      </p:pic>
      <p:pic>
        <p:nvPicPr>
          <p:cNvPr id="5" name="Obrázok 4" descr="220px-Leták_KSČ_z_roku_192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26802">
            <a:off x="442500" y="1551641"/>
            <a:ext cx="2775942" cy="4794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lokTextu 5"/>
          <p:cNvSpPr txBox="1"/>
          <p:nvPr/>
        </p:nvSpPr>
        <p:spPr>
          <a:xfrm>
            <a:off x="3347864" y="2132856"/>
            <a:ext cx="451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Triedny boj, socialistická revolúcia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059832" y="2636912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Súčasť medzinárodne organizovaného hnutia </a:t>
            </a:r>
          </a:p>
          <a:p>
            <a:pPr algn="ctr"/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- Komunistická internacionála</a:t>
            </a:r>
            <a:endParaRPr lang="sk-SK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" name="Obrázok 8" descr="map_1_upravena_mapa_slovens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339836">
            <a:off x="3574784" y="3660963"/>
            <a:ext cx="4320480" cy="235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Jana\AppData\Local\Microsoft\Windows\INetCache\IE\GBFVLHQM\MC90022950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509120"/>
            <a:ext cx="720080" cy="963055"/>
          </a:xfrm>
          <a:prstGeom prst="rect">
            <a:avLst/>
          </a:prstGeom>
          <a:noFill/>
        </p:spPr>
      </p:pic>
      <p:pic>
        <p:nvPicPr>
          <p:cNvPr id="1028" name="Picture 4" descr="C:\Users\Jana\AppData\Local\Microsoft\Windows\INetCache\IE\GBFVLHQM\MC90029232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4869160"/>
            <a:ext cx="792088" cy="776403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4182385" y="5805264"/>
            <a:ext cx="491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cs typeface="Aharoni" pitchFamily="2" charset="-79"/>
              </a:rPr>
              <a:t>Poľnohospodárski robotníci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cs typeface="Aharoni" pitchFamily="2" charset="-79"/>
              </a:rPr>
              <a:t>na južnom Slovensku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K_Gottwa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293096"/>
            <a:ext cx="2921000" cy="2197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365530">
            <a:off x="395536" y="188640"/>
            <a:ext cx="3168352" cy="381642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Propagácia radikálnej zmeny revolučným prevratom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Zástupný symbol obsahu 3" descr="220px-Leták_KSČ_193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79912" y="620688"/>
            <a:ext cx="4936182" cy="3455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BlokTextu 4"/>
          <p:cNvSpPr txBox="1"/>
          <p:nvPr/>
        </p:nvSpPr>
        <p:spPr>
          <a:xfrm rot="20645717">
            <a:off x="91752" y="3503242"/>
            <a:ext cx="2861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Zrušenie</a:t>
            </a:r>
          </a:p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súkromného </a:t>
            </a:r>
          </a:p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vlastníctva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pic>
        <p:nvPicPr>
          <p:cNvPr id="7" name="Obrázok 6" descr="43c9878210_5822628_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149080"/>
            <a:ext cx="1656184" cy="226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culen mara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69962">
            <a:off x="6579949" y="4354858"/>
            <a:ext cx="2109430" cy="21364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BlokTextu 8"/>
          <p:cNvSpPr txBox="1"/>
          <p:nvPr/>
        </p:nvSpPr>
        <p:spPr>
          <a:xfrm>
            <a:off x="1403648" y="6488668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Klement Gottwald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067944" y="648866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Vladimír Clementis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804248" y="648866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Marek Čulen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Republikánska strana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zemedelského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maloroľníckeho ľudu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21221014">
            <a:off x="5716717" y="1363127"/>
            <a:ext cx="3178696" cy="9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Agrárnici</a:t>
            </a:r>
            <a:endParaRPr lang="sk-SK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211960" y="2132856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Chrbtová kosť koaličných vlád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Obrázok 5" descr="122416-kravy-rolnik-farmar-nestandar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429000"/>
            <a:ext cx="3456806" cy="25926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Obrázok 7" descr="kos_vanova_0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675819">
            <a:off x="922638" y="3130365"/>
            <a:ext cx="2928220" cy="21961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 descr="Vavro_Šrobá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692696"/>
            <a:ext cx="1876425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vislý zvitok 3"/>
          <p:cNvSpPr/>
          <p:nvPr/>
        </p:nvSpPr>
        <p:spPr>
          <a:xfrm rot="21235250">
            <a:off x="158861" y="635532"/>
            <a:ext cx="3168352" cy="316835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Ideológia čechoslovakizmu</a:t>
            </a:r>
          </a:p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Centralizmus  </a:t>
            </a:r>
          </a:p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Dôležitosť roľníckeho stavu a vidieka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Obrázok 5" descr="Hodz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844824"/>
            <a:ext cx="2391544" cy="3251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Svehla_anton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284984"/>
            <a:ext cx="2232248" cy="2998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6588224" y="5229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Milan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Hodža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491880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Antonín Švehla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" name="Obrázok 9" descr="220px-Znak_agrární_strany_ve_štítě_domu,_Borečn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4293096"/>
            <a:ext cx="2794000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>
            <a:noAutofit/>
          </a:bodyPr>
          <a:lstStyle/>
          <a:p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Zánik R-U</a:t>
            </a:r>
            <a:endParaRPr lang="sk-SK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Chaos </a:t>
            </a:r>
          </a:p>
          <a:p>
            <a:r>
              <a:rPr lang="sk-SK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Hnev ľudí </a:t>
            </a:r>
          </a:p>
          <a:p>
            <a:pPr lvl="1"/>
            <a:r>
              <a:rPr lang="sk-SK" dirty="0" smtClean="0"/>
              <a:t>Vyvršovanie sa na miestnych úradníkoch, notároch, krčmároch</a:t>
            </a:r>
          </a:p>
          <a:p>
            <a:pPr lvl="1"/>
            <a:r>
              <a:rPr lang="sk-SK" dirty="0" smtClean="0"/>
              <a:t>Odplata a účtovanie </a:t>
            </a:r>
          </a:p>
          <a:p>
            <a:r>
              <a:rPr lang="sk-SK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Vlastné republiky </a:t>
            </a:r>
            <a:r>
              <a:rPr lang="sk-SK" dirty="0" smtClean="0"/>
              <a:t>– Terchová, </a:t>
            </a:r>
            <a:r>
              <a:rPr lang="sk-SK" dirty="0" err="1" smtClean="0"/>
              <a:t>Maríková</a:t>
            </a:r>
            <a:endParaRPr lang="sk-SK" dirty="0"/>
          </a:p>
        </p:txBody>
      </p:sp>
      <p:pic>
        <p:nvPicPr>
          <p:cNvPr id="512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64998"/>
            <a:ext cx="4427984" cy="2922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800x800_img-520192014-00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620688"/>
            <a:ext cx="4696363" cy="5852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Hlinková slovenská ľudová strana (HSĽS)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27984" y="1556792"/>
            <a:ext cx="4464496" cy="964704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Najväčšia podpora na Slovensku 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 rot="20994724">
            <a:off x="585065" y="1017987"/>
            <a:ext cx="213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Segoe Script" pitchFamily="34" charset="0"/>
              </a:rPr>
              <a:t>Ľudáci</a:t>
            </a:r>
            <a:endParaRPr lang="sk-SK" sz="4000" b="1" dirty="0">
              <a:latin typeface="Segoe Script" pitchFamily="34" charset="0"/>
            </a:endParaRPr>
          </a:p>
        </p:txBody>
      </p:sp>
      <p:sp>
        <p:nvSpPr>
          <p:cNvPr id="5" name="Zvislý zvitok 4"/>
          <p:cNvSpPr/>
          <p:nvPr/>
        </p:nvSpPr>
        <p:spPr>
          <a:xfrm>
            <a:off x="0" y="1916832"/>
            <a:ext cx="4104456" cy="494116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Uskutočnenie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Pittsburskej dohody </a:t>
            </a:r>
          </a:p>
          <a:p>
            <a:pPr algn="ctr"/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Program samosprávy (autonómie) Slovenska</a:t>
            </a:r>
          </a:p>
          <a:p>
            <a:pPr algn="ctr"/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Presadzovanie zvrchovanosti slovenského národa </a:t>
            </a:r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 descr="C:\Users\Jana\AppData\Local\Microsoft\Windows\INetCache\IE\SORBLKTG\MC90043488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86142"/>
            <a:ext cx="2880319" cy="3087074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 rot="499797">
            <a:off x="5501657" y="2636912"/>
            <a:ext cx="3608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Duchovenstvo, 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katolícki voliči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pic>
        <p:nvPicPr>
          <p:cNvPr id="11" name="Obrázok 10" descr="180px-230px-Andrej_Hlin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83228">
            <a:off x="5770689" y="3593731"/>
            <a:ext cx="2376264" cy="2979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BlokTextu 11"/>
          <p:cNvSpPr txBox="1"/>
          <p:nvPr/>
        </p:nvSpPr>
        <p:spPr>
          <a:xfrm rot="388673">
            <a:off x="4811841" y="6113031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Andrej Hlinka</a:t>
            </a:r>
            <a:endParaRPr lang="sk-SK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Karol_Sidor_1938_(Warschau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628800"/>
            <a:ext cx="2088232" cy="27384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7499176" cy="1324744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Tlačový orgán: Slovák, Slovenské ľudové noviny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Obrázok 3" descr="Ferdinand_Juri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44824"/>
            <a:ext cx="1800225" cy="2219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Obrázok 4" descr="Jozef_Tis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95071">
            <a:off x="2166194" y="3767651"/>
            <a:ext cx="1906292" cy="27363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8" name="Rovná spojnica 7"/>
          <p:cNvCxnSpPr>
            <a:endCxn id="3" idx="3"/>
          </p:cNvCxnSpPr>
          <p:nvPr/>
        </p:nvCxnSpPr>
        <p:spPr>
          <a:xfrm flipV="1">
            <a:off x="5004048" y="1139044"/>
            <a:ext cx="2916000" cy="5098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Obrázok 8" descr="Vojtech_Tuka_in_unifor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12897">
            <a:off x="6660232" y="3717032"/>
            <a:ext cx="1879957" cy="2624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 rot="556290">
            <a:off x="1281225" y="63904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Jozef Tiso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11560" y="42210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Ferdiš Juriga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427984" y="450912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Karol Sidor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BlokTextu 12"/>
          <p:cNvSpPr txBox="1"/>
          <p:nvPr/>
        </p:nvSpPr>
        <p:spPr>
          <a:xfrm rot="269288">
            <a:off x="6240198" y="64270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Vojtech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Tuka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Slovenská národná strana (SNS)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63888" y="1484784"/>
            <a:ext cx="4834880" cy="676672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Evanjelické prostredie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 rot="526905">
            <a:off x="6024344" y="2161674"/>
            <a:ext cx="3047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Nemala širokú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základňu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pic>
        <p:nvPicPr>
          <p:cNvPr id="5" name="Obrázok 4" descr="Martin_Ráz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396257">
            <a:off x="683568" y="1772816"/>
            <a:ext cx="2663421" cy="37966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Obrázok 5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996952"/>
            <a:ext cx="2304256" cy="3291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BlokTextu 6"/>
          <p:cNvSpPr txBox="1"/>
          <p:nvPr/>
        </p:nvSpPr>
        <p:spPr>
          <a:xfrm rot="21306587">
            <a:off x="1272426" y="572959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Martin Rázus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932040" y="630932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Emil Stodola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národná demokracia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1628800"/>
            <a:ext cx="2855168" cy="964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Inteligencia, finančníci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98" name="Picture 2" descr="C:\Users\Jana\AppData\Local\Microsoft\Windows\INetCache\IE\SORBLKTG\MC90031101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40768"/>
            <a:ext cx="1885493" cy="1267358"/>
          </a:xfrm>
          <a:prstGeom prst="rect">
            <a:avLst/>
          </a:prstGeom>
          <a:noFill/>
        </p:spPr>
      </p:pic>
      <p:pic>
        <p:nvPicPr>
          <p:cNvPr id="4102" name="Picture 6" descr="C:\Users\Jana\AppData\Local\Microsoft\Windows\INetCache\IE\LLYS6B2W\MC90044039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636912"/>
            <a:ext cx="2304256" cy="2304256"/>
          </a:xfrm>
          <a:prstGeom prst="rect">
            <a:avLst/>
          </a:prstGeom>
          <a:noFill/>
        </p:spPr>
      </p:pic>
      <p:sp>
        <p:nvSpPr>
          <p:cNvPr id="10" name="Zvislý zvitok 9"/>
          <p:cNvSpPr/>
          <p:nvPr/>
        </p:nvSpPr>
        <p:spPr>
          <a:xfrm>
            <a:off x="0" y="1412776"/>
            <a:ext cx="3456384" cy="396044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jednota </a:t>
            </a:r>
          </a:p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Úzka spolupráca slovanských národov a štátov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1" name="Obrázok 10" descr="170px-Karel_Kramář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71673">
            <a:off x="3491880" y="3645024"/>
            <a:ext cx="1800200" cy="24673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BlokTextu 11"/>
          <p:cNvSpPr txBox="1"/>
          <p:nvPr/>
        </p:nvSpPr>
        <p:spPr>
          <a:xfrm rot="21214353">
            <a:off x="3651263" y="639533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Karel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Kramář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strana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lidová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88024" y="1988840"/>
            <a:ext cx="3970784" cy="676672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Orientácia na českých katolíckych voličov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19672" y="1916832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Predseda: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Jan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Šrámek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95536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Československá strana národnosocialistická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4048" y="443711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Marxistický socializmus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BlokTextu 6"/>
          <p:cNvSpPr txBox="1"/>
          <p:nvPr/>
        </p:nvSpPr>
        <p:spPr>
          <a:xfrm rot="259846">
            <a:off x="4139952" y="5157192"/>
            <a:ext cx="4390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Inteligencia, remeselníci, </a:t>
            </a:r>
          </a:p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živnostníci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BlokTextu 7"/>
          <p:cNvSpPr txBox="1"/>
          <p:nvPr/>
        </p:nvSpPr>
        <p:spPr>
          <a:xfrm rot="20875096">
            <a:off x="755576" y="4725144"/>
            <a:ext cx="2805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Václav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Klofáč</a:t>
            </a:r>
            <a:endParaRPr lang="sk-SK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Igor Hrušovský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12776"/>
            <a:ext cx="4752528" cy="9361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Krajinská</a:t>
            </a:r>
          </a:p>
          <a:p>
            <a:pPr algn="ctr">
              <a:buNone/>
            </a:pPr>
            <a:r>
              <a:rPr lang="sk-SK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kresťanskosocialistická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Strany národnostných menšín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148064" y="1412776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Maďarská národná</a:t>
            </a:r>
          </a:p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Šípka hore a doľava 5"/>
          <p:cNvSpPr/>
          <p:nvPr/>
        </p:nvSpPr>
        <p:spPr>
          <a:xfrm rot="2607247">
            <a:off x="2998986" y="2314386"/>
            <a:ext cx="2930003" cy="2875209"/>
          </a:xfrm>
          <a:prstGeom prst="lef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19672" y="5661248"/>
            <a:ext cx="587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Maďarská zjednotená strana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Obrázok 7" descr="Janos_Esterhaz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348880"/>
            <a:ext cx="1609725" cy="2314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BlokTextu 8"/>
          <p:cNvSpPr txBox="1"/>
          <p:nvPr/>
        </p:nvSpPr>
        <p:spPr>
          <a:xfrm>
            <a:off x="683568" y="479715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János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Esterházy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652120" y="234888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József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Szent-Iványi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Nemecké strany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Sudetonemecká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 – 				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Konrad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Henlein</a:t>
            </a:r>
            <a:endParaRPr lang="sk-SK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Ideológia nemeckého národného socializmu, samospráva území obývaných nemeckou menšinou</a:t>
            </a:r>
          </a:p>
          <a:p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Karpatonemecká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 –</a:t>
            </a:r>
          </a:p>
          <a:p>
            <a:pPr>
              <a:buNone/>
            </a:pP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			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Franz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Karmasin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razsky-hrad-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23131">
            <a:off x="794111" y="3264017"/>
            <a:ext cx="5112568" cy="299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cs typeface="Aharoni" pitchFamily="2" charset="-79"/>
              </a:rPr>
              <a:t>HRAD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8960" y="1196752"/>
            <a:ext cx="6275040" cy="4248472"/>
          </a:xfrm>
        </p:spPr>
        <p:txBody>
          <a:bodyPr/>
          <a:lstStyle/>
          <a:p>
            <a:r>
              <a:rPr lang="sk-SK" dirty="0" smtClean="0"/>
              <a:t>Skupina politikov, novinárov, spisovateľov, intelektuálov z rôznych pol. strán združená okolo prezidenta T. G. Masaryka a E. Beneša</a:t>
            </a:r>
            <a:endParaRPr lang="sk-SK" dirty="0"/>
          </a:p>
        </p:txBody>
      </p:sp>
      <p:pic>
        <p:nvPicPr>
          <p:cNvPr id="5" name="Obrázok 4" descr="prazsky-hrad-1f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71950">
            <a:off x="391518" y="1901497"/>
            <a:ext cx="2464449" cy="14720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>
                <a:latin typeface="Aharoni" pitchFamily="2" charset="-79"/>
                <a:cs typeface="Aharoni" pitchFamily="2" charset="-79"/>
              </a:rPr>
              <a:t>Prvé voľby </a:t>
            </a:r>
            <a:endParaRPr lang="sk-SK" sz="54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3968" y="1412776"/>
            <a:ext cx="4104456" cy="64807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18. a 25. apríl 1920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Obrázok 3" descr="antikampansm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24156">
            <a:off x="730416" y="1638411"/>
            <a:ext cx="3313817" cy="4734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Obrázok 4" descr="124598-volebne-plagaty-nestandard1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24389">
            <a:off x="4805150" y="2542102"/>
            <a:ext cx="3810000" cy="2857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466819">
            <a:off x="4684395" y="553427"/>
            <a:ext cx="4402832" cy="1138138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Neistá situácia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27984" y="2249488"/>
            <a:ext cx="4258816" cy="4851920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SNR – Turčiansky sv. Martin</a:t>
            </a:r>
          </a:p>
          <a:p>
            <a:r>
              <a:rPr lang="sk-SK" dirty="0" smtClean="0"/>
              <a:t>November 1918 – </a:t>
            </a:r>
            <a:r>
              <a:rPr lang="sk-SK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Skalica 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45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Šrobár</a:t>
            </a:r>
            <a:r>
              <a:rPr lang="sk-SK" sz="45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45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Dérer</a:t>
            </a:r>
            <a:r>
              <a:rPr lang="sk-SK" sz="45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Blaha </a:t>
            </a:r>
          </a:p>
          <a:p>
            <a:pPr lvl="1"/>
            <a:r>
              <a:rPr lang="sk-SK" dirty="0" smtClean="0"/>
              <a:t>Cieľ: prevziať moc</a:t>
            </a:r>
          </a:p>
          <a:p>
            <a:pPr lvl="1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Dočasná skalická vláda</a:t>
            </a:r>
            <a:endParaRPr lang="sk-SK" dirty="0" smtClean="0"/>
          </a:p>
          <a:p>
            <a:r>
              <a:rPr lang="sk-SK" dirty="0" smtClean="0"/>
              <a:t>December 1918 </a:t>
            </a:r>
          </a:p>
          <a:p>
            <a:pPr lvl="1"/>
            <a:r>
              <a:rPr lang="sk-SK" dirty="0" err="1" smtClean="0"/>
              <a:t>Šrobár</a:t>
            </a:r>
            <a:r>
              <a:rPr lang="sk-SK" dirty="0" smtClean="0"/>
              <a:t> </a:t>
            </a:r>
          </a:p>
          <a:p>
            <a:pPr lvl="1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Ministerstvo s plnou mocou pre správu Slovenska </a:t>
            </a:r>
          </a:p>
          <a:p>
            <a:pPr lvl="1"/>
            <a:r>
              <a:rPr lang="sk-SK" sz="3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Žilina</a:t>
            </a:r>
            <a:r>
              <a:rPr lang="sk-SK" dirty="0" smtClean="0"/>
              <a:t> – neskôr BA</a:t>
            </a:r>
          </a:p>
          <a:p>
            <a:r>
              <a:rPr lang="sk-SK" dirty="0" smtClean="0"/>
              <a:t>Autoritu zabezpečovala armáda </a:t>
            </a:r>
          </a:p>
          <a:p>
            <a:r>
              <a:rPr lang="sk-SK" dirty="0" smtClean="0"/>
              <a:t>Stanné právo </a:t>
            </a:r>
            <a:endParaRPr lang="sk-SK" dirty="0"/>
          </a:p>
        </p:txBody>
      </p:sp>
      <p:pic>
        <p:nvPicPr>
          <p:cNvPr id="4098" name="Picture 2" descr="Výsledok vyhľadávania obrázkov pre dopyt uncertain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08158" cy="2924944"/>
          </a:xfrm>
          <a:prstGeom prst="rect">
            <a:avLst/>
          </a:prstGeom>
          <a:noFill/>
        </p:spPr>
      </p:pic>
      <p:pic>
        <p:nvPicPr>
          <p:cNvPr id="4100" name="Picture 4" descr="Výsledok vyhľadávania obrázkov pre dopyt vavro šrobá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80928"/>
            <a:ext cx="1547665" cy="1993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2" name="Picture 6" descr="Výsledok vyhľadávania obrázkov pre dopyt ivan dér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429000"/>
            <a:ext cx="1440160" cy="1920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4" name="Picture 8" descr="Výsledok vyhľadávania obrázkov pre dopyt pavol blah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4437112"/>
            <a:ext cx="1440160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ocialistis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2120" y="692696"/>
            <a:ext cx="3267040" cy="5020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524843">
            <a:off x="304962" y="964049"/>
            <a:ext cx="2579369" cy="193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2139176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7381288">
            <a:off x="2347481" y="2091434"/>
            <a:ext cx="3703939" cy="277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5680745">
            <a:off x="147523" y="3842570"/>
            <a:ext cx="3257338" cy="244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3380884" y="6093296"/>
            <a:ext cx="5763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smtClean="0">
                <a:latin typeface="Aharoni" pitchFamily="2" charset="-79"/>
                <a:cs typeface="Aharoni" pitchFamily="2" charset="-79"/>
              </a:rPr>
              <a:t>„predtým nás litrom vábili a dnes literatúrou“</a:t>
            </a:r>
            <a:endParaRPr lang="sk-SK" sz="2000" i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003_Vznik_a_dejiny_clip_image006_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1193082">
            <a:off x="899592" y="908720"/>
            <a:ext cx="3726904" cy="5217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 rot="478499">
            <a:off x="5150963" y="852867"/>
            <a:ext cx="36280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„</a:t>
            </a: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Ženo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slovenská, voľ národne, voľ len tých, ktorí chcú tvoje blaho a blaho Československej republiky!“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3466728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4525963"/>
          </a:xfrm>
        </p:spPr>
        <p:txBody>
          <a:bodyPr/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Uhorsko </a:t>
            </a:r>
          </a:p>
          <a:p>
            <a:pPr lvl="1"/>
            <a:r>
              <a:rPr lang="sk-SK" dirty="0" smtClean="0"/>
              <a:t>Väčšinový politický systém </a:t>
            </a:r>
          </a:p>
          <a:p>
            <a:pPr lvl="1"/>
            <a:r>
              <a:rPr lang="sk-SK" dirty="0" smtClean="0"/>
              <a:t>Česko – volebné právo pre mužov od 1907</a:t>
            </a:r>
          </a:p>
          <a:p>
            <a:r>
              <a:rPr lang="sk-SK" dirty="0" smtClean="0"/>
              <a:t>Národný výbor  – </a:t>
            </a:r>
            <a:r>
              <a:rPr lang="sk-SK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Revolučné národné zhromaždenie </a:t>
            </a:r>
            <a:r>
              <a:rPr lang="sk-SK" dirty="0" smtClean="0"/>
              <a:t>(parlament)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február 1920</a:t>
            </a:r>
          </a:p>
          <a:p>
            <a:r>
              <a:rPr lang="sk-SK" dirty="0" smtClean="0"/>
              <a:t>ČSR = Demokratická republika </a:t>
            </a:r>
            <a:endParaRPr lang="sk-SK" dirty="0"/>
          </a:p>
        </p:txBody>
      </p:sp>
      <p:pic>
        <p:nvPicPr>
          <p:cNvPr id="3074" name="Picture 2" descr="Výsledok vyhľadávania obrázkov pre dopyt democrac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0"/>
            <a:ext cx="5981700" cy="3068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Piliere demokracie</a:t>
            </a:r>
            <a:endParaRPr lang="sk-SK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Výsledok vyhľadávania obrázkov pre dopyt pillars of democrac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5976664" cy="4800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Obdĺžnik s rovnostranným zaobleným rohom 11"/>
          <p:cNvSpPr/>
          <p:nvPr/>
        </p:nvSpPr>
        <p:spPr>
          <a:xfrm>
            <a:off x="899592" y="5949280"/>
            <a:ext cx="7272808" cy="90872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textu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Zákonodarná moc	</a:t>
            </a:r>
            <a:r>
              <a:rPr lang="sk-SK" dirty="0" smtClean="0"/>
              <a:t>	</a:t>
            </a:r>
            <a:endParaRPr lang="sk-SK" dirty="0"/>
          </a:p>
        </p:txBody>
      </p:sp>
      <p:sp>
        <p:nvSpPr>
          <p:cNvPr id="8" name="Zástupný symbol obsahu 4"/>
          <p:cNvSpPr>
            <a:spLocks noGrp="1"/>
          </p:cNvSpPr>
          <p:nvPr>
            <p:ph sz="half" idx="2"/>
          </p:nvPr>
        </p:nvSpPr>
        <p:spPr>
          <a:xfrm>
            <a:off x="971600" y="1340768"/>
            <a:ext cx="7272808" cy="551723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Parlament – 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Národné zhromaždenie</a:t>
            </a:r>
          </a:p>
          <a:p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KOMORY</a:t>
            </a:r>
          </a:p>
          <a:p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Spoločné zasadanie –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voľba prezidenta</a:t>
            </a:r>
            <a:endParaRPr lang="sk-SK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PRÁVO VOLIŤ MALI AJ ŽENY!</a:t>
            </a:r>
            <a:endParaRPr lang="sk-SK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SNEMOVŇA </a:t>
            </a:r>
          </a:p>
          <a:p>
            <a:pPr lvl="1"/>
            <a:r>
              <a:rPr lang="sk-SK" dirty="0" smtClean="0"/>
              <a:t>300 členov</a:t>
            </a:r>
          </a:p>
          <a:p>
            <a:pPr lvl="1"/>
            <a:r>
              <a:rPr lang="sk-SK" dirty="0" smtClean="0"/>
              <a:t>Aktívne volebné právo 21, pasívne 30</a:t>
            </a:r>
          </a:p>
          <a:p>
            <a:pPr lvl="1"/>
            <a:r>
              <a:rPr lang="sk-SK" dirty="0" smtClean="0"/>
              <a:t>Má väčšiu váhu pri rozhodovaní</a:t>
            </a:r>
          </a:p>
          <a:p>
            <a:pPr lvl="1"/>
            <a:r>
              <a:rPr lang="sk-SK" dirty="0" smtClean="0"/>
              <a:t>Mohla vysloviť nedôveru vláde</a:t>
            </a:r>
          </a:p>
          <a:p>
            <a:pPr lvl="1"/>
            <a:r>
              <a:rPr lang="sk-SK" dirty="0" smtClean="0"/>
              <a:t>Predkladanie návrhov rozpočtového a branného zákona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SENÁT</a:t>
            </a:r>
          </a:p>
          <a:p>
            <a:pPr lvl="1"/>
            <a:r>
              <a:rPr lang="sk-SK" dirty="0" smtClean="0"/>
              <a:t>150 členov </a:t>
            </a:r>
          </a:p>
          <a:p>
            <a:pPr lvl="1"/>
            <a:r>
              <a:rPr lang="sk-SK" dirty="0" smtClean="0"/>
              <a:t>Aktívne volebné právo 26, pasívne 45 rokov</a:t>
            </a:r>
            <a:endParaRPr lang="sk-SK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0" name="Picture 10" descr="Výsledok vyhľadávania obrázkov pre dopyt emil hac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0"/>
            <a:ext cx="1609725" cy="2133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Výkonná moc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5445224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sk-SK" sz="3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</a:t>
            </a:r>
          </a:p>
          <a:p>
            <a:pPr lvl="1">
              <a:defRPr/>
            </a:pPr>
            <a:r>
              <a:rPr lang="sk-SK" sz="2000" dirty="0" smtClean="0"/>
              <a:t>Mohol byť zvolený 2x</a:t>
            </a:r>
          </a:p>
          <a:p>
            <a:pPr lvl="1">
              <a:defRPr/>
            </a:pPr>
            <a:r>
              <a:rPr lang="sk-SK" sz="2000" dirty="0" smtClean="0"/>
              <a:t>Masaryk – výnimka (4X)</a:t>
            </a:r>
          </a:p>
          <a:p>
            <a:pPr lvl="2">
              <a:defRPr/>
            </a:pPr>
            <a:r>
              <a:rPr lang="sk-SK" sz="1800" dirty="0" smtClean="0"/>
              <a:t>Prezident osloboditeľ</a:t>
            </a:r>
          </a:p>
          <a:p>
            <a:pPr lvl="2">
              <a:defRPr/>
            </a:pPr>
            <a:r>
              <a:rPr lang="sk-SK" sz="2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Beneš, Emil </a:t>
            </a:r>
            <a:r>
              <a:rPr lang="sk-SK" sz="26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Hácha</a:t>
            </a:r>
            <a:endParaRPr lang="sk-SK" sz="26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sk-SK" sz="2000" dirty="0" smtClean="0"/>
              <a:t>Zastupovanie štátu, ratifikovanie medzinárodných zmlúv, vyhlasoval vojnu, mier, udeľoval milosť, veliteľ brannej moci, vymenúval a prepúšťal ministrov </a:t>
            </a:r>
          </a:p>
          <a:p>
            <a:pPr lvl="0">
              <a:defRPr/>
            </a:pPr>
            <a:r>
              <a:rPr lang="sk-SK" sz="3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VLÁDA</a:t>
            </a:r>
          </a:p>
          <a:p>
            <a:pPr lvl="1">
              <a:defRPr/>
            </a:pPr>
            <a:r>
              <a:rPr lang="sk-SK" sz="2000" dirty="0" smtClean="0"/>
              <a:t>Centrum výkonnej moci </a:t>
            </a:r>
          </a:p>
          <a:p>
            <a:pPr lvl="1">
              <a:defRPr/>
            </a:pPr>
            <a:r>
              <a:rPr lang="sk-SK" sz="2000" dirty="0" smtClean="0"/>
              <a:t>Zodpovedná snemovni (vyslovenie nedôvery)</a:t>
            </a:r>
          </a:p>
          <a:p>
            <a:pPr lvl="1">
              <a:defRPr/>
            </a:pPr>
            <a:r>
              <a:rPr lang="sk-SK" sz="2000" dirty="0" smtClean="0"/>
              <a:t>ČSR –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ÚRADNÍCKE VLÁDY  </a:t>
            </a:r>
            <a:r>
              <a:rPr lang="sk-SK" sz="2000" dirty="0" smtClean="0"/>
              <a:t>- odborníci, vysokí štátni úradníci </a:t>
            </a:r>
          </a:p>
          <a:p>
            <a:pPr lvl="2">
              <a:defRPr/>
            </a:pPr>
            <a:r>
              <a:rPr lang="sk-SK" sz="1600" dirty="0" smtClean="0"/>
              <a:t>Zvolené prezidentom počas politických kríz, v čase ohrozenia štátu </a:t>
            </a:r>
          </a:p>
          <a:p>
            <a:pPr lvl="2">
              <a:defRPr/>
            </a:pPr>
            <a:r>
              <a:rPr lang="sk-SK" sz="1600" dirty="0" smtClean="0"/>
              <a:t>Dočasné riešenie</a:t>
            </a:r>
            <a:endParaRPr lang="sk-SK" sz="2000" dirty="0" smtClean="0"/>
          </a:p>
          <a:p>
            <a:pPr lvl="1">
              <a:defRPr/>
            </a:pPr>
            <a:r>
              <a:rPr lang="sk-SK" sz="2000" dirty="0" smtClean="0"/>
              <a:t>20 vlád, 4 úradnícke </a:t>
            </a:r>
          </a:p>
          <a:p>
            <a:endParaRPr lang="sk-SK" dirty="0"/>
          </a:p>
        </p:txBody>
      </p:sp>
      <p:sp>
        <p:nvSpPr>
          <p:cNvPr id="7" name="Zástupný symbol obsahu 6"/>
          <p:cNvSpPr txBox="1">
            <a:spLocks/>
          </p:cNvSpPr>
          <p:nvPr/>
        </p:nvSpPr>
        <p:spPr>
          <a:xfrm>
            <a:off x="4797425" y="2327275"/>
            <a:ext cx="4041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2" name="AutoShape 2" descr="Výsledok vyhľadávania obrázkov pre dopyt masary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4" name="AutoShape 4" descr="Výsledok vyhľadávania obrázkov pre dopyt masary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66" name="Picture 6" descr="Výsledok vyhľadávania obrázkov pre dopyt masar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340768"/>
            <a:ext cx="1694367" cy="1953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8" name="Picture 8" descr="Výsledok vyhľadávania obrázkov pre dopyt ben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76672"/>
            <a:ext cx="1656184" cy="214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BlokTextu 13"/>
          <p:cNvSpPr txBox="1"/>
          <p:nvPr/>
        </p:nvSpPr>
        <p:spPr>
          <a:xfrm>
            <a:off x="7668344" y="234888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Emil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Hácha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6228184" y="27809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Edvard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Beneš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5010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 moc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67544" y="4481736"/>
            <a:ext cx="7931224" cy="2376264"/>
          </a:xfrm>
        </p:spPr>
        <p:txBody>
          <a:bodyPr>
            <a:normAutofit/>
          </a:bodyPr>
          <a:lstStyle/>
          <a:p>
            <a:r>
              <a:rPr lang="sk-SK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Nezávislá</a:t>
            </a:r>
            <a:r>
              <a:rPr lang="sk-SK" dirty="0" smtClean="0"/>
              <a:t> od štátnej správy a pol. strán</a:t>
            </a:r>
          </a:p>
          <a:p>
            <a:r>
              <a:rPr lang="sk-SK" dirty="0" smtClean="0"/>
              <a:t>Ústava </a:t>
            </a:r>
          </a:p>
          <a:p>
            <a:pPr lvl="1"/>
            <a:r>
              <a:rPr lang="sk-SK" dirty="0" smtClean="0"/>
              <a:t>Občianske práva, slobody, povinnosti </a:t>
            </a:r>
          </a:p>
          <a:p>
            <a:pPr lvl="1"/>
            <a:r>
              <a:rPr lang="sk-SK" dirty="0" smtClean="0"/>
              <a:t>Zásada rovnosti </a:t>
            </a:r>
            <a:endParaRPr lang="sk-SK" dirty="0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73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Výsledok vyhľadávania obrázkov pre dopyt democrac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011" y="0"/>
            <a:ext cx="4475989" cy="3717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5184576" cy="2232248"/>
          </a:xfrm>
        </p:spPr>
        <p:txBody>
          <a:bodyPr>
            <a:no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Pilier politického systému – politické strany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861048"/>
            <a:ext cx="8229600" cy="2996952"/>
          </a:xfrm>
        </p:spPr>
        <p:txBody>
          <a:bodyPr/>
          <a:lstStyle/>
          <a:p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Veľký počet strán </a:t>
            </a:r>
          </a:p>
          <a:p>
            <a:pPr lvl="1"/>
            <a:r>
              <a:rPr lang="sk-SK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Dôkaz demokracie</a:t>
            </a:r>
          </a:p>
          <a:p>
            <a:pPr lvl="1"/>
            <a:r>
              <a:rPr lang="sk-SK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Trieštenie síl </a:t>
            </a:r>
            <a:endParaRPr lang="sk-SK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626</Words>
  <Application>Microsoft Office PowerPoint</Application>
  <PresentationFormat>Prezentácia na obrazovke (4:3)</PresentationFormat>
  <Paragraphs>165</Paragraphs>
  <Slides>31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2" baseType="lpstr">
      <vt:lpstr>Motív Office</vt:lpstr>
      <vt:lpstr>Pravidlá demokratickej politiky  </vt:lpstr>
      <vt:lpstr>Zánik R-U</vt:lpstr>
      <vt:lpstr>Neistá situácia</vt:lpstr>
      <vt:lpstr>Ústava</vt:lpstr>
      <vt:lpstr>Piliere demokracie</vt:lpstr>
      <vt:lpstr>Zákonodarná moc  </vt:lpstr>
      <vt:lpstr>Výkonná moc </vt:lpstr>
      <vt:lpstr>Súdna moc</vt:lpstr>
      <vt:lpstr>Pilier politického systému – politické strany </vt:lpstr>
      <vt:lpstr>Úloha?</vt:lpstr>
      <vt:lpstr>OSOBA</vt:lpstr>
      <vt:lpstr>Naši KVÍZMAJSTRI </vt:lpstr>
      <vt:lpstr>1920 – päťka </vt:lpstr>
      <vt:lpstr>Československá sociálna demokracia</vt:lpstr>
      <vt:lpstr>Prezentácia programu PowerPoint</vt:lpstr>
      <vt:lpstr>Komunistická strana Československa (KSČ)</vt:lpstr>
      <vt:lpstr>Propagácia radikálnej zmeny revolučným prevratom</vt:lpstr>
      <vt:lpstr>Republikánska strana zemedelského maloroľníckeho ľudu</vt:lpstr>
      <vt:lpstr>Prezentácia programu PowerPoint</vt:lpstr>
      <vt:lpstr>Prezentácia programu PowerPoint</vt:lpstr>
      <vt:lpstr>Hlinková slovenská ľudová strana (HSĽS)</vt:lpstr>
      <vt:lpstr>Prezentácia programu PowerPoint</vt:lpstr>
      <vt:lpstr>Slovenská národná strana (SNS)</vt:lpstr>
      <vt:lpstr>Československá národná demokracia</vt:lpstr>
      <vt:lpstr>Československá strana lidová</vt:lpstr>
      <vt:lpstr>Strany národnostných menšín</vt:lpstr>
      <vt:lpstr>Nemecké strany</vt:lpstr>
      <vt:lpstr>HRAD</vt:lpstr>
      <vt:lpstr>Prvé voľby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Jana</dc:creator>
  <cp:lastModifiedBy>Raduz</cp:lastModifiedBy>
  <cp:revision>66</cp:revision>
  <dcterms:created xsi:type="dcterms:W3CDTF">2014-11-16T14:57:10Z</dcterms:created>
  <dcterms:modified xsi:type="dcterms:W3CDTF">2021-03-24T11:15:48Z</dcterms:modified>
</cp:coreProperties>
</file>