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94" r:id="rId3"/>
    <p:sldId id="299" r:id="rId4"/>
    <p:sldId id="298" r:id="rId5"/>
    <p:sldId id="30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>
      <p:cViewPr>
        <p:scale>
          <a:sx n="108" d="100"/>
          <a:sy n="108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5/13/2020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EKONOMICKÝ ŽIVOT </a:t>
            </a:r>
            <a:br>
              <a:rPr lang="sk-SK" dirty="0"/>
            </a:br>
            <a:r>
              <a:rPr lang="sk-SK" dirty="0"/>
              <a:t>V SPOLOČNOSTI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/>
          </a:bodyPr>
          <a:lstStyle/>
          <a:p>
            <a:pPr algn="ctr"/>
            <a:endParaRPr lang="sk-SK" dirty="0"/>
          </a:p>
          <a:p>
            <a:pPr algn="ctr"/>
            <a:r>
              <a:rPr lang="sk-SK" b="1" dirty="0"/>
              <a:t>ROZŠIRUJÚCE UČIVO</a:t>
            </a:r>
          </a:p>
          <a:p>
            <a:pPr algn="ctr"/>
            <a:endParaRPr lang="sk-SK" b="1" dirty="0"/>
          </a:p>
          <a:p>
            <a:pPr algn="ctr"/>
            <a:r>
              <a:rPr lang="sk-SK" b="1" dirty="0"/>
              <a:t>8. DANE A DAŇOVÁ SÚSTAVA</a:t>
            </a:r>
          </a:p>
          <a:p>
            <a:pPr algn="ctr"/>
            <a:endParaRPr lang="sk-SK" b="1" dirty="0"/>
          </a:p>
          <a:p>
            <a:pPr algn="ctr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321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Dane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6" y="1772816"/>
            <a:ext cx="8735888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najdôležitejšie príjmy štátneho rozpočtu (až 80%)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predpisujú a vyberajú sa na základe štátom stanovených noriem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za zaplatenú daň nevzniká nárok na jej vrátenie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DC4028E3-69AB-4C05-81C1-5E3CC377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348879"/>
            <a:ext cx="3281734" cy="108012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10C708FD-9273-4FF0-AC07-B7F1C404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031770"/>
            <a:ext cx="2543175" cy="108012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1DEE34C6-EC64-47DE-A0DC-F39A025D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25" y="5687954"/>
            <a:ext cx="2771800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493E569A-5B97-4A4C-8EF4-DB100002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365675"/>
            <a:ext cx="3223245" cy="245682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1C81B38-7EA1-4181-908B-7631A4F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Dane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B73E1CB-1FA7-4E78-A18B-6DC2E85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6" y="1772816"/>
            <a:ext cx="8735888" cy="4824536"/>
          </a:xfrm>
        </p:spPr>
        <p:txBody>
          <a:bodyPr>
            <a:normAutofit/>
          </a:bodyPr>
          <a:lstStyle/>
          <a:p>
            <a:pPr algn="just"/>
            <a:r>
              <a:rPr lang="sk-SK" sz="3200" dirty="0"/>
              <a:t>povinné, zákonom určené platby, ktoré pravidelne odvádzajú fyzické a právnické osoby štátu v určenom termíne a v určitej výške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možno ich platiť v hotovosti alebo bezhotovostným prevodom</a:t>
            </a:r>
          </a:p>
          <a:p>
            <a:pPr marL="0" indent="0" algn="just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8433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B081177-EA71-4B8D-B32A-7B12ECFD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15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Daňová sústava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xmlns="" id="{888525C7-8B5E-4910-980F-E787087C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54241"/>
              </p:ext>
            </p:extLst>
          </p:nvPr>
        </p:nvGraphicFramePr>
        <p:xfrm>
          <a:off x="993912" y="1772816"/>
          <a:ext cx="7156176" cy="692088"/>
        </p:xfrm>
        <a:graphic>
          <a:graphicData uri="http://schemas.openxmlformats.org/drawingml/2006/table">
            <a:tbl>
              <a:tblPr/>
              <a:tblGrid>
                <a:gridCol w="7156176">
                  <a:extLst>
                    <a:ext uri="{9D8B030D-6E8A-4147-A177-3AD203B41FA5}">
                      <a16:colId xmlns:a16="http://schemas.microsoft.com/office/drawing/2014/main" xmlns="" val="1642239960"/>
                    </a:ext>
                  </a:extLst>
                </a:gridCol>
              </a:tblGrid>
              <a:tr h="692088"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PRIAME DANE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6988450"/>
                  </a:ext>
                </a:extLst>
              </a:tr>
            </a:tbl>
          </a:graphicData>
        </a:graphic>
      </p:graphicFrame>
      <p:graphicFrame>
        <p:nvGraphicFramePr>
          <p:cNvPr id="10" name="Tabuľka 9">
            <a:extLst>
              <a:ext uri="{FF2B5EF4-FFF2-40B4-BE49-F238E27FC236}">
                <a16:creationId xmlns:a16="http://schemas.microsoft.com/office/drawing/2014/main" xmlns="" id="{82D8D0D1-F4B6-4B47-BFD9-3A58E478E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4011"/>
              </p:ext>
            </p:extLst>
          </p:nvPr>
        </p:nvGraphicFramePr>
        <p:xfrm>
          <a:off x="993912" y="2464904"/>
          <a:ext cx="7156176" cy="4053840"/>
        </p:xfrm>
        <a:graphic>
          <a:graphicData uri="http://schemas.openxmlformats.org/drawingml/2006/table">
            <a:tbl>
              <a:tblPr/>
              <a:tblGrid>
                <a:gridCol w="7156176">
                  <a:extLst>
                    <a:ext uri="{9D8B030D-6E8A-4147-A177-3AD203B41FA5}">
                      <a16:colId xmlns:a16="http://schemas.microsoft.com/office/drawing/2014/main" xmlns="" val="1599996073"/>
                    </a:ext>
                  </a:extLst>
                </a:gridCol>
              </a:tblGrid>
              <a:tr h="3922644">
                <a:tc>
                  <a:txBody>
                    <a:bodyPr/>
                    <a:lstStyle/>
                    <a:p>
                      <a:r>
                        <a:rPr lang="sk-SK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Dane z príjmov </a:t>
                      </a:r>
                      <a:r>
                        <a:rPr lang="sk-SK" sz="2000" dirty="0"/>
                        <a:t>právnických a fyzických osôb</a:t>
                      </a:r>
                    </a:p>
                    <a:p>
                      <a:endParaRPr lang="sk-SK" sz="2000" dirty="0"/>
                    </a:p>
                    <a:p>
                      <a:r>
                        <a:rPr lang="sk-SK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Miestne dane: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 nehnuteľnosti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ubytovanie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nevýherné hracie prístroje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predajné automaty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psa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užívanie verejného priestranstva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vjazd a zotrvanie motorového vozidla v historickej časti mesta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 motorových vozidiel</a:t>
                      </a:r>
                    </a:p>
                    <a:p>
                      <a:pPr algn="just"/>
                      <a:r>
                        <a:rPr lang="sk-SK" sz="2000" b="0" dirty="0">
                          <a:effectLst/>
                        </a:rPr>
                        <a:t>daň za jadrové zariadenie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0248931"/>
                  </a:ext>
                </a:extLst>
              </a:tr>
            </a:tbl>
          </a:graphicData>
        </a:graphic>
      </p:graphicFrame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FED2E0D6-8747-4906-9455-CA4DA34C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996952"/>
            <a:ext cx="3022476" cy="1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B081177-EA71-4B8D-B32A-7B12ECFD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154"/>
            <a:ext cx="8229600" cy="1143000"/>
          </a:xfrm>
        </p:spPr>
        <p:txBody>
          <a:bodyPr/>
          <a:lstStyle/>
          <a:p>
            <a:pPr algn="ctr"/>
            <a:r>
              <a:rPr lang="sk-SK" u="sng" dirty="0"/>
              <a:t>Daňová sústava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xmlns="" id="{888525C7-8B5E-4910-980F-E787087C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22002"/>
              </p:ext>
            </p:extLst>
          </p:nvPr>
        </p:nvGraphicFramePr>
        <p:xfrm>
          <a:off x="993912" y="1772816"/>
          <a:ext cx="7156176" cy="692088"/>
        </p:xfrm>
        <a:graphic>
          <a:graphicData uri="http://schemas.openxmlformats.org/drawingml/2006/table">
            <a:tbl>
              <a:tblPr/>
              <a:tblGrid>
                <a:gridCol w="7156176">
                  <a:extLst>
                    <a:ext uri="{9D8B030D-6E8A-4147-A177-3AD203B41FA5}">
                      <a16:colId xmlns:a16="http://schemas.microsoft.com/office/drawing/2014/main" xmlns="" val="1642239960"/>
                    </a:ext>
                  </a:extLst>
                </a:gridCol>
              </a:tblGrid>
              <a:tr h="692088"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NEPRIAME DANE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6988450"/>
                  </a:ext>
                </a:extLst>
              </a:tr>
            </a:tbl>
          </a:graphicData>
        </a:graphic>
      </p:graphicFrame>
      <p:graphicFrame>
        <p:nvGraphicFramePr>
          <p:cNvPr id="10" name="Tabuľka 9">
            <a:extLst>
              <a:ext uri="{FF2B5EF4-FFF2-40B4-BE49-F238E27FC236}">
                <a16:creationId xmlns:a16="http://schemas.microsoft.com/office/drawing/2014/main" xmlns="" id="{82D8D0D1-F4B6-4B47-BFD9-3A58E478E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52192"/>
              </p:ext>
            </p:extLst>
          </p:nvPr>
        </p:nvGraphicFramePr>
        <p:xfrm>
          <a:off x="993912" y="2464904"/>
          <a:ext cx="7156176" cy="3922644"/>
        </p:xfrm>
        <a:graphic>
          <a:graphicData uri="http://schemas.openxmlformats.org/drawingml/2006/table">
            <a:tbl>
              <a:tblPr/>
              <a:tblGrid>
                <a:gridCol w="7156176">
                  <a:extLst>
                    <a:ext uri="{9D8B030D-6E8A-4147-A177-3AD203B41FA5}">
                      <a16:colId xmlns:a16="http://schemas.microsoft.com/office/drawing/2014/main" xmlns="" val="1599996073"/>
                    </a:ext>
                  </a:extLst>
                </a:gridCol>
              </a:tblGrid>
              <a:tr h="3922644">
                <a:tc>
                  <a:txBody>
                    <a:bodyPr/>
                    <a:lstStyle/>
                    <a:p>
                      <a:r>
                        <a:rPr lang="sk-SK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Daň z pridanej hodnoty (DPH)</a:t>
                      </a:r>
                    </a:p>
                    <a:p>
                      <a:endParaRPr lang="sk-SK" sz="2000" dirty="0"/>
                    </a:p>
                    <a:p>
                      <a:r>
                        <a:rPr lang="sk-SK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Spotrebné dane:</a:t>
                      </a:r>
                    </a:p>
                    <a:p>
                      <a:pPr algn="just"/>
                      <a:r>
                        <a:rPr lang="sk-SK" sz="2000" b="0" i="0" strike="noStrike" dirty="0">
                          <a:effectLst/>
                        </a:rPr>
                        <a:t>daň z vína</a:t>
                      </a:r>
                    </a:p>
                    <a:p>
                      <a:pPr algn="just"/>
                      <a:r>
                        <a:rPr lang="sk-SK" sz="2000" b="0" i="0" strike="noStrike" dirty="0">
                          <a:effectLst/>
                        </a:rPr>
                        <a:t>daň z piva</a:t>
                      </a:r>
                    </a:p>
                    <a:p>
                      <a:pPr algn="just"/>
                      <a:r>
                        <a:rPr lang="sk-SK" sz="2000" b="0" i="0" strike="noStrike" dirty="0">
                          <a:effectLst/>
                        </a:rPr>
                        <a:t>daň z liehu</a:t>
                      </a:r>
                    </a:p>
                    <a:p>
                      <a:pPr algn="just"/>
                      <a:r>
                        <a:rPr lang="sk-SK" sz="2000" b="0" i="0" strike="noStrike" dirty="0">
                          <a:effectLst/>
                        </a:rPr>
                        <a:t>daň z tabakových výrobkov</a:t>
                      </a:r>
                    </a:p>
                    <a:p>
                      <a:pPr algn="just"/>
                      <a:r>
                        <a:rPr lang="sk-SK" sz="2000" b="0" i="0" strike="noStrike" dirty="0">
                          <a:effectLst/>
                        </a:rPr>
                        <a:t>daň z minerálnych olejov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0248931"/>
                  </a:ext>
                </a:extLst>
              </a:tr>
            </a:tbl>
          </a:graphicData>
        </a:graphic>
      </p:graphicFrame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C5C9A0D7-7DDB-4901-B6B9-1B68D64D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98" y="2996952"/>
            <a:ext cx="3079626" cy="30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7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991</TotalTime>
  <Words>153</Words>
  <Application>Microsoft Office PowerPoint</Application>
  <PresentationFormat>Prezentácia na obrazovke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Tok</vt:lpstr>
      <vt:lpstr>EKONOMICKÝ ŽIVOT  V SPOLOČNOSTI</vt:lpstr>
      <vt:lpstr>Dane</vt:lpstr>
      <vt:lpstr>Dane</vt:lpstr>
      <vt:lpstr>Daňová sústava</vt:lpstr>
      <vt:lpstr>Daňová sústava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Potreby a statky</dc:title>
  <dc:creator>Valued Acer Customer</dc:creator>
  <cp:lastModifiedBy>Raduz</cp:lastModifiedBy>
  <cp:revision>524</cp:revision>
  <dcterms:created xsi:type="dcterms:W3CDTF">2013-02-02T07:38:46Z</dcterms:created>
  <dcterms:modified xsi:type="dcterms:W3CDTF">2020-05-13T10:21:38Z</dcterms:modified>
</cp:coreProperties>
</file>