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63" r:id="rId2"/>
    <p:sldId id="278" r:id="rId3"/>
    <p:sldId id="279" r:id="rId4"/>
    <p:sldId id="280" r:id="rId5"/>
    <p:sldId id="259" r:id="rId6"/>
    <p:sldId id="265" r:id="rId7"/>
    <p:sldId id="258" r:id="rId8"/>
    <p:sldId id="264" r:id="rId9"/>
    <p:sldId id="262" r:id="rId10"/>
    <p:sldId id="281" r:id="rId11"/>
    <p:sldId id="266" r:id="rId12"/>
    <p:sldId id="267" r:id="rId13"/>
    <p:sldId id="270" r:id="rId14"/>
    <p:sldId id="271" r:id="rId15"/>
    <p:sldId id="273" r:id="rId16"/>
    <p:sldId id="274" r:id="rId17"/>
    <p:sldId id="275" r:id="rId18"/>
    <p:sldId id="276" r:id="rId19"/>
    <p:sldId id="282" r:id="rId20"/>
    <p:sldId id="269" r:id="rId21"/>
    <p:sldId id="268" r:id="rId22"/>
    <p:sldId id="27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6C285C-4248-45A3-8CBD-317287273224}" type="datetimeFigureOut">
              <a:rPr lang="sk-SK" smtClean="0"/>
              <a:pPr/>
              <a:t>23. 11. 2016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8B6B07-6456-4AE0-8C7A-EE86877F93A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ospit&#225;cia/bombov&#253;%20kalorimeter_0001.wm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udnutie-ako.sk/potraviny/energeticke-hodnoty-potravin.ph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ospit&#225;cia/Bomb%20Calorimeter%20Experiment.flv%20-%20from%20YouTube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udnutie-ako.sk/potraviny/energeticke-hodnoty-potravin.php?k=11&amp;del=2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628904"/>
          </a:xfrm>
        </p:spPr>
        <p:txBody>
          <a:bodyPr>
            <a:normAutofit/>
          </a:bodyPr>
          <a:lstStyle/>
          <a:p>
            <a:pPr algn="ctr"/>
            <a:r>
              <a:rPr lang="sk-SK" sz="6000" dirty="0" smtClean="0">
                <a:latin typeface="Arial" pitchFamily="34" charset="0"/>
                <a:cs typeface="Arial" pitchFamily="34" charset="0"/>
              </a:rPr>
              <a:t>Energetická hodnota </a:t>
            </a:r>
            <a:br>
              <a:rPr lang="sk-SK" sz="6000" dirty="0" smtClean="0">
                <a:latin typeface="Arial" pitchFamily="34" charset="0"/>
                <a:cs typeface="Arial" pitchFamily="34" charset="0"/>
              </a:rPr>
            </a:br>
            <a:r>
              <a:rPr lang="sk-SK" sz="6000" dirty="0" smtClean="0">
                <a:latin typeface="Arial" pitchFamily="34" charset="0"/>
                <a:cs typeface="Arial" pitchFamily="34" charset="0"/>
              </a:rPr>
              <a:t>potravín </a:t>
            </a:r>
            <a:endParaRPr lang="sk-SK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685800" y="514352"/>
            <a:ext cx="8062664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 </a:t>
            </a:r>
            <a:r>
              <a:rPr lang="sk-SK" sz="4400" b="1" dirty="0" smtClean="0">
                <a:latin typeface="Arial" pitchFamily="34" charset="0"/>
                <a:cs typeface="Arial" pitchFamily="34" charset="0"/>
              </a:rPr>
              <a:t>Odkiaľ vieme koľko energie majú potraviny? 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2"/>
          </p:nvPr>
        </p:nvSpPr>
        <p:spPr>
          <a:xfrm>
            <a:off x="467544" y="1676400"/>
            <a:ext cx="4968552" cy="4572000"/>
          </a:xfrm>
        </p:spPr>
        <p:txBody>
          <a:bodyPr>
            <a:normAutofit/>
          </a:bodyPr>
          <a:lstStyle/>
          <a:p>
            <a:pPr algn="just"/>
            <a:r>
              <a:rPr lang="sk-SK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Množstvo energie v potravine sa zisťuje pomocou  </a:t>
            </a:r>
            <a:r>
              <a:rPr lang="sk-SK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bombového </a:t>
            </a:r>
            <a:r>
              <a:rPr lang="sk-SK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kalorimetra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. Je to kalorimeter, v ktorom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sa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určuje energetická hodnota potravín  v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nádobe –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bombe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Prechodom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elektrického prúdu sa potravina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v nádobe zapáli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a  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pri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horení uvoľňuje teplo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, ktoré odovzdáva vode a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zohrieva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ju.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Počítač údaje spracuje a prepočíta energiu potraviny.                    </a:t>
            </a:r>
            <a:endParaRPr lang="sk-SK" sz="2400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>
          <a:xfrm>
            <a:off x="6156176" y="1772816"/>
            <a:ext cx="2530624" cy="4475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643842" cy="199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6300192" y="2060848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bomba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6300192" y="58772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 action="ppaction://hlinkfile"/>
              </a:rPr>
              <a:t>pozri video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89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704088"/>
            <a:ext cx="8643998" cy="724648"/>
          </a:xfrm>
        </p:spPr>
        <p:txBody>
          <a:bodyPr>
            <a:normAutofit fontScale="90000"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Koľko energie potrebujeme počas dňa?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5286412" cy="491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sme.sk/cdata/3618308/ortorex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24701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4" descr="http://files.rady-tipy-chudnutie.meu.zoznam.sk/200000096-7a5ca7b574/potravinova_pyramid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500042"/>
            <a:ext cx="4077893" cy="326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" descr="http://files.rady-tipy-chudnutie.meu.zoznam.sk/200000058-4025e411ff/ovoci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714356"/>
            <a:ext cx="1519237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8" descr="http://files.rady-tipy-chudnutie.meu.zoznam.sk/200000362-10add11a7d/mäso%20-%20rôzne%20druh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2143116"/>
            <a:ext cx="186531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Ilustračné foto - Interne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3500438"/>
            <a:ext cx="25971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4" descr="Ilustračné foto - Interne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8938" y="3786188"/>
            <a:ext cx="207168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6" descr="pictur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29454" y="4643446"/>
            <a:ext cx="1643074" cy="158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18" descr="http://www.zdravie.sk/images/library_big/recepty/maso_kuraci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0694" y="3929066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20" descr="http://www.kulturistika.sk/pages/vyziva/potraviny/strukoviny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00375" y="5429250"/>
            <a:ext cx="1905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22" descr="http://t3.gstatic.com/images?q=tbn:WzpHmu20Cpz6iM:http://www.maggi.sk/getattachment/3e6160b7-cfff-410d-8cd8-d054abde7539/Mineralne-vody.aspx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86380" y="5924550"/>
            <a:ext cx="1355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user\Desktop\stef\hospitácia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652463"/>
            <a:ext cx="8572500" cy="555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Čo si si zapamätal?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1. Ako zisťujeme energetickú hodnotu potravín? </a:t>
            </a:r>
          </a:p>
          <a:p>
            <a:pPr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a) zohrejeme ich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b) ochladíme ich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c) spálime ich                           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d) zjeme ich </a:t>
            </a:r>
          </a:p>
          <a:p>
            <a:pPr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1gi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3286124"/>
            <a:ext cx="2428892" cy="2671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1142984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2. V akých jednotkách sa udáva energetická hodnota potravín?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km</a:t>
            </a:r>
          </a:p>
          <a:p>
            <a:pPr marL="514350" indent="-514350">
              <a:buAutoNum type="alphaLcParenR"/>
            </a:pP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kg</a:t>
            </a:r>
          </a:p>
          <a:p>
            <a:pPr marL="514350" indent="-514350">
              <a:buAutoNum type="alphaLcParenR"/>
            </a:pP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kN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limento_01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34" y="3857628"/>
            <a:ext cx="1393914" cy="171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42910" y="1285860"/>
            <a:ext cx="8001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3. Čo zistíme spálením jedla v bombovom kalorimetri?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a) jeho hmotnosť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b) jeho energetickú hodnotu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c) jeho teplotu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d) jeho objem </a:t>
            </a: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Obrázok 2" descr="ov8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643446"/>
            <a:ext cx="1428750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7158" y="1214422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4. Podľa čoho si máme zostavovať dennú stravu?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podľa množstva energie</a:t>
            </a: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podľa množstva tukov, cukrov a bielkovín </a:t>
            </a:r>
          </a:p>
          <a:p>
            <a:pPr marL="514350" indent="-514350">
              <a:buFontTx/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podľa množstva tukov, cukrov a bielkovín , minerálnych látok, vitamínov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d ) podľa množstva tukov, cukrov a bielkovín,   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 minerálnych  látok, vitamínov a  vody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85786" y="1357298"/>
            <a:ext cx="7000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5. Aký energetický príjem majú mať deti v tvojom veku?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7000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13 000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10 000kJ</a:t>
            </a: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17 000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kJ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Obrázok 2" descr="zelen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4357694"/>
            <a:ext cx="1387476" cy="128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6" y="1268760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Vyhodnotenie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5 správnych odpovedí – super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4 správne odpovede – výborne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3 správne odpovede – dobre, ešte si to pozri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2 správne odpovede – dávaj viac pozor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1 správna odpoveď  - spíš? 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6" y="2264688"/>
            <a:ext cx="768127" cy="57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641192" cy="6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8" y="2600762"/>
            <a:ext cx="629203" cy="62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11" y="3865460"/>
            <a:ext cx="667705" cy="67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67428"/>
            <a:ext cx="731980" cy="6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Odkiaľ má človek energiu na rôzne činnosti?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Zdrojom energie pre rôzne činnosti, ktoré  človek robí je jedlo.</a:t>
            </a:r>
          </a:p>
          <a:p>
            <a:pPr marL="0" indent="0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Jeho rozložením pri trávení vzniká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teplo – energia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potrebná na fungovanie orgánov, upratovanie, varenie, športovanie a iné činnosti. </a:t>
            </a:r>
          </a:p>
          <a:p>
            <a:pPr marL="0" indent="0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Koľko energie má potravina. Ako to zistíme?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Ako vyzerá tvoj </a:t>
            </a:r>
            <a:r>
              <a:rPr lang="sk-SK" sz="4000" b="1" dirty="0" err="1" smtClean="0">
                <a:latin typeface="Arial" pitchFamily="34" charset="0"/>
                <a:cs typeface="Arial" pitchFamily="34" charset="0"/>
              </a:rPr>
              <a:t>jedálniček</a:t>
            </a:r>
            <a:r>
              <a:rPr lang="sk-SK" sz="4000" b="1" dirty="0" smtClean="0">
                <a:latin typeface="Arial" pitchFamily="34" charset="0"/>
                <a:cs typeface="Arial" pitchFamily="34" charset="0"/>
              </a:rPr>
              <a:t>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Projekt pre teba!</a:t>
            </a:r>
          </a:p>
          <a:p>
            <a:r>
              <a:rPr lang="sk-SK" dirty="0" smtClean="0"/>
              <a:t>Zostav svoj denný </a:t>
            </a:r>
            <a:r>
              <a:rPr lang="sk-SK" dirty="0" err="1" smtClean="0"/>
              <a:t>jedálniček</a:t>
            </a:r>
            <a:r>
              <a:rPr lang="sk-SK" dirty="0" smtClean="0"/>
              <a:t> pozostávajúci z 5 chodov. </a:t>
            </a:r>
          </a:p>
          <a:p>
            <a:r>
              <a:rPr lang="sk-SK" dirty="0" smtClean="0"/>
              <a:t>Raňajky, desiata, obed, olovrant, večera. </a:t>
            </a:r>
          </a:p>
          <a:p>
            <a:r>
              <a:rPr lang="sk-SK" dirty="0" smtClean="0"/>
              <a:t>Dodržuj pravidlá denného príjmu energie: </a:t>
            </a:r>
          </a:p>
          <a:p>
            <a:pPr>
              <a:buNone/>
            </a:pPr>
            <a:r>
              <a:rPr lang="sk-SK" dirty="0" smtClean="0"/>
              <a:t>    raňajky 		20% - 25 %  	denného príjmu  stravy</a:t>
            </a:r>
          </a:p>
          <a:p>
            <a:pPr>
              <a:buNone/>
            </a:pPr>
            <a:r>
              <a:rPr lang="sk-SK" dirty="0" smtClean="0"/>
              <a:t>    desiata 		 10% - 15 %         	 </a:t>
            </a:r>
          </a:p>
          <a:p>
            <a:pPr>
              <a:buNone/>
            </a:pPr>
            <a:r>
              <a:rPr lang="sk-SK" dirty="0" smtClean="0"/>
              <a:t>    obed 	  	30 % - 35 %        	  </a:t>
            </a:r>
          </a:p>
          <a:p>
            <a:pPr>
              <a:buNone/>
            </a:pPr>
            <a:r>
              <a:rPr lang="sk-SK" dirty="0" smtClean="0"/>
              <a:t>    olovrant		10 %                   	</a:t>
            </a:r>
          </a:p>
          <a:p>
            <a:pPr>
              <a:buNone/>
            </a:pPr>
            <a:r>
              <a:rPr lang="sk-SK" dirty="0" smtClean="0"/>
              <a:t>    večera 		20 %                   	 </a:t>
            </a:r>
          </a:p>
          <a:p>
            <a:pPr>
              <a:buNone/>
            </a:pPr>
            <a:r>
              <a:rPr lang="sk-SK" dirty="0" smtClean="0"/>
              <a:t>    druhá večera 	 5 %         	 	 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7158" y="785794"/>
            <a:ext cx="85011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Pri výbere jedál do jedálneho lístka si pomôž stránkami z internetu. 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Môžeš využiť stránku </a:t>
            </a:r>
          </a:p>
          <a:p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http://schudnutie.peknetelo.eu/energeticka-hodnota-potravin.html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</a:t>
            </a:r>
          </a:p>
          <a:p>
            <a:r>
              <a:rPr lang="sk-SK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http://www.vaha.sk/etab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už spomínaná stránka </a:t>
            </a:r>
          </a:p>
          <a:p>
            <a:r>
              <a:rPr lang="sk-SK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http://www.chudnutie-ako.sk/potraviny/energeticke-hodnoty-potravin.php</a:t>
            </a:r>
            <a:endParaRPr lang="sk-SK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sk-SK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285852" y="2000240"/>
            <a:ext cx="6357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latin typeface="Arial" pitchFamily="34" charset="0"/>
                <a:cs typeface="Arial" pitchFamily="34" charset="0"/>
              </a:rPr>
              <a:t>Ďakujem za pozornosť!</a:t>
            </a:r>
          </a:p>
          <a:p>
            <a:endParaRPr lang="sk-SK" sz="4000" dirty="0">
              <a:latin typeface="Arial" pitchFamily="34" charset="0"/>
              <a:cs typeface="Arial" pitchFamily="34" charset="0"/>
            </a:endParaRP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endParaRPr lang="sk-SK" sz="4000" dirty="0">
              <a:latin typeface="Arial" pitchFamily="34" charset="0"/>
              <a:cs typeface="Arial" pitchFamily="34" charset="0"/>
            </a:endParaRP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4000" dirty="0" smtClean="0"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pic>
        <p:nvPicPr>
          <p:cNvPr id="4" name="Obrázok 3" descr="3gi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071810"/>
            <a:ext cx="271464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061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Musíme zistiť koľko energie je v potravine „ uloženej“.</a:t>
            </a:r>
          </a:p>
          <a:p>
            <a:pPr marL="0" indent="0" algn="ctr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Najjednoduchším spôsobom ako to zistiť  je potravinu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nechať horieť – pri horení vydá teplo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, ktoré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prijme voda  v nádobe  a ohreje sa .  Z toho budeme vedieť podľa známeho vzorca pre teplo vypočítať jeho množstvo. </a:t>
            </a:r>
          </a:p>
          <a:p>
            <a:pPr marL="0" indent="0" algn="ctr">
              <a:buNone/>
            </a:pPr>
            <a:endParaRPr lang="sk-SK" sz="2800" b="1" dirty="0" smtClean="0"/>
          </a:p>
          <a:p>
            <a:pPr marL="0" indent="0">
              <a:buNone/>
            </a:pPr>
            <a:r>
              <a:rPr lang="sk-SK" sz="4400" b="1" dirty="0" smtClean="0"/>
              <a:t>   Q </a:t>
            </a:r>
            <a:r>
              <a:rPr lang="sk-SK" sz="4400" b="1" dirty="0"/>
              <a:t>= c . m . </a:t>
            </a:r>
            <a:r>
              <a:rPr lang="el-GR" sz="4400" b="1" dirty="0"/>
              <a:t>Δ</a:t>
            </a:r>
            <a:r>
              <a:rPr lang="sk-SK" sz="4400" b="1" dirty="0"/>
              <a:t> t </a:t>
            </a:r>
            <a:r>
              <a:rPr lang="sk-SK" sz="4400" b="1" dirty="0" smtClean="0"/>
              <a:t>                 </a:t>
            </a:r>
            <a:r>
              <a:rPr lang="sk-SK" sz="1600" b="1" dirty="0" smtClean="0"/>
              <a:t>https</a:t>
            </a:r>
            <a:r>
              <a:rPr lang="sk-SK" sz="1600" b="1" dirty="0" smtClean="0"/>
              <a:t>://www.youtube.com/watch?v=YXo9B2AbH0s  </a:t>
            </a:r>
            <a:r>
              <a:rPr lang="sk-SK" sz="1600" b="1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odkaz na video 1 </a:t>
            </a:r>
            <a:endParaRPr lang="sk-SK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https://www.youtube.com/watch?v=RJXq92dzAWA</a:t>
            </a:r>
            <a:endParaRPr lang="sk-SK" sz="16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   </a:t>
            </a:r>
            <a:r>
              <a:rPr lang="sk-SK" sz="4400" b="1" dirty="0" smtClean="0"/>
              <a:t>Predpokladajme: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 smtClean="0">
                <a:latin typeface="Arial" pitchFamily="34" charset="0"/>
                <a:cs typeface="Arial" pitchFamily="34" charset="0"/>
              </a:rPr>
              <a:t>Chips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má hmotnosť 1 g. Voda v skúmavke má  100 g a začiatočnú teplotu 18 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C. Po zhorení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chipsu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vzniklo teplo Q, ktoré prijala voda a zohriala sa na teplotu</a:t>
            </a:r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84 </a:t>
            </a:r>
            <a:r>
              <a:rPr lang="sk-SK" baseline="300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Koľko tepla Q prijala voda?</a:t>
            </a: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/>
              <a:t>Koľko </a:t>
            </a:r>
            <a:r>
              <a:rPr lang="sk-SK" sz="4000" b="1" dirty="0" smtClean="0">
                <a:latin typeface="Arial" pitchFamily="34" charset="0"/>
                <a:cs typeface="Arial" pitchFamily="34" charset="0"/>
              </a:rPr>
              <a:t>energie</a:t>
            </a:r>
            <a:r>
              <a:rPr lang="sk-SK" sz="4000" b="1" dirty="0" smtClean="0"/>
              <a:t> je v potravine? 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984" y="215774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Pomôžu nám 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energetické tabuľky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potravín,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v ktorých sú hodnoty energie  prepočítané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sk-SK" sz="2800" u="sng" dirty="0" smtClean="0">
                <a:latin typeface="Arial" pitchFamily="34" charset="0"/>
                <a:cs typeface="Arial" pitchFamily="34" charset="0"/>
              </a:rPr>
              <a:t>na 100 g danej potraviny.</a:t>
            </a:r>
          </a:p>
          <a:p>
            <a:endParaRPr lang="sk-SK" sz="2800" u="sng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Okrem energetickej hodnoty potravín sú v  strave dôležité aj zložky výživy: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u="sng" dirty="0" smtClean="0">
                <a:latin typeface="Arial" pitchFamily="34" charset="0"/>
                <a:cs typeface="Arial" pitchFamily="34" charset="0"/>
              </a:rPr>
              <a:t> bielkoviny, tuky, cukry, minerálne látky, vitamíny    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800" u="sng" dirty="0" smtClean="0">
                <a:latin typeface="Arial" pitchFamily="34" charset="0"/>
                <a:cs typeface="Arial" pitchFamily="34" charset="0"/>
              </a:rPr>
              <a:t>a voda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2gi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1" y="3254995"/>
            <a:ext cx="785818" cy="8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Výživová hodnota potravín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k-SK" dirty="0" smtClean="0"/>
              <a:t>   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Všetky potraviny majú vo výžive svoj význam, len je dôležité ich správne kombinovať, využívať v správnom množstve a pomere, aby bola výživa zdravá, biologicky a energeticky plnohodnotná. </a:t>
            </a:r>
          </a:p>
          <a:p>
            <a:pPr algn="ctr">
              <a:buNone/>
            </a:pPr>
            <a:endParaRPr lang="sk-SK" dirty="0" smtClean="0"/>
          </a:p>
          <a:p>
            <a:pPr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Vyvážený pomer jednotlivých živín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10 – 15 % bielkovín, 	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25 – 30 % tukov,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60 – 64 % sacharidov.	</a:t>
            </a:r>
          </a:p>
          <a:p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	Odporúčaný príjem voda je cca 2 litre denne.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Čo je  energetická hodnota potravín?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143536"/>
          </a:xfrm>
        </p:spPr>
        <p:txBody>
          <a:bodyPr>
            <a:normAutofit fontScale="92500" lnSpcReduction="10000"/>
          </a:bodyPr>
          <a:lstStyle/>
          <a:p>
            <a:endParaRPr lang="sk-SK" sz="3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Energetická hodnota potravín </a:t>
            </a:r>
            <a:r>
              <a:rPr lang="sk-SK" sz="3000" dirty="0" smtClean="0">
                <a:latin typeface="Arial" pitchFamily="34" charset="0"/>
                <a:cs typeface="Arial" pitchFamily="34" charset="0"/>
              </a:rPr>
              <a:t>je množstvo energie , ktoré sa môže z potravín uvoľniť </a:t>
            </a:r>
            <a:r>
              <a:rPr lang="sk-SK" sz="3000" u="sng" dirty="0" smtClean="0">
                <a:latin typeface="Arial" pitchFamily="34" charset="0"/>
                <a:cs typeface="Arial" pitchFamily="34" charset="0"/>
              </a:rPr>
              <a:t>úplným spálením </a:t>
            </a:r>
            <a:r>
              <a:rPr lang="sk-SK" sz="3000" dirty="0" smtClean="0">
                <a:latin typeface="Arial" pitchFamily="34" charset="0"/>
                <a:cs typeface="Arial" pitchFamily="34" charset="0"/>
              </a:rPr>
              <a:t>, alebo </a:t>
            </a:r>
            <a:r>
              <a:rPr lang="sk-SK" sz="3000" u="sng" dirty="0" smtClean="0">
                <a:latin typeface="Arial" pitchFamily="34" charset="0"/>
                <a:cs typeface="Arial" pitchFamily="34" charset="0"/>
              </a:rPr>
              <a:t>využitím v organizme. </a:t>
            </a:r>
          </a:p>
          <a:p>
            <a:endParaRPr lang="sk-SK" sz="3000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sz="3000" dirty="0" smtClean="0">
                <a:latin typeface="Arial" pitchFamily="34" charset="0"/>
                <a:cs typeface="Arial" pitchFamily="34" charset="0"/>
              </a:rPr>
              <a:t>     Vyjadruje sa v jednotkách </a:t>
            </a: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kilojoule </a:t>
            </a:r>
            <a:r>
              <a:rPr lang="sk-SK" sz="3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kJ</a:t>
            </a: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>
              <a:buNone/>
            </a:pPr>
            <a:r>
              <a:rPr lang="sk-SK" sz="3000" dirty="0" smtClean="0">
                <a:latin typeface="Arial" pitchFamily="34" charset="0"/>
                <a:cs typeface="Arial" pitchFamily="34" charset="0"/>
              </a:rPr>
              <a:t>     Staršou, ale aj dnes používanou jednotkou je     </a:t>
            </a:r>
          </a:p>
          <a:p>
            <a:pPr algn="ctr">
              <a:buNone/>
            </a:pPr>
            <a:r>
              <a:rPr lang="sk-SK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kilokalória Kcal</a:t>
            </a:r>
          </a:p>
          <a:p>
            <a:pPr>
              <a:buNone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	</a:t>
            </a:r>
            <a:r>
              <a:rPr lang="sk-SK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Kcal = 4,18 </a:t>
            </a:r>
            <a:r>
              <a:rPr lang="sk-SK" sz="4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kJ</a:t>
            </a:r>
            <a:endParaRPr lang="sk-SK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>
            <a:noAutofit/>
          </a:bodyPr>
          <a:lstStyle/>
          <a:p>
            <a:pPr algn="ctr"/>
            <a:r>
              <a:rPr lang="sk-SK" sz="4000" b="1" dirty="0" smtClean="0">
                <a:latin typeface="Arial" pitchFamily="34" charset="0"/>
                <a:cs typeface="Arial" pitchFamily="34" charset="0"/>
              </a:rPr>
              <a:t>Čo nájdeš na obale každého výrobku? </a:t>
            </a:r>
            <a:endParaRPr lang="sk-SK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Zástupný symbol obsahu 7" descr="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357430"/>
            <a:ext cx="3963256" cy="2071702"/>
          </a:xfrm>
        </p:spPr>
      </p:pic>
      <p:pic>
        <p:nvPicPr>
          <p:cNvPr id="9" name="Obrázok 8" descr="foto_nahled_167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916832"/>
            <a:ext cx="3842556" cy="468052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85786" y="4714884"/>
            <a:ext cx="39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Arial" pitchFamily="34" charset="0"/>
                <a:cs typeface="Arial" pitchFamily="34" charset="0"/>
              </a:rPr>
              <a:t>POZORNE   ČÍTAJ   OBALY VÝROBKOV   A   NEJEDZ VEĽA  NEZDRAVÝCH   JEDÁL , LEBO SA HOVORÍ, ŽE  SME TO,   ČO   JEME!!! </a:t>
            </a:r>
            <a:endParaRPr lang="sk-SK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288" y="1071546"/>
            <a:ext cx="842871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428596" y="528638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endParaRPr lang="sk-SK" dirty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sk-SK" dirty="0" smtClean="0">
                <a:latin typeface="Arial" pitchFamily="34" charset="0"/>
                <a:cs typeface="Arial" pitchFamily="34" charset="0"/>
                <a:hlinkClick r:id="rId3"/>
              </a:rPr>
              <a:t>Viac na stránke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232</TotalTime>
  <Words>669</Words>
  <Application>Microsoft Office PowerPoint</Application>
  <PresentationFormat>Prezentácia na obrazovke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Tok</vt:lpstr>
      <vt:lpstr>Energetická hodnota  potravín </vt:lpstr>
      <vt:lpstr>Odkiaľ má človek energiu na rôzne činnosti? </vt:lpstr>
      <vt:lpstr>Prezentácia programu PowerPoint</vt:lpstr>
      <vt:lpstr>   Predpokladajme:</vt:lpstr>
      <vt:lpstr>Koľko energie je v potravine? </vt:lpstr>
      <vt:lpstr>Výživová hodnota potravín </vt:lpstr>
      <vt:lpstr>Čo je  energetická hodnota potravín? </vt:lpstr>
      <vt:lpstr>Čo nájdeš na obale každého výrobku? </vt:lpstr>
      <vt:lpstr>Prezentácia programu PowerPoint</vt:lpstr>
      <vt:lpstr> Odkiaľ vieme koľko energie majú potraviny? </vt:lpstr>
      <vt:lpstr>Koľko energie potrebujeme počas dňa? </vt:lpstr>
      <vt:lpstr>Prezentácia programu PowerPoint</vt:lpstr>
      <vt:lpstr>Prezentácia programu PowerPoint</vt:lpstr>
      <vt:lpstr>Čo si si zapamätal?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Ako vyzerá tvoj jedálniček?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Energetická hodnota potravín</dc:title>
  <dc:creator>user</dc:creator>
  <cp:lastModifiedBy>9876</cp:lastModifiedBy>
  <cp:revision>28</cp:revision>
  <dcterms:created xsi:type="dcterms:W3CDTF">2016-04-30T07:47:23Z</dcterms:created>
  <dcterms:modified xsi:type="dcterms:W3CDTF">2016-11-23T12:04:21Z</dcterms:modified>
</cp:coreProperties>
</file>