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76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72F94C-072A-42C6-9D71-862D2ACF9F8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9C462D-110C-49E7-97E4-A8922CACF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z/" TargetMode="External"/><Relationship Id="rId2" Type="http://schemas.openxmlformats.org/officeDocument/2006/relationships/hyperlink" Target="http://www.wikipedia.s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>
                <a:highlight>
                  <a:srgbClr val="FF0000"/>
                </a:highlight>
              </a:rPr>
              <a:t>Arabská ríša – I.  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Pre </a:t>
            </a:r>
            <a:r>
              <a:rPr lang="sk-SK" dirty="0"/>
              <a:t>6. ročník ZŠ</a:t>
            </a:r>
          </a:p>
          <a:p>
            <a:r>
              <a:rPr lang="sk-SK" dirty="0"/>
              <a:t>Tematický celok: </a:t>
            </a:r>
            <a:r>
              <a:rPr lang="sk-SK" dirty="0">
                <a:highlight>
                  <a:srgbClr val="FFFF00"/>
                </a:highlight>
              </a:rPr>
              <a:t>Stredovek 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4" name="Obrázok 3" descr="kaab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26" y="0"/>
            <a:ext cx="2643174" cy="2143116"/>
          </a:xfrm>
          <a:prstGeom prst="rect">
            <a:avLst/>
          </a:prstGeom>
        </p:spPr>
      </p:pic>
      <p:pic>
        <p:nvPicPr>
          <p:cNvPr id="5" name="Obrázok 4" descr="kor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825" y="4743450"/>
            <a:ext cx="2162175" cy="2114550"/>
          </a:xfrm>
          <a:prstGeom prst="rect">
            <a:avLst/>
          </a:prstGeom>
        </p:spPr>
      </p:pic>
      <p:pic>
        <p:nvPicPr>
          <p:cNvPr id="6" name="Obrázok 5" descr="moh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05000" cy="2786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Ázia sa zjednocuje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143116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Rozbité územia starovekých civilizácií v Ázii sa</a:t>
            </a:r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postupne </a:t>
            </a:r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od 7. storočia začínajú zjednocovať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</a:t>
            </a:r>
            <a:r>
              <a:rPr lang="sk-SK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pod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svoj </a:t>
            </a:r>
            <a:r>
              <a:rPr lang="sk-SK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vplyv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ich dostávajú </a:t>
            </a:r>
            <a:r>
              <a:rPr lang="sk-SK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moslimovia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,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vyznávači nového náboženstva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- </a:t>
            </a:r>
            <a:r>
              <a:rPr lang="sk-SK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ISLAMU</a:t>
            </a:r>
            <a:endParaRPr lang="en-US" sz="2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kor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825" y="4743450"/>
            <a:ext cx="2162175" cy="211455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143372" y="6211669"/>
            <a:ext cx="283122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/>
              <a:t>Korán</a:t>
            </a:r>
            <a:r>
              <a:rPr lang="sk-SK" dirty="0"/>
              <a:t> = posvätná kniha</a:t>
            </a:r>
          </a:p>
          <a:p>
            <a:pPr algn="ctr"/>
            <a:r>
              <a:rPr lang="sk-SK" dirty="0"/>
              <a:t>Moslimov </a:t>
            </a:r>
            <a:endParaRPr lang="en-US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0BE07ED5-07D9-FC46-1375-E48F766EA0EE}"/>
              </a:ext>
            </a:extLst>
          </p:cNvPr>
          <p:cNvSpPr txBox="1"/>
          <p:nvPr/>
        </p:nvSpPr>
        <p:spPr>
          <a:xfrm>
            <a:off x="891114" y="1314022"/>
            <a:ext cx="4618572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Slovo moslim je z arabského „</a:t>
            </a:r>
            <a:r>
              <a:rPr lang="sk-SK" dirty="0" err="1"/>
              <a:t>muslim</a:t>
            </a:r>
            <a:r>
              <a:rPr lang="sk-SK" dirty="0"/>
              <a:t>“ a </a:t>
            </a:r>
          </a:p>
          <a:p>
            <a:r>
              <a:rPr lang="sk-SK" dirty="0"/>
              <a:t>Znamená „ten, kto sa podriadi Bohu“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Arabský polostrov 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192880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Arabské kmene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žili </a:t>
            </a:r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kočovným spôsobom života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ako </a:t>
            </a:r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pastieri oviec</a:t>
            </a:r>
            <a:r>
              <a:rPr lang="sk-SK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a </a:t>
            </a:r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tiav</a:t>
            </a:r>
            <a:r>
              <a:rPr lang="sk-SK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v </a:t>
            </a:r>
            <a:r>
              <a:rPr lang="sk-SK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púšťach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polopúšťach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Arabského polostrova</a:t>
            </a:r>
            <a:endParaRPr lang="en-US" sz="2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Obrázok 4" descr="beduin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5172075"/>
            <a:ext cx="2705100" cy="1685925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3643306" y="6488668"/>
            <a:ext cx="27879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/>
              <a:t>Beduíni</a:t>
            </a:r>
            <a:r>
              <a:rPr lang="sk-SK" dirty="0"/>
              <a:t> = synovia púšte</a:t>
            </a:r>
            <a:endParaRPr lang="en-US" dirty="0"/>
          </a:p>
        </p:txBody>
      </p:sp>
      <p:sp>
        <p:nvSpPr>
          <p:cNvPr id="7" name="BlokTextu 6"/>
          <p:cNvSpPr txBox="1"/>
          <p:nvPr/>
        </p:nvSpPr>
        <p:spPr>
          <a:xfrm>
            <a:off x="6497122" y="4572008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Na severe Arabského </a:t>
            </a:r>
          </a:p>
          <a:p>
            <a:pPr algn="ctr"/>
            <a:r>
              <a:rPr lang="sk-SK" dirty="0"/>
              <a:t>polostrova </a:t>
            </a:r>
            <a:endParaRPr lang="en-US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8A10794-D2EF-77B7-6C23-4EF76F5B9418}"/>
              </a:ext>
            </a:extLst>
          </p:cNvPr>
          <p:cNvSpPr txBox="1"/>
          <p:nvPr/>
        </p:nvSpPr>
        <p:spPr>
          <a:xfrm>
            <a:off x="926409" y="4895173"/>
            <a:ext cx="3693640" cy="3693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?Ako sa ináč nazýva kočovník?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Arabská ríša </a:t>
            </a:r>
            <a:endParaRPr lang="en-US" dirty="0"/>
          </a:p>
        </p:txBody>
      </p:sp>
      <p:pic>
        <p:nvPicPr>
          <p:cNvPr id="4" name="Obrázok 3" descr="arabska risa.jpg"/>
          <p:cNvPicPr>
            <a:picLocks noChangeAspect="1"/>
          </p:cNvPicPr>
          <p:nvPr/>
        </p:nvPicPr>
        <p:blipFill>
          <a:blip r:embed="rId2"/>
          <a:srcRect l="17141" t="13542" r="15967" b="11458"/>
          <a:stretch>
            <a:fillRect/>
          </a:stretch>
        </p:blipFill>
        <p:spPr>
          <a:xfrm>
            <a:off x="857224" y="1285860"/>
            <a:ext cx="6000760" cy="51585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Oáza a mesto </a:t>
            </a:r>
            <a:r>
              <a:rPr lang="sk-SK" dirty="0" err="1"/>
              <a:t>mekka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192880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Oáza Mekka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sa menila na </a:t>
            </a:r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bohaté</a:t>
            </a:r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a rušné </a:t>
            </a:r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obchodné stredisko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 </a:t>
            </a:r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Tu žil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aj vzdelaný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kupec </a:t>
            </a:r>
            <a:r>
              <a:rPr lang="sk-SK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Mohamed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, </a:t>
            </a:r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zakladateľ</a:t>
            </a:r>
            <a:r>
              <a:rPr lang="sk-SK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nového </a:t>
            </a:r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náboženstva</a:t>
            </a:r>
            <a:r>
              <a:rPr lang="sk-SK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- </a:t>
            </a:r>
            <a:r>
              <a:rPr lang="sk-SK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ISLAMU</a:t>
            </a:r>
            <a:endParaRPr lang="en-US" sz="2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moham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4" y="5000636"/>
            <a:ext cx="2928926" cy="1857364"/>
          </a:xfrm>
          <a:prstGeom prst="rect">
            <a:avLst/>
          </a:prstGeom>
        </p:spPr>
      </p:pic>
      <p:pic>
        <p:nvPicPr>
          <p:cNvPr id="5" name="Obrázok 4" descr="kaab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826" y="0"/>
            <a:ext cx="2643174" cy="2143116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1785918" y="1500174"/>
            <a:ext cx="467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  <a:highlight>
                  <a:srgbClr val="FFFF00"/>
                </a:highlight>
              </a:rPr>
              <a:t>Arabi najskôr vyznávali viacerých bohov</a:t>
            </a:r>
          </a:p>
          <a:p>
            <a:pPr algn="ctr"/>
            <a:r>
              <a:rPr lang="sk-SK" dirty="0"/>
              <a:t>=&gt; </a:t>
            </a: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POLYTEISTICKÉ NÁBOŽENSTVO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6715140" y="2143116"/>
            <a:ext cx="223330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/>
              <a:t>Arabská svätyňa v</a:t>
            </a:r>
          </a:p>
          <a:p>
            <a:pPr algn="ctr"/>
            <a:r>
              <a:rPr lang="sk-SK" dirty="0"/>
              <a:t>tvare kocky</a:t>
            </a:r>
            <a:endParaRPr lang="en-US" dirty="0"/>
          </a:p>
        </p:txBody>
      </p:sp>
      <p:sp>
        <p:nvSpPr>
          <p:cNvPr id="8" name="BlokTextu 7"/>
          <p:cNvSpPr txBox="1"/>
          <p:nvPr/>
        </p:nvSpPr>
        <p:spPr>
          <a:xfrm>
            <a:off x="142844" y="5934670"/>
            <a:ext cx="6059672" cy="92333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Mohamed</a:t>
            </a:r>
            <a:r>
              <a:rPr lang="sk-SK" dirty="0"/>
              <a:t> chodil </a:t>
            </a:r>
            <a:r>
              <a:rPr lang="sk-SK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meditovať do jaskyne </a:t>
            </a:r>
            <a:r>
              <a:rPr lang="sk-SK" dirty="0"/>
              <a:t>neďaleko</a:t>
            </a:r>
          </a:p>
          <a:p>
            <a:pPr algn="ctr"/>
            <a:r>
              <a:rPr lang="sk-SK" dirty="0"/>
              <a:t>mesta =&gt; </a:t>
            </a:r>
            <a:r>
              <a:rPr lang="sk-SK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zjavil sa mu Alah </a:t>
            </a:r>
            <a:r>
              <a:rPr lang="sk-SK" dirty="0"/>
              <a:t>(Boh) a tak si myslel, že </a:t>
            </a:r>
          </a:p>
          <a:p>
            <a:pPr algn="ctr"/>
            <a:r>
              <a:rPr lang="sk-SK" dirty="0"/>
              <a:t>je jeho prorokom a </a:t>
            </a:r>
            <a:r>
              <a:rPr lang="sk-SK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 šíriť nové náboženstvo ISLAM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D6F7C581-4C27-EF43-9B3D-BEB29F06D2CA}"/>
              </a:ext>
            </a:extLst>
          </p:cNvPr>
          <p:cNvSpPr txBox="1"/>
          <p:nvPr/>
        </p:nvSpPr>
        <p:spPr>
          <a:xfrm>
            <a:off x="2411760" y="5000636"/>
            <a:ext cx="2311851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?Kto to bol kupec?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Alahovi sa budeš klaňať 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785926"/>
            <a:ext cx="6400800" cy="3743331"/>
          </a:xfrm>
        </p:spPr>
        <p:txBody>
          <a:bodyPr>
            <a:normAutofit/>
          </a:bodyPr>
          <a:lstStyle/>
          <a:p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Mohamed</a:t>
            </a:r>
            <a:r>
              <a:rPr lang="sk-SK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svoje </a:t>
            </a:r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posolstvo zhrnul do posvätnej knihy Islamu – </a:t>
            </a:r>
            <a:r>
              <a:rPr lang="sk-SK" sz="26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Koránu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...svojím učením si znepriatelil najbohatších a najmocnejších v Mekke a </a:t>
            </a:r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musel v roku 622 ujsť do </a:t>
            </a:r>
            <a:r>
              <a:rPr lang="sk-SK" sz="26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Mediny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</a:t>
            </a:r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rok jeho úteku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sa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neskôr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stal </a:t>
            </a:r>
            <a:r>
              <a:rPr lang="sk-SK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začiatkom moslimského letopočtu</a:t>
            </a:r>
            <a:r>
              <a:rPr lang="sk-SK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= </a:t>
            </a:r>
            <a:r>
              <a:rPr lang="sk-SK" sz="2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hidžra</a:t>
            </a:r>
            <a:r>
              <a:rPr lang="sk-SK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en-US" sz="2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Obrázok 4" descr="mo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3214686"/>
            <a:ext cx="1905000" cy="3797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Mesto je </a:t>
            </a:r>
            <a:r>
              <a:rPr lang="sk-SK" dirty="0" err="1"/>
              <a:t>medina</a:t>
            </a:r>
            <a:r>
              <a:rPr lang="sk-SK" dirty="0"/>
              <a:t> 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857364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latin typeface="Arial" pitchFamily="34" charset="0"/>
                <a:cs typeface="Arial" pitchFamily="34" charset="0"/>
              </a:rPr>
              <a:t>V Medine sa k Mohamedovi postupne pridávali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ľudia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, ktorí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začali veriť v nové náboženstvo - </a:t>
            </a:r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ISLAM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= </a:t>
            </a:r>
            <a:r>
              <a:rPr lang="sk-SK" sz="2600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MOSLIMOVIA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</a:t>
            </a:r>
          </a:p>
          <a:p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isl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709" y="0"/>
            <a:ext cx="1919291" cy="259070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857752" y="1928802"/>
            <a:ext cx="235032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/>
              <a:t>Mohamed = prorok</a:t>
            </a:r>
          </a:p>
          <a:p>
            <a:pPr algn="ctr"/>
            <a:r>
              <a:rPr lang="sk-SK" dirty="0"/>
              <a:t>a duchovný vodca</a:t>
            </a:r>
            <a:endParaRPr lang="en-US" dirty="0"/>
          </a:p>
        </p:txBody>
      </p:sp>
      <p:sp>
        <p:nvSpPr>
          <p:cNvPr id="6" name="BlokTextu 5"/>
          <p:cNvSpPr txBox="1"/>
          <p:nvPr/>
        </p:nvSpPr>
        <p:spPr>
          <a:xfrm>
            <a:off x="714348" y="5929330"/>
            <a:ext cx="749275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/>
              <a:t>Hlavnou tézou islamu bolo </a:t>
            </a:r>
            <a:r>
              <a:rPr lang="sk-SK" b="1" dirty="0"/>
              <a:t>úplné oddanie sa Alahovi  a kto padol</a:t>
            </a:r>
          </a:p>
          <a:p>
            <a:pPr algn="ctr"/>
            <a:r>
              <a:rPr lang="sk-SK" b="1" dirty="0"/>
              <a:t>pri šírení viery, zomrel ako mučeník a mal nárok na vstup do raja</a:t>
            </a:r>
            <a:endParaRPr lang="en-US" b="1" dirty="0"/>
          </a:p>
        </p:txBody>
      </p:sp>
      <p:pic>
        <p:nvPicPr>
          <p:cNvPr id="7" name="Obrázok 6" descr="kor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454" y="3500438"/>
            <a:ext cx="2019299" cy="1974821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714348" y="5572140"/>
            <a:ext cx="252344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b="1">
                <a:solidFill>
                  <a:schemeClr val="bg1"/>
                </a:solidFill>
              </a:rPr>
              <a:t>Džíhad = svätá vojna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1214414" y="4357694"/>
            <a:ext cx="504176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Islam sa stal náboženstvom, ktoré zjednotilo</a:t>
            </a:r>
          </a:p>
          <a:p>
            <a:pPr algn="ctr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všetky arabské kmene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Veľký návrat do </a:t>
            </a:r>
            <a:r>
              <a:rPr lang="sk-SK" dirty="0" err="1"/>
              <a:t>mekky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1857364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 roku 630 </a:t>
            </a:r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bol Mohamed natoľko silný, že sa mohol vrátiť do Mekky, kde porazil svojich odporcov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a </a:t>
            </a:r>
            <a:r>
              <a:rPr lang="sk-SK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 svätyni </a:t>
            </a:r>
            <a:r>
              <a:rPr lang="sk-SK" sz="2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Kaaba</a:t>
            </a:r>
            <a:r>
              <a:rPr lang="sk-SK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dal zničiť všetkých pohanských bohov a </a:t>
            </a:r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nariadil vyznávať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iba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jediného boha </a:t>
            </a:r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Alaha</a:t>
            </a:r>
          </a:p>
          <a:p>
            <a:endParaRPr lang="en-US" sz="2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kaab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26" y="4714884"/>
            <a:ext cx="2643174" cy="2143116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500562" y="6488668"/>
            <a:ext cx="197842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Svätyňa </a:t>
            </a:r>
            <a:r>
              <a:rPr lang="sk-SK" dirty="0" err="1"/>
              <a:t>Kaaba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1714480" y="4714884"/>
            <a:ext cx="4469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Mohamed </a:t>
            </a:r>
            <a:r>
              <a:rPr lang="sk-SK" dirty="0">
                <a:solidFill>
                  <a:schemeClr val="bg1"/>
                </a:solidFill>
              </a:rPr>
              <a:t>zakázal zobrazovať</a:t>
            </a:r>
          </a:p>
          <a:p>
            <a:pPr algn="ctr"/>
            <a:r>
              <a:rPr lang="sk-SK" dirty="0">
                <a:solidFill>
                  <a:schemeClr val="bg1"/>
                </a:solidFill>
              </a:rPr>
              <a:t>ľudí a zvieratá</a:t>
            </a:r>
            <a:r>
              <a:rPr lang="sk-SK" dirty="0"/>
              <a:t>...aj preto nemáme</a:t>
            </a:r>
          </a:p>
          <a:p>
            <a:pPr algn="ctr"/>
            <a:r>
              <a:rPr lang="sk-SK" dirty="0"/>
              <a:t>vyobrazeného Mohameda...zvykne sa</a:t>
            </a:r>
          </a:p>
          <a:p>
            <a:pPr algn="ctr"/>
            <a:r>
              <a:rPr lang="sk-SK" dirty="0"/>
              <a:t>kresliť ako večný plameň</a:t>
            </a:r>
            <a:endParaRPr lang="en-US" dirty="0"/>
          </a:p>
        </p:txBody>
      </p:sp>
      <p:pic>
        <p:nvPicPr>
          <p:cNvPr id="7" name="Obrázok 6" descr="vykricni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5000636"/>
            <a:ext cx="714372" cy="7143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Použitá literatúra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785926"/>
            <a:ext cx="6400800" cy="3615267"/>
          </a:xfrm>
        </p:spPr>
        <p:txBody>
          <a:bodyPr>
            <a:normAutofit fontScale="92500" lnSpcReduction="20000"/>
          </a:bodyPr>
          <a:lstStyle/>
          <a:p>
            <a:r>
              <a:rPr lang="sk-SK" dirty="0" err="1">
                <a:hlinkClick r:id="rId2"/>
              </a:rPr>
              <a:t>www.wikipedia.sk</a:t>
            </a:r>
            <a:endParaRPr lang="sk-SK" dirty="0"/>
          </a:p>
          <a:p>
            <a:r>
              <a:rPr lang="sk-SK" dirty="0" err="1">
                <a:hlinkClick r:id="rId3"/>
              </a:rPr>
              <a:t>www.wikipedia.cz</a:t>
            </a:r>
            <a:endParaRPr lang="sk-SK" dirty="0"/>
          </a:p>
          <a:p>
            <a:r>
              <a:rPr lang="sk-SK" dirty="0"/>
              <a:t>Učebnica dejepisu pre 6. ročník ZŠ</a:t>
            </a:r>
          </a:p>
          <a:p>
            <a:r>
              <a:rPr lang="en-US" dirty="0"/>
              <a:t>https://www.google.sk/search?rlz=1C1AOHY_skSK708SK708&amp;biw=1280&amp;bih=642&amp;tbm=isch&amp;sa=1&amp;ei=-0C_WrScAYjawQLWrp7gAg&amp;q=arabska+risa+bagdad&amp;oq=arabska+risa+bagdad&amp;gs_l=psy-ab.3...340042.347532.0.348000.33.24.0.1.1.0.416.2965.4j14j1j0j1.21.0....0...1c.1.64.psy-ab..13.13.2019.0..0j0i24k1j0i67k1j0i5i30k1j0i30k1j0i8i30k1.132.bBAIGsa2SlI#imgrc=zjadXyvn40yawM:</a:t>
            </a:r>
            <a:endParaRPr lang="sk-SK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ýs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 východ od železnej opony new</Template>
  <TotalTime>701</TotalTime>
  <Words>378</Words>
  <Application>Microsoft Office PowerPoint</Application>
  <PresentationFormat>Prezentácia na obrazovke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Výsek</vt:lpstr>
      <vt:lpstr>Arabská ríša – I.  </vt:lpstr>
      <vt:lpstr>Ázia sa zjednocuje</vt:lpstr>
      <vt:lpstr>Arabský polostrov </vt:lpstr>
      <vt:lpstr>Arabská ríša </vt:lpstr>
      <vt:lpstr>Oáza a mesto mekka</vt:lpstr>
      <vt:lpstr>Alahovi sa budeš klaňať </vt:lpstr>
      <vt:lpstr>Mesto je medina </vt:lpstr>
      <vt:lpstr>Veľký návrat do mekky</vt:lpstr>
      <vt:lpstr>Použitá literatúra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Arabská ríša</dc:title>
  <dc:creator>RadoNB</dc:creator>
  <cp:lastModifiedBy>student</cp:lastModifiedBy>
  <cp:revision>72</cp:revision>
  <dcterms:created xsi:type="dcterms:W3CDTF">2018-03-24T10:35:49Z</dcterms:created>
  <dcterms:modified xsi:type="dcterms:W3CDTF">2023-05-18T06:50:37Z</dcterms:modified>
</cp:coreProperties>
</file>