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3" r:id="rId10"/>
    <p:sldId id="304" r:id="rId11"/>
    <p:sldId id="264" r:id="rId12"/>
    <p:sldId id="305" r:id="rId13"/>
    <p:sldId id="265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07" r:id="rId34"/>
    <p:sldId id="284" r:id="rId35"/>
    <p:sldId id="285" r:id="rId36"/>
    <p:sldId id="286" r:id="rId37"/>
    <p:sldId id="287" r:id="rId38"/>
    <p:sldId id="288" r:id="rId39"/>
    <p:sldId id="308" r:id="rId40"/>
    <p:sldId id="289" r:id="rId41"/>
    <p:sldId id="290" r:id="rId42"/>
    <p:sldId id="291" r:id="rId43"/>
    <p:sldId id="309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x="9144000" cy="6858000" type="screen4x3"/>
  <p:notesSz cx="9144000" cy="6858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0805" y="461899"/>
            <a:ext cx="2340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Molybdén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555445"/>
            <a:ext cx="8277225" cy="4340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Mo </a:t>
            </a:r>
            <a:r>
              <a:rPr sz="2200" spc="-15" dirty="0">
                <a:latin typeface="Calibri"/>
                <a:cs typeface="Calibri"/>
              </a:rPr>
              <a:t>[Kr] </a:t>
            </a:r>
            <a:r>
              <a:rPr sz="2200" dirty="0">
                <a:latin typeface="Calibri"/>
                <a:cs typeface="Calibri"/>
              </a:rPr>
              <a:t>4d</a:t>
            </a:r>
            <a:r>
              <a:rPr sz="2175" baseline="24904" dirty="0">
                <a:latin typeface="Calibri"/>
                <a:cs typeface="Calibri"/>
              </a:rPr>
              <a:t>5</a:t>
            </a:r>
            <a:r>
              <a:rPr sz="2175" spc="277" baseline="249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5s</a:t>
            </a:r>
            <a:r>
              <a:rPr sz="2175" baseline="24904" dirty="0">
                <a:latin typeface="Calibri"/>
                <a:cs typeface="Calibri"/>
              </a:rPr>
              <a:t>1</a:t>
            </a:r>
          </a:p>
          <a:p>
            <a:pPr marL="4953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494665" algn="l"/>
                <a:tab pos="495300" algn="l"/>
              </a:tabLst>
            </a:pPr>
            <a:r>
              <a:rPr sz="2200" spc="-5" dirty="0">
                <a:latin typeface="Calibri"/>
                <a:cs typeface="Calibri"/>
              </a:rPr>
              <a:t>Je </a:t>
            </a:r>
            <a:r>
              <a:rPr sz="2200" spc="-10" dirty="0">
                <a:latin typeface="Calibri"/>
                <a:cs typeface="Calibri"/>
              </a:rPr>
              <a:t>nevyhnutným prechodným </a:t>
            </a:r>
            <a:r>
              <a:rPr sz="2200" spc="-25" dirty="0">
                <a:latin typeface="Calibri"/>
                <a:cs typeface="Calibri"/>
              </a:rPr>
              <a:t>kovom </a:t>
            </a:r>
            <a:r>
              <a:rPr sz="2200" spc="-15" dirty="0">
                <a:latin typeface="Calibri"/>
                <a:cs typeface="Calibri"/>
              </a:rPr>
              <a:t>pre </a:t>
            </a:r>
            <a:r>
              <a:rPr sz="2200" spc="-10" dirty="0">
                <a:latin typeface="Calibri"/>
                <a:cs typeface="Calibri"/>
              </a:rPr>
              <a:t>všetky </a:t>
            </a:r>
            <a:r>
              <a:rPr sz="2200" spc="-20" dirty="0">
                <a:latin typeface="Calibri"/>
                <a:cs typeface="Calibri"/>
              </a:rPr>
              <a:t>formy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života</a:t>
            </a:r>
            <a:endParaRPr sz="2200" dirty="0">
              <a:latin typeface="Calibri"/>
              <a:cs typeface="Calibri"/>
            </a:endParaRPr>
          </a:p>
          <a:p>
            <a:pPr marL="495300" indent="-342900">
              <a:lnSpc>
                <a:spcPct val="100000"/>
              </a:lnSpc>
              <a:buChar char="-"/>
              <a:tabLst>
                <a:tab pos="494665" algn="l"/>
                <a:tab pos="495300" algn="l"/>
              </a:tabLst>
            </a:pPr>
            <a:r>
              <a:rPr sz="2200" spc="-5" dirty="0">
                <a:latin typeface="Calibri"/>
                <a:cs typeface="Calibri"/>
              </a:rPr>
              <a:t>Je </a:t>
            </a:r>
            <a:r>
              <a:rPr sz="2200" spc="-15" dirty="0">
                <a:latin typeface="Calibri"/>
                <a:cs typeface="Calibri"/>
              </a:rPr>
              <a:t>jediným </a:t>
            </a:r>
            <a:r>
              <a:rPr sz="2200" spc="-5" dirty="0">
                <a:latin typeface="Calibri"/>
                <a:cs typeface="Calibri"/>
              </a:rPr>
              <a:t>4d </a:t>
            </a:r>
            <a:r>
              <a:rPr sz="2200" spc="-15" dirty="0">
                <a:latin typeface="Calibri"/>
                <a:cs typeface="Calibri"/>
              </a:rPr>
              <a:t>prvkom prítomným </a:t>
            </a:r>
            <a:r>
              <a:rPr sz="2200" spc="-5" dirty="0">
                <a:latin typeface="Calibri"/>
                <a:cs typeface="Calibri"/>
              </a:rPr>
              <a:t>v živých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organizmoch</a:t>
            </a:r>
            <a:endParaRPr sz="2200" dirty="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2200" spc="-15" dirty="0">
                <a:solidFill>
                  <a:srgbClr val="4F81BC"/>
                </a:solidFill>
                <a:latin typeface="Calibri"/>
                <a:cs typeface="Calibri"/>
              </a:rPr>
              <a:t>Výskyt</a:t>
            </a:r>
            <a:endParaRPr sz="2200" dirty="0">
              <a:latin typeface="Calibri"/>
              <a:cs typeface="Calibri"/>
            </a:endParaRPr>
          </a:p>
          <a:p>
            <a:pPr marL="152400">
              <a:lnSpc>
                <a:spcPts val="2375"/>
              </a:lnSpc>
              <a:tabLst>
                <a:tab pos="556260" algn="l"/>
                <a:tab pos="2034539" algn="l"/>
                <a:tab pos="3116580" algn="l"/>
                <a:tab pos="3720465" algn="l"/>
                <a:tab pos="5000625" algn="l"/>
                <a:tab pos="5372735" algn="l"/>
                <a:tab pos="6490335" algn="l"/>
              </a:tabLst>
            </a:pPr>
            <a:r>
              <a:rPr sz="2200" spc="-5" dirty="0">
                <a:latin typeface="Calibri"/>
                <a:cs typeface="Calibri"/>
              </a:rPr>
              <a:t>V	</a:t>
            </a:r>
            <a:r>
              <a:rPr sz="2200" spc="-10" dirty="0">
                <a:latin typeface="Calibri"/>
                <a:cs typeface="Calibri"/>
              </a:rPr>
              <a:t>predošlých	</a:t>
            </a:r>
            <a:r>
              <a:rPr sz="2200" spc="-5" dirty="0">
                <a:latin typeface="Calibri"/>
                <a:cs typeface="Calibri"/>
              </a:rPr>
              <a:t>dobách	bol	</a:t>
            </a:r>
            <a:r>
              <a:rPr sz="2200" spc="-15" dirty="0">
                <a:latin typeface="Calibri"/>
                <a:cs typeface="Calibri"/>
              </a:rPr>
              <a:t>prítomný	</a:t>
            </a:r>
            <a:r>
              <a:rPr sz="2200" spc="-5" dirty="0">
                <a:latin typeface="Calibri"/>
                <a:cs typeface="Calibri"/>
              </a:rPr>
              <a:t>v	</a:t>
            </a:r>
            <a:r>
              <a:rPr sz="2200" spc="-10" dirty="0">
                <a:latin typeface="Calibri"/>
                <a:cs typeface="Calibri"/>
              </a:rPr>
              <a:t>podobe	</a:t>
            </a:r>
            <a:r>
              <a:rPr sz="2200" spc="-15" dirty="0">
                <a:latin typeface="Calibri"/>
                <a:cs typeface="Calibri"/>
              </a:rPr>
              <a:t>nerozpustného</a:t>
            </a:r>
            <a:endParaRPr sz="2200" dirty="0">
              <a:latin typeface="Calibri"/>
              <a:cs typeface="Calibri"/>
            </a:endParaRPr>
          </a:p>
          <a:p>
            <a:pPr marL="1524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molybdenitu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(MoS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152400" marR="68580" algn="just">
              <a:lnSpc>
                <a:spcPct val="8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Avšak, </a:t>
            </a:r>
            <a:r>
              <a:rPr sz="2200" spc="-30" dirty="0">
                <a:latin typeface="Calibri"/>
                <a:cs typeface="Calibri"/>
              </a:rPr>
              <a:t>keď </a:t>
            </a:r>
            <a:r>
              <a:rPr sz="2200" spc="-10" dirty="0">
                <a:latin typeface="Calibri"/>
                <a:cs typeface="Calibri"/>
              </a:rPr>
              <a:t>bolo </a:t>
            </a:r>
            <a:r>
              <a:rPr sz="2200" spc="-5" dirty="0">
                <a:latin typeface="Calibri"/>
                <a:cs typeface="Calibri"/>
              </a:rPr>
              <a:t>na </a:t>
            </a:r>
            <a:r>
              <a:rPr sz="2200" spc="-15" dirty="0">
                <a:latin typeface="Calibri"/>
                <a:cs typeface="Calibri"/>
              </a:rPr>
              <a:t>Zemi </a:t>
            </a:r>
            <a:r>
              <a:rPr sz="2200" spc="-5" dirty="0">
                <a:latin typeface="Calibri"/>
                <a:cs typeface="Calibri"/>
              </a:rPr>
              <a:t>viac O</a:t>
            </a:r>
            <a:r>
              <a:rPr sz="2175" spc="-7" baseline="-21072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175" spc="-22" baseline="-21072" dirty="0">
                <a:latin typeface="Calibri"/>
                <a:cs typeface="Calibri"/>
              </a:rPr>
              <a:t>2</a:t>
            </a:r>
            <a:r>
              <a:rPr sz="2200" spc="-15" dirty="0">
                <a:latin typeface="Calibri"/>
                <a:cs typeface="Calibri"/>
              </a:rPr>
              <a:t>O, </a:t>
            </a:r>
            <a:r>
              <a:rPr sz="2200" spc="-5" dirty="0">
                <a:latin typeface="Calibri"/>
                <a:cs typeface="Calibri"/>
              </a:rPr>
              <a:t>MoS</a:t>
            </a:r>
            <a:r>
              <a:rPr sz="2175" spc="-7" baseline="-21072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sa </a:t>
            </a:r>
            <a:r>
              <a:rPr sz="2200" spc="-20" dirty="0">
                <a:latin typeface="Calibri"/>
                <a:cs typeface="Calibri"/>
              </a:rPr>
              <a:t>konvertoval </a:t>
            </a:r>
            <a:r>
              <a:rPr sz="2200" spc="-10" dirty="0">
                <a:latin typeface="Calibri"/>
                <a:cs typeface="Calibri"/>
              </a:rPr>
              <a:t>na  </a:t>
            </a:r>
            <a:r>
              <a:rPr sz="2200" spc="-5" dirty="0">
                <a:latin typeface="Calibri"/>
                <a:cs typeface="Calibri"/>
              </a:rPr>
              <a:t>molybdénan </a:t>
            </a:r>
            <a:r>
              <a:rPr sz="2200" spc="-10" dirty="0">
                <a:latin typeface="Calibri"/>
                <a:cs typeface="Calibri"/>
              </a:rPr>
              <a:t>(molybdate) </a:t>
            </a:r>
            <a:r>
              <a:rPr sz="2200" spc="-5" dirty="0">
                <a:latin typeface="Calibri"/>
                <a:cs typeface="Calibri"/>
              </a:rPr>
              <a:t>([MoO</a:t>
            </a:r>
            <a:r>
              <a:rPr sz="2175" spc="-7" baseline="-21072" dirty="0">
                <a:latin typeface="Calibri"/>
                <a:cs typeface="Calibri"/>
              </a:rPr>
              <a:t>4</a:t>
            </a:r>
            <a:r>
              <a:rPr sz="2175" spc="-7" baseline="24904" dirty="0">
                <a:latin typeface="Calibri"/>
                <a:cs typeface="Calibri"/>
              </a:rPr>
              <a:t>2-</a:t>
            </a:r>
            <a:r>
              <a:rPr sz="2200" spc="-5" dirty="0">
                <a:latin typeface="Calibri"/>
                <a:cs typeface="Calibri"/>
              </a:rPr>
              <a:t>]), ktorý je </a:t>
            </a:r>
            <a:r>
              <a:rPr sz="2200" spc="-10" dirty="0">
                <a:latin typeface="Calibri"/>
                <a:cs typeface="Calibri"/>
              </a:rPr>
              <a:t>dobre </a:t>
            </a:r>
            <a:r>
              <a:rPr sz="2200" spc="-15" dirty="0">
                <a:latin typeface="Calibri"/>
                <a:cs typeface="Calibri"/>
              </a:rPr>
              <a:t>rozpustný vo </a:t>
            </a:r>
            <a:r>
              <a:rPr sz="2200" spc="-5" dirty="0">
                <a:latin typeface="Calibri"/>
                <a:cs typeface="Calibri"/>
              </a:rPr>
              <a:t>vode.  </a:t>
            </a:r>
            <a:r>
              <a:rPr sz="2200" spc="-15" dirty="0">
                <a:latin typeface="Calibri"/>
                <a:cs typeface="Calibri"/>
              </a:rPr>
              <a:t>Reakcia premeny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MoS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libri"/>
              <a:cs typeface="Calibri"/>
            </a:endParaRPr>
          </a:p>
          <a:p>
            <a:pPr marL="10668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2MoS</a:t>
            </a:r>
            <a:r>
              <a:rPr sz="2175" spc="-7" baseline="-21072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+ 7O</a:t>
            </a:r>
            <a:r>
              <a:rPr sz="2175" spc="-7" baseline="-21072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+ 2H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Calibri"/>
                <a:cs typeface="Calibri"/>
              </a:rPr>
              <a:t>2 [MoO</a:t>
            </a:r>
            <a:r>
              <a:rPr sz="2175" spc="-7" baseline="-21072" dirty="0">
                <a:latin typeface="Calibri"/>
                <a:cs typeface="Calibri"/>
              </a:rPr>
              <a:t>4</a:t>
            </a:r>
            <a:r>
              <a:rPr sz="2175" spc="-7" baseline="24904" dirty="0">
                <a:latin typeface="Calibri"/>
                <a:cs typeface="Calibri"/>
              </a:rPr>
              <a:t>2-</a:t>
            </a:r>
            <a:r>
              <a:rPr sz="2200" spc="-5" dirty="0">
                <a:latin typeface="Calibri"/>
                <a:cs typeface="Calibri"/>
              </a:rPr>
              <a:t>] + 4SO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175" spc="-60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+4H</a:t>
            </a:r>
            <a:r>
              <a:rPr sz="2175" spc="-7" baseline="24904" dirty="0">
                <a:latin typeface="Calibri"/>
                <a:cs typeface="Calibri"/>
              </a:rPr>
              <a:t>+</a:t>
            </a:r>
            <a:endParaRPr sz="2175" baseline="24904" dirty="0">
              <a:latin typeface="Calibri"/>
              <a:cs typeface="Calibri"/>
            </a:endParaRPr>
          </a:p>
          <a:p>
            <a:pPr marL="152400">
              <a:lnSpc>
                <a:spcPts val="2375"/>
              </a:lnSpc>
              <a:spcBef>
                <a:spcPts val="1764"/>
              </a:spcBef>
            </a:pPr>
            <a:r>
              <a:rPr sz="2200" spc="-5" dirty="0">
                <a:latin typeface="Calibri"/>
                <a:cs typeface="Calibri"/>
              </a:rPr>
              <a:t>- </a:t>
            </a:r>
            <a:r>
              <a:rPr sz="2200" spc="-15" dirty="0">
                <a:latin typeface="Calibri"/>
                <a:cs typeface="Calibri"/>
              </a:rPr>
              <a:t>transportované </a:t>
            </a:r>
            <a:r>
              <a:rPr sz="2200" spc="-5" dirty="0">
                <a:latin typeface="Calibri"/>
                <a:cs typeface="Calibri"/>
              </a:rPr>
              <a:t>pomocou </a:t>
            </a:r>
            <a:r>
              <a:rPr sz="2200" spc="-30" dirty="0">
                <a:latin typeface="Calibri"/>
                <a:cs typeface="Calibri"/>
              </a:rPr>
              <a:t>proteínov, </a:t>
            </a:r>
            <a:r>
              <a:rPr sz="2200" spc="-20" dirty="0">
                <a:latin typeface="Calibri"/>
                <a:cs typeface="Calibri"/>
              </a:rPr>
              <a:t>ktoré </a:t>
            </a:r>
            <a:r>
              <a:rPr sz="2200" dirty="0">
                <a:latin typeface="Calibri"/>
                <a:cs typeface="Calibri"/>
              </a:rPr>
              <a:t>sa </a:t>
            </a:r>
            <a:r>
              <a:rPr sz="2200" spc="-5" dirty="0">
                <a:latin typeface="Calibri"/>
                <a:cs typeface="Calibri"/>
              </a:rPr>
              <a:t>podobajú </a:t>
            </a:r>
            <a:r>
              <a:rPr sz="2200" spc="-20" dirty="0">
                <a:latin typeface="Calibri"/>
                <a:cs typeface="Calibri"/>
              </a:rPr>
              <a:t>fosfátovým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 dirty="0">
              <a:latin typeface="Calibri"/>
              <a:cs typeface="Calibri"/>
            </a:endParaRPr>
          </a:p>
          <a:p>
            <a:pPr marL="152400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sulfátovým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permeazám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5782" y="461899"/>
            <a:ext cx="3598418" cy="1354217"/>
          </a:xfrm>
        </p:spPr>
        <p:txBody>
          <a:bodyPr/>
          <a:lstStyle/>
          <a:p>
            <a:r>
              <a:rPr lang="sk-SK" dirty="0" smtClean="0"/>
              <a:t>Fixácia dusíka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idx="1"/>
          </p:nvPr>
        </p:nvSpPr>
        <p:spPr>
          <a:xfrm>
            <a:off x="535940" y="1511020"/>
            <a:ext cx="8071484" cy="4739759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sk-SK" b="0" i="0" dirty="0" smtClean="0">
                <a:solidFill>
                  <a:schemeClr val="tx1"/>
                </a:solidFill>
              </a:rPr>
              <a:t>Malé množstvo N</a:t>
            </a:r>
            <a:r>
              <a:rPr lang="sk-SK" sz="28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800" b="0" i="0" spc="-7" dirty="0" smtClean="0">
                <a:solidFill>
                  <a:schemeClr val="tx1"/>
                </a:solidFill>
              </a:rPr>
              <a:t> môže reagovať s kyslíkom za extrémnych podmienok (výboj blesku, vysoko-teplotné spaľovanie) -  to je však malé množstvo pre potreby biosféry</a:t>
            </a:r>
          </a:p>
          <a:p>
            <a:pPr>
              <a:buFont typeface="Arial" pitchFamily="34" charset="0"/>
              <a:buChar char="•"/>
            </a:pPr>
            <a:r>
              <a:rPr lang="sk-SK" sz="2800" b="0" i="0" spc="-7" dirty="0" smtClean="0">
                <a:solidFill>
                  <a:schemeClr val="tx1"/>
                </a:solidFill>
              </a:rPr>
              <a:t>Potrebný N pochádza z procesu </a:t>
            </a:r>
            <a:r>
              <a:rPr lang="sk-SK" sz="2800" b="0" i="0" spc="-7" dirty="0" smtClean="0">
                <a:solidFill>
                  <a:srgbClr val="0070C0"/>
                </a:solidFill>
              </a:rPr>
              <a:t>fixácie N</a:t>
            </a:r>
            <a:r>
              <a:rPr lang="sk-SK" sz="2800" b="0" i="0" spc="-7" baseline="-20833" dirty="0" smtClean="0">
                <a:solidFill>
                  <a:srgbClr val="0070C0"/>
                </a:solidFill>
              </a:rPr>
              <a:t>2</a:t>
            </a:r>
            <a:r>
              <a:rPr lang="sk-SK" b="0" i="0" dirty="0" smtClean="0">
                <a:solidFill>
                  <a:srgbClr val="0070C0"/>
                </a:solidFill>
              </a:rPr>
              <a:t> </a:t>
            </a:r>
            <a:r>
              <a:rPr lang="sk-SK" sz="2800" b="0" i="0" spc="-7" baseline="-20833" dirty="0" smtClean="0">
                <a:solidFill>
                  <a:srgbClr val="0070C0"/>
                </a:solidFill>
              </a:rPr>
              <a:t> </a:t>
            </a:r>
            <a:r>
              <a:rPr lang="sk-SK" sz="2800" b="0" i="0" spc="-7" dirty="0" smtClean="0">
                <a:solidFill>
                  <a:srgbClr val="0070C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sk-SK" sz="2800" b="0" i="0" spc="-7" dirty="0" smtClean="0">
                <a:solidFill>
                  <a:srgbClr val="C00000"/>
                </a:solidFill>
              </a:rPr>
              <a:t>Biologickú redukciu N</a:t>
            </a:r>
            <a:r>
              <a:rPr lang="sk-SK" sz="2800" b="0" i="0" spc="-7" baseline="-20833" dirty="0" smtClean="0">
                <a:solidFill>
                  <a:srgbClr val="C00000"/>
                </a:solidFill>
              </a:rPr>
              <a:t>2</a:t>
            </a:r>
            <a:r>
              <a:rPr lang="sk-SK" sz="2800" b="0" i="0" spc="-7" dirty="0" smtClean="0">
                <a:solidFill>
                  <a:srgbClr val="C00000"/>
                </a:solidFill>
              </a:rPr>
              <a:t> na NH</a:t>
            </a:r>
            <a:r>
              <a:rPr lang="sk-SK" sz="2800" b="0" i="0" spc="-7" baseline="-20833" dirty="0" smtClean="0">
                <a:solidFill>
                  <a:srgbClr val="C00000"/>
                </a:solidFill>
              </a:rPr>
              <a:t>3</a:t>
            </a:r>
            <a:r>
              <a:rPr lang="sk-SK" sz="2800" b="0" i="0" spc="-7" dirty="0" smtClean="0">
                <a:solidFill>
                  <a:srgbClr val="C00000"/>
                </a:solidFill>
              </a:rPr>
              <a:t> uskutočňuje skupina </a:t>
            </a:r>
            <a:r>
              <a:rPr lang="sk-SK" sz="2800" b="0" i="0" spc="-7" dirty="0" err="1" smtClean="0">
                <a:solidFill>
                  <a:srgbClr val="C00000"/>
                </a:solidFill>
              </a:rPr>
              <a:t>prokaryotov</a:t>
            </a:r>
            <a:endParaRPr lang="sk-SK" sz="2800" b="0" i="0" spc="-7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sz="2800" b="0" i="0" spc="-7" dirty="0" smtClean="0">
                <a:solidFill>
                  <a:schemeClr val="tx1"/>
                </a:solidFill>
              </a:rPr>
              <a:t>Enzýmy, ktoré tento proces riadia musia pracovať za anaeróbnych podmienok</a:t>
            </a:r>
          </a:p>
          <a:p>
            <a:pPr>
              <a:buFont typeface="Arial" pitchFamily="34" charset="0"/>
              <a:buChar char="•"/>
            </a:pPr>
            <a:r>
              <a:rPr lang="sk-SK" sz="2800" b="0" i="0" spc="-7" dirty="0" smtClean="0">
                <a:solidFill>
                  <a:schemeClr val="tx1"/>
                </a:solidFill>
              </a:rPr>
              <a:t>Baktérie produkujú enzýmy (in </a:t>
            </a:r>
            <a:r>
              <a:rPr lang="sk-SK" sz="2800" b="0" i="0" spc="-7" dirty="0" err="1" smtClean="0">
                <a:solidFill>
                  <a:schemeClr val="tx1"/>
                </a:solidFill>
              </a:rPr>
              <a:t>vitro</a:t>
            </a:r>
            <a:r>
              <a:rPr lang="sk-SK" sz="2800" b="0" i="0" spc="-7" dirty="0" smtClean="0">
                <a:solidFill>
                  <a:schemeClr val="tx1"/>
                </a:solidFill>
              </a:rPr>
              <a:t>), aby rýchlo a  nevratne deštruovali O</a:t>
            </a:r>
            <a:r>
              <a:rPr lang="sk-SK" sz="2800" b="0" i="0" spc="-7" baseline="-20833" dirty="0" smtClean="0">
                <a:solidFill>
                  <a:schemeClr val="tx1"/>
                </a:solidFill>
              </a:rPr>
              <a:t>2</a:t>
            </a:r>
            <a:endParaRPr lang="sk-SK" b="0" i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544777"/>
            <a:ext cx="8098155" cy="406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 algn="just">
              <a:lnSpc>
                <a:spcPts val="2700"/>
              </a:lnSpc>
              <a:spcBef>
                <a:spcPts val="95"/>
              </a:spcBef>
              <a:buFont typeface="Arial"/>
              <a:buChar char="•"/>
              <a:tabLst>
                <a:tab pos="368300" algn="l"/>
              </a:tabLst>
            </a:pPr>
            <a:r>
              <a:rPr sz="2500" spc="-20" dirty="0">
                <a:latin typeface="Calibri"/>
                <a:cs typeface="Calibri"/>
              </a:rPr>
              <a:t>Avšak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existuje</a:t>
            </a:r>
            <a:r>
              <a:rPr sz="2500" spc="114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mnoho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bakterií,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ktoré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dusík</a:t>
            </a:r>
            <a:r>
              <a:rPr sz="2500" spc="1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fixujú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aerobne</a:t>
            </a:r>
            <a:r>
              <a:rPr sz="2500" spc="114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–</a:t>
            </a:r>
            <a:endParaRPr sz="2500">
              <a:latin typeface="Calibri"/>
              <a:cs typeface="Calibri"/>
            </a:endParaRPr>
          </a:p>
          <a:p>
            <a:pPr marL="368300" algn="just">
              <a:lnSpc>
                <a:spcPts val="2700"/>
              </a:lnSpc>
            </a:pPr>
            <a:r>
              <a:rPr sz="2500" i="1" spc="-30" dirty="0">
                <a:latin typeface="Calibri"/>
                <a:cs typeface="Calibri"/>
              </a:rPr>
              <a:t>azotobacter, </a:t>
            </a:r>
            <a:r>
              <a:rPr sz="2500" i="1" spc="-5" dirty="0">
                <a:latin typeface="Calibri"/>
                <a:cs typeface="Calibri"/>
              </a:rPr>
              <a:t>klebsiella, </a:t>
            </a:r>
            <a:r>
              <a:rPr sz="2500" i="1" spc="-10" dirty="0">
                <a:latin typeface="Calibri"/>
                <a:cs typeface="Calibri"/>
              </a:rPr>
              <a:t>cyanobakterie,</a:t>
            </a:r>
            <a:r>
              <a:rPr sz="2500" i="1" spc="12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clostridia</a:t>
            </a:r>
            <a:endParaRPr sz="2500">
              <a:latin typeface="Calibri"/>
              <a:cs typeface="Calibri"/>
            </a:endParaRPr>
          </a:p>
          <a:p>
            <a:pPr marL="368300" marR="18415" indent="-342900" algn="just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68300" algn="l"/>
              </a:tabLst>
            </a:pPr>
            <a:r>
              <a:rPr sz="2500" spc="-10" dirty="0">
                <a:latin typeface="Calibri"/>
                <a:cs typeface="Calibri"/>
              </a:rPr>
              <a:t>Tieto </a:t>
            </a:r>
            <a:r>
              <a:rPr sz="2500" spc="-20" dirty="0">
                <a:latin typeface="Calibri"/>
                <a:cs typeface="Calibri"/>
              </a:rPr>
              <a:t>organizmy </a:t>
            </a:r>
            <a:r>
              <a:rPr sz="2500" dirty="0">
                <a:latin typeface="Calibri"/>
                <a:cs typeface="Calibri"/>
              </a:rPr>
              <a:t>majú </a:t>
            </a:r>
            <a:r>
              <a:rPr sz="2500" spc="-15" dirty="0">
                <a:latin typeface="Calibri"/>
                <a:cs typeface="Calibri"/>
              </a:rPr>
              <a:t>rôzne stratégie </a:t>
            </a:r>
            <a:r>
              <a:rPr sz="2500" spc="-30" dirty="0">
                <a:latin typeface="Calibri"/>
                <a:cs typeface="Calibri"/>
              </a:rPr>
              <a:t>ako </a:t>
            </a:r>
            <a:r>
              <a:rPr sz="2500" spc="-15" dirty="0">
                <a:latin typeface="Calibri"/>
                <a:cs typeface="Calibri"/>
              </a:rPr>
              <a:t>zabrániť </a:t>
            </a:r>
            <a:r>
              <a:rPr sz="2500" spc="-20" dirty="0">
                <a:latin typeface="Calibri"/>
                <a:cs typeface="Calibri"/>
              </a:rPr>
              <a:t>kontaktu  </a:t>
            </a:r>
            <a:r>
              <a:rPr sz="2500" spc="5" dirty="0">
                <a:latin typeface="Calibri"/>
                <a:cs typeface="Calibri"/>
              </a:rPr>
              <a:t>O</a:t>
            </a:r>
            <a:r>
              <a:rPr sz="2475" spc="7" baseline="-20202" dirty="0">
                <a:latin typeface="Calibri"/>
                <a:cs typeface="Calibri"/>
              </a:rPr>
              <a:t>2 </a:t>
            </a:r>
            <a:r>
              <a:rPr sz="2500" spc="-10" dirty="0">
                <a:latin typeface="Calibri"/>
                <a:cs typeface="Calibri"/>
              </a:rPr>
              <a:t>počas </a:t>
            </a:r>
            <a:r>
              <a:rPr sz="2500" spc="-15" dirty="0">
                <a:latin typeface="Calibri"/>
                <a:cs typeface="Calibri"/>
              </a:rPr>
              <a:t>redukcie</a:t>
            </a:r>
            <a:r>
              <a:rPr sz="2500" spc="-1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475" baseline="-20202" dirty="0">
                <a:latin typeface="Calibri"/>
                <a:cs typeface="Calibri"/>
              </a:rPr>
              <a:t>2</a:t>
            </a:r>
            <a:endParaRPr sz="2475" baseline="-20202">
              <a:latin typeface="Calibri"/>
              <a:cs typeface="Calibri"/>
            </a:endParaRPr>
          </a:p>
          <a:p>
            <a:pPr marL="368300" marR="19050" indent="-342900" algn="just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68300" algn="l"/>
              </a:tabLst>
            </a:pPr>
            <a:r>
              <a:rPr sz="2500" spc="-55" dirty="0">
                <a:latin typeface="Calibri"/>
                <a:cs typeface="Calibri"/>
              </a:rPr>
              <a:t>Napr. </a:t>
            </a:r>
            <a:r>
              <a:rPr sz="2500" spc="-5" dirty="0">
                <a:latin typeface="Calibri"/>
                <a:cs typeface="Calibri"/>
              </a:rPr>
              <a:t>mnoho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symbióz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spoluprác </a:t>
            </a:r>
            <a:r>
              <a:rPr sz="2500" spc="-10" dirty="0">
                <a:latin typeface="Calibri"/>
                <a:cs typeface="Calibri"/>
              </a:rPr>
              <a:t>možno nájsť </a:t>
            </a:r>
            <a:r>
              <a:rPr sz="2500" spc="-5" dirty="0">
                <a:latin typeface="Calibri"/>
                <a:cs typeface="Calibri"/>
              </a:rPr>
              <a:t>v </a:t>
            </a:r>
            <a:r>
              <a:rPr sz="2500" spc="-15" dirty="0">
                <a:latin typeface="Calibri"/>
                <a:cs typeface="Calibri"/>
              </a:rPr>
              <a:t>prírode  </a:t>
            </a:r>
            <a:r>
              <a:rPr sz="2500" spc="-5" dirty="0">
                <a:latin typeface="Calibri"/>
                <a:cs typeface="Calibri"/>
              </a:rPr>
              <a:t>medzi </a:t>
            </a:r>
            <a:r>
              <a:rPr sz="2500" spc="-10" dirty="0">
                <a:latin typeface="Calibri"/>
                <a:cs typeface="Calibri"/>
              </a:rPr>
              <a:t>vyššími rastlinami </a:t>
            </a:r>
            <a:r>
              <a:rPr sz="2500" spc="-5" dirty="0">
                <a:latin typeface="Calibri"/>
                <a:cs typeface="Calibri"/>
              </a:rPr>
              <a:t>a dusík-fixujúcimi </a:t>
            </a:r>
            <a:r>
              <a:rPr sz="2500" spc="-10" dirty="0">
                <a:latin typeface="Calibri"/>
                <a:cs typeface="Calibri"/>
              </a:rPr>
              <a:t>baktériami  (</a:t>
            </a:r>
            <a:r>
              <a:rPr sz="2500" i="1" spc="-10" dirty="0">
                <a:latin typeface="Calibri"/>
                <a:cs typeface="Calibri"/>
              </a:rPr>
              <a:t>rhizobia</a:t>
            </a:r>
            <a:r>
              <a:rPr sz="2500" spc="-10" dirty="0">
                <a:latin typeface="Calibri"/>
                <a:cs typeface="Calibri"/>
              </a:rPr>
              <a:t>)</a:t>
            </a:r>
            <a:endParaRPr sz="2500">
              <a:latin typeface="Calibri"/>
              <a:cs typeface="Calibri"/>
            </a:endParaRPr>
          </a:p>
          <a:p>
            <a:pPr marL="368300" marR="19685" indent="-342900" algn="just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68300" algn="l"/>
              </a:tabLst>
            </a:pPr>
            <a:r>
              <a:rPr sz="2500" spc="-5" dirty="0">
                <a:latin typeface="Calibri"/>
                <a:cs typeface="Calibri"/>
              </a:rPr>
              <a:t>Baktérie žijú v </a:t>
            </a:r>
            <a:r>
              <a:rPr sz="2500" spc="-25" dirty="0">
                <a:latin typeface="Calibri"/>
                <a:cs typeface="Calibri"/>
              </a:rPr>
              <a:t>okolí </a:t>
            </a:r>
            <a:r>
              <a:rPr sz="2500" spc="-20" dirty="0">
                <a:latin typeface="Calibri"/>
                <a:cs typeface="Calibri"/>
              </a:rPr>
              <a:t>koreňových </a:t>
            </a:r>
            <a:r>
              <a:rPr sz="2500" spc="-5" dirty="0">
                <a:latin typeface="Calibri"/>
                <a:cs typeface="Calibri"/>
              </a:rPr>
              <a:t>vlásočníc, </a:t>
            </a:r>
            <a:r>
              <a:rPr sz="2500" spc="-15" dirty="0">
                <a:latin typeface="Calibri"/>
                <a:cs typeface="Calibri"/>
              </a:rPr>
              <a:t>ktoré </a:t>
            </a:r>
            <a:r>
              <a:rPr sz="2500" spc="-20" dirty="0">
                <a:latin typeface="Calibri"/>
                <a:cs typeface="Calibri"/>
              </a:rPr>
              <a:t>kontrolujú  nízke </a:t>
            </a:r>
            <a:r>
              <a:rPr sz="2500" spc="-10" dirty="0">
                <a:latin typeface="Calibri"/>
                <a:cs typeface="Calibri"/>
              </a:rPr>
              <a:t>rozpínanie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475" baseline="-20202" dirty="0">
                <a:latin typeface="Calibri"/>
                <a:cs typeface="Calibri"/>
              </a:rPr>
              <a:t>2</a:t>
            </a:r>
            <a:endParaRPr sz="2475" baseline="-20202">
              <a:latin typeface="Calibri"/>
              <a:cs typeface="Calibri"/>
            </a:endParaRPr>
          </a:p>
          <a:p>
            <a:pPr marL="368300" marR="17780" indent="-342900" algn="just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68300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Rastlina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produkuje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k baktérii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redukované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zlúčeniny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uhlíka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z  </a:t>
            </a: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fotosyntézy,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kým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baktéria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produkuje  </a:t>
            </a:r>
            <a:r>
              <a:rPr sz="2500" spc="-25" dirty="0">
                <a:solidFill>
                  <a:srgbClr val="FF0000"/>
                </a:solidFill>
                <a:latin typeface="Calibri"/>
                <a:cs typeface="Calibri"/>
              </a:rPr>
              <a:t>fixovaný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dusík k 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rastline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4191000" cy="492443"/>
          </a:xfrm>
        </p:spPr>
        <p:txBody>
          <a:bodyPr>
            <a:normAutofit fontScale="90000"/>
          </a:bodyPr>
          <a:lstStyle/>
          <a:p>
            <a:r>
              <a:rPr lang="sk-SK" sz="3200" dirty="0" err="1" smtClean="0">
                <a:solidFill>
                  <a:schemeClr val="tx1"/>
                </a:solidFill>
              </a:rPr>
              <a:t>Azolla</a:t>
            </a:r>
            <a:r>
              <a:rPr lang="sk-SK" sz="3200" dirty="0" smtClean="0">
                <a:solidFill>
                  <a:schemeClr val="tx1"/>
                </a:solidFill>
              </a:rPr>
              <a:t>/</a:t>
            </a:r>
            <a:r>
              <a:rPr lang="sk-SK" sz="3200" dirty="0" err="1" smtClean="0">
                <a:solidFill>
                  <a:schemeClr val="tx1"/>
                </a:solidFill>
              </a:rPr>
              <a:t>Anabeana</a:t>
            </a:r>
            <a:endParaRPr lang="sk-SK" sz="3200" dirty="0">
              <a:solidFill>
                <a:schemeClr val="tx1"/>
              </a:solidFill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idx="1"/>
          </p:nvPr>
        </p:nvSpPr>
        <p:spPr>
          <a:xfrm>
            <a:off x="535940" y="685800"/>
            <a:ext cx="8071484" cy="6278642"/>
          </a:xfrm>
        </p:spPr>
        <p:txBody>
          <a:bodyPr>
            <a:normAutofit lnSpcReduction="10000"/>
          </a:bodyPr>
          <a:lstStyle/>
          <a:p>
            <a:r>
              <a:rPr lang="sk-SK" sz="2400" b="0" i="0" dirty="0" smtClean="0">
                <a:solidFill>
                  <a:schemeClr val="tx1"/>
                </a:solidFill>
              </a:rPr>
              <a:t>Pre </a:t>
            </a:r>
            <a:r>
              <a:rPr lang="sk-SK" sz="2400" b="0" i="0" dirty="0" err="1" smtClean="0">
                <a:solidFill>
                  <a:schemeClr val="tx1"/>
                </a:solidFill>
              </a:rPr>
              <a:t>azolu</a:t>
            </a:r>
            <a:r>
              <a:rPr lang="sk-SK" sz="2400" b="0" i="0" dirty="0" smtClean="0">
                <a:solidFill>
                  <a:schemeClr val="tx1"/>
                </a:solidFill>
              </a:rPr>
              <a:t> (papraď) je príznačná symbióza so </a:t>
            </a:r>
            <a:r>
              <a:rPr lang="sk-SK" sz="2400" b="0" i="0" dirty="0" err="1" smtClean="0">
                <a:solidFill>
                  <a:schemeClr val="tx1"/>
                </a:solidFill>
              </a:rPr>
              <a:t>sinicou</a:t>
            </a:r>
            <a:r>
              <a:rPr lang="sk-SK" sz="2400" b="0" i="0" dirty="0" smtClean="0">
                <a:solidFill>
                  <a:schemeClr val="tx1"/>
                </a:solidFill>
              </a:rPr>
              <a:t>  </a:t>
            </a:r>
            <a:r>
              <a:rPr lang="sk-SK" sz="2400" b="0" i="0" dirty="0" err="1" smtClean="0">
                <a:solidFill>
                  <a:schemeClr val="tx1"/>
                </a:solidFill>
              </a:rPr>
              <a:t>Anabaena</a:t>
            </a:r>
            <a:r>
              <a:rPr lang="sk-SK" sz="2400" b="0" i="0" dirty="0" smtClean="0">
                <a:solidFill>
                  <a:schemeClr val="tx1"/>
                </a:solidFill>
              </a:rPr>
              <a:t> </a:t>
            </a:r>
            <a:r>
              <a:rPr lang="sk-SK" sz="2400" b="0" i="0" dirty="0" err="1" smtClean="0">
                <a:solidFill>
                  <a:schemeClr val="tx1"/>
                </a:solidFill>
              </a:rPr>
              <a:t>azollae</a:t>
            </a:r>
            <a:endParaRPr lang="sk-SK" sz="2400" b="0" i="0" dirty="0" smtClean="0">
              <a:solidFill>
                <a:schemeClr val="tx1"/>
              </a:solidFill>
            </a:endParaRPr>
          </a:p>
          <a:p>
            <a:r>
              <a:rPr lang="sk-SK" sz="2400" b="0" i="0" dirty="0" smtClean="0">
                <a:solidFill>
                  <a:srgbClr val="FF0000"/>
                </a:solidFill>
              </a:rPr>
              <a:t>Dusík sa nesústreďuje priamo v rastline, ale je fixovaný práve na </a:t>
            </a:r>
            <a:r>
              <a:rPr lang="sk-SK" sz="2400" b="0" i="0" dirty="0" err="1" smtClean="0">
                <a:solidFill>
                  <a:srgbClr val="FF0000"/>
                </a:solidFill>
              </a:rPr>
              <a:t>sinici</a:t>
            </a:r>
            <a:r>
              <a:rPr lang="sk-SK" sz="2400" b="0" i="0" dirty="0" smtClean="0">
                <a:solidFill>
                  <a:schemeClr val="tx1"/>
                </a:solidFill>
              </a:rPr>
              <a:t>, ktorá sa vyskytuje predovšetkým </a:t>
            </a:r>
            <a:r>
              <a:rPr lang="sk-SK" sz="2400" b="0" i="0" dirty="0" smtClean="0">
                <a:solidFill>
                  <a:srgbClr val="FF0000"/>
                </a:solidFill>
              </a:rPr>
              <a:t>v listoch rastliny</a:t>
            </a:r>
          </a:p>
          <a:p>
            <a:r>
              <a:rPr lang="sk-SK" sz="2400" b="0" i="0" dirty="0" smtClean="0">
                <a:solidFill>
                  <a:schemeClr val="tx1"/>
                </a:solidFill>
              </a:rPr>
              <a:t>Odoberá </a:t>
            </a:r>
            <a:r>
              <a:rPr lang="sk-SK" sz="2400" i="0" dirty="0" smtClean="0">
                <a:solidFill>
                  <a:schemeClr val="tx1"/>
                </a:solidFill>
              </a:rPr>
              <a:t>plynný dusík zo vzduchu </a:t>
            </a:r>
            <a:r>
              <a:rPr lang="sk-SK" sz="2400" b="0" i="0" dirty="0" smtClean="0">
                <a:solidFill>
                  <a:schemeClr val="tx1"/>
                </a:solidFill>
              </a:rPr>
              <a:t>vo forme nepoužiteľnej pre rastlinu, rozštiepi ho a spojí s vodíkom za vzniku amónnych </a:t>
            </a:r>
            <a:r>
              <a:rPr lang="sk-SK" sz="2400" b="0" i="0" dirty="0" err="1" smtClean="0">
                <a:solidFill>
                  <a:schemeClr val="tx1"/>
                </a:solidFill>
              </a:rPr>
              <a:t>ionov</a:t>
            </a:r>
            <a:r>
              <a:rPr lang="sk-SK" sz="2400" b="0" i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sk-SK" sz="2400" b="0" i="0" dirty="0" smtClean="0">
                <a:solidFill>
                  <a:schemeClr val="tx1"/>
                </a:solidFill>
              </a:rPr>
              <a:t>V tejto forme ho vie rastlina využiť</a:t>
            </a:r>
          </a:p>
          <a:p>
            <a:r>
              <a:rPr lang="sk-SK" sz="2400" b="0" i="0" dirty="0" smtClean="0">
                <a:solidFill>
                  <a:srgbClr val="FF0000"/>
                </a:solidFill>
              </a:rPr>
              <a:t>Syntéza amónnych </a:t>
            </a:r>
            <a:r>
              <a:rPr lang="sk-SK" sz="2400" b="0" i="0" dirty="0" err="1" smtClean="0">
                <a:solidFill>
                  <a:srgbClr val="FF0000"/>
                </a:solidFill>
              </a:rPr>
              <a:t>ionov</a:t>
            </a:r>
            <a:r>
              <a:rPr lang="sk-SK" sz="2400" b="0" i="0" dirty="0" smtClean="0">
                <a:solidFill>
                  <a:srgbClr val="FF0000"/>
                </a:solidFill>
              </a:rPr>
              <a:t> prebieha v </a:t>
            </a:r>
            <a:r>
              <a:rPr lang="sk-SK" sz="2400" b="0" i="0" dirty="0" err="1" smtClean="0">
                <a:solidFill>
                  <a:srgbClr val="FF0000"/>
                </a:solidFill>
              </a:rPr>
              <a:t>sinici</a:t>
            </a:r>
            <a:r>
              <a:rPr lang="sk-SK" sz="2400" b="0" i="0" dirty="0" smtClean="0">
                <a:solidFill>
                  <a:srgbClr val="FF0000"/>
                </a:solidFill>
              </a:rPr>
              <a:t> </a:t>
            </a:r>
            <a:r>
              <a:rPr lang="sk-SK" sz="2400" b="0" i="0" dirty="0" err="1" smtClean="0">
                <a:solidFill>
                  <a:srgbClr val="FF0000"/>
                </a:solidFill>
              </a:rPr>
              <a:t>Anabaena</a:t>
            </a:r>
            <a:r>
              <a:rPr lang="sk-SK" sz="2400" b="0" i="0" dirty="0" smtClean="0">
                <a:solidFill>
                  <a:srgbClr val="FF0000"/>
                </a:solidFill>
              </a:rPr>
              <a:t> </a:t>
            </a:r>
            <a:r>
              <a:rPr lang="sk-SK" sz="2400" b="0" i="0" dirty="0" err="1" smtClean="0">
                <a:solidFill>
                  <a:srgbClr val="FF0000"/>
                </a:solidFill>
              </a:rPr>
              <a:t>v</a:t>
            </a:r>
            <a:r>
              <a:rPr lang="sk-SK" sz="2400" b="0" i="0" dirty="0" smtClean="0">
                <a:solidFill>
                  <a:srgbClr val="FF0000"/>
                </a:solidFill>
              </a:rPr>
              <a:t> špeciálnych bunkách, ktoré sa nazývajú </a:t>
            </a:r>
            <a:r>
              <a:rPr lang="sk-SK" sz="2400" b="0" i="0" dirty="0" err="1" smtClean="0">
                <a:solidFill>
                  <a:srgbClr val="0070C0"/>
                </a:solidFill>
              </a:rPr>
              <a:t>heterocysty</a:t>
            </a:r>
            <a:endParaRPr lang="sk-SK" sz="2400" b="0" i="0" dirty="0" smtClean="0">
              <a:solidFill>
                <a:srgbClr val="0070C0"/>
              </a:solidFill>
            </a:endParaRPr>
          </a:p>
          <a:p>
            <a:r>
              <a:rPr lang="sk-SK" sz="2400" b="0" i="0" dirty="0" err="1" smtClean="0">
                <a:solidFill>
                  <a:schemeClr val="tx1"/>
                </a:solidFill>
              </a:rPr>
              <a:t>Anabaena</a:t>
            </a:r>
            <a:r>
              <a:rPr lang="sk-SK" sz="2400" b="0" i="0" dirty="0" smtClean="0">
                <a:solidFill>
                  <a:schemeClr val="tx1"/>
                </a:solidFill>
              </a:rPr>
              <a:t> vyzerá ako retiazka s </a:t>
            </a:r>
            <a:r>
              <a:rPr lang="sk-SK" sz="2400" b="0" i="0" dirty="0" err="1" smtClean="0">
                <a:solidFill>
                  <a:schemeClr val="tx1"/>
                </a:solidFill>
              </a:rPr>
              <a:t>korálkami</a:t>
            </a:r>
            <a:endParaRPr lang="sk-SK" sz="2400" b="0" i="0" dirty="0" smtClean="0">
              <a:solidFill>
                <a:schemeClr val="tx1"/>
              </a:solidFill>
            </a:endParaRPr>
          </a:p>
          <a:p>
            <a:r>
              <a:rPr lang="sk-SK" sz="2400" b="0" i="0" dirty="0" smtClean="0">
                <a:solidFill>
                  <a:schemeClr val="tx1"/>
                </a:solidFill>
              </a:rPr>
              <a:t>Každá z jednotlivých buniek obsahuje modro-zelené farbivo a je schopná fotosyntézy </a:t>
            </a:r>
          </a:p>
          <a:p>
            <a:r>
              <a:rPr lang="sk-SK" sz="2400" b="0" i="0" dirty="0" err="1" smtClean="0">
                <a:solidFill>
                  <a:schemeClr val="tx1"/>
                </a:solidFill>
              </a:rPr>
              <a:t>Heterocysty</a:t>
            </a:r>
            <a:r>
              <a:rPr lang="sk-SK" sz="2400" b="0" i="0" dirty="0" smtClean="0">
                <a:solidFill>
                  <a:schemeClr val="tx1"/>
                </a:solidFill>
              </a:rPr>
              <a:t> </a:t>
            </a:r>
            <a:r>
              <a:rPr lang="sk-SK" sz="2400" b="0" i="0" dirty="0" err="1" smtClean="0">
                <a:solidFill>
                  <a:schemeClr val="tx1"/>
                </a:solidFill>
              </a:rPr>
              <a:t>sä</a:t>
            </a:r>
            <a:r>
              <a:rPr lang="sk-SK" sz="2400" b="0" i="0" dirty="0" smtClean="0">
                <a:solidFill>
                  <a:schemeClr val="tx1"/>
                </a:solidFill>
              </a:rPr>
              <a:t> väčšie, </a:t>
            </a:r>
            <a:r>
              <a:rPr lang="sk-SK" sz="2400" b="0" i="0" dirty="0" err="1" smtClean="0">
                <a:solidFill>
                  <a:schemeClr val="tx1"/>
                </a:solidFill>
              </a:rPr>
              <a:t>bezfarbené</a:t>
            </a:r>
            <a:r>
              <a:rPr lang="sk-SK" sz="2400" b="0" i="0" dirty="0" smtClean="0">
                <a:solidFill>
                  <a:schemeClr val="tx1"/>
                </a:solidFill>
              </a:rPr>
              <a:t>, hrubostenné bunky rozptýlené v retiazke</a:t>
            </a:r>
          </a:p>
          <a:p>
            <a:r>
              <a:rPr lang="sk-SK" sz="2400" b="0" i="0" dirty="0" smtClean="0">
                <a:solidFill>
                  <a:schemeClr val="tx1"/>
                </a:solidFill>
              </a:rPr>
              <a:t>Silné steny </a:t>
            </a:r>
            <a:r>
              <a:rPr lang="sk-SK" sz="2400" b="0" i="0" dirty="0" err="1" smtClean="0">
                <a:solidFill>
                  <a:schemeClr val="tx1"/>
                </a:solidFill>
              </a:rPr>
              <a:t>heterocysty</a:t>
            </a:r>
            <a:r>
              <a:rPr lang="sk-SK" sz="2400" b="0" i="0" dirty="0" smtClean="0">
                <a:solidFill>
                  <a:schemeClr val="tx1"/>
                </a:solidFill>
              </a:rPr>
              <a:t> zabraňujú vstupu kyslíka, ktorý by inak narušoval funkciu enzýmu</a:t>
            </a:r>
            <a:endParaRPr lang="sk-SK" sz="2400" b="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9471"/>
            <a:ext cx="3903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0" dirty="0">
                <a:solidFill>
                  <a:srgbClr val="4F81BC"/>
                </a:solidFill>
                <a:latin typeface="Calibri"/>
                <a:cs typeface="Calibri"/>
              </a:rPr>
              <a:t>Termodynamika</a:t>
            </a:r>
            <a:r>
              <a:rPr sz="3000" b="1" spc="-5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4F81BC"/>
                </a:solidFill>
                <a:latin typeface="Calibri"/>
                <a:cs typeface="Calibri"/>
              </a:rPr>
              <a:t>procesu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58110"/>
            <a:ext cx="3603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158365" algn="l"/>
              </a:tabLst>
            </a:pPr>
            <a:r>
              <a:rPr sz="3000" dirty="0">
                <a:latin typeface="Calibri"/>
                <a:cs typeface="Calibri"/>
              </a:rPr>
              <a:t>-	</a:t>
            </a:r>
            <a:r>
              <a:rPr sz="3000" spc="-25" dirty="0">
                <a:latin typeface="Calibri"/>
                <a:cs typeface="Calibri"/>
              </a:rPr>
              <a:t>Redukčný	</a:t>
            </a:r>
            <a:r>
              <a:rPr sz="3000" spc="-10" dirty="0">
                <a:latin typeface="Calibri"/>
                <a:cs typeface="Calibri"/>
              </a:rPr>
              <a:t>potenciál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966" y="2158110"/>
            <a:ext cx="41738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3710" algn="l"/>
                <a:tab pos="2585720" algn="l"/>
              </a:tabLst>
            </a:pPr>
            <a:r>
              <a:rPr sz="3000" spc="-20" dirty="0">
                <a:latin typeface="Calibri"/>
                <a:cs typeface="Calibri"/>
              </a:rPr>
              <a:t>potrebný	pre	</a:t>
            </a:r>
            <a:r>
              <a:rPr sz="3000" spc="-10" dirty="0">
                <a:latin typeface="Calibri"/>
                <a:cs typeface="Calibri"/>
              </a:rPr>
              <a:t>biologickú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40" y="2523299"/>
            <a:ext cx="8199120" cy="35013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19100" algn="just">
              <a:lnSpc>
                <a:spcPct val="100000"/>
              </a:lnSpc>
              <a:spcBef>
                <a:spcPts val="825"/>
              </a:spcBef>
            </a:pPr>
            <a:r>
              <a:rPr sz="3000" spc="-10" dirty="0">
                <a:latin typeface="Calibri"/>
                <a:cs typeface="Calibri"/>
              </a:rPr>
              <a:t>fixáciu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7" baseline="-20833" dirty="0">
                <a:latin typeface="Calibri"/>
                <a:cs typeface="Calibri"/>
              </a:rPr>
              <a:t>2 </a:t>
            </a:r>
            <a:r>
              <a:rPr sz="3000" dirty="0">
                <a:latin typeface="Calibri"/>
                <a:cs typeface="Calibri"/>
              </a:rPr>
              <a:t>je </a:t>
            </a:r>
            <a:r>
              <a:rPr sz="3000" spc="-5" dirty="0">
                <a:latin typeface="Calibri"/>
                <a:cs typeface="Calibri"/>
              </a:rPr>
              <a:t>približne</a:t>
            </a:r>
            <a:r>
              <a:rPr sz="3000" spc="-2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-300mV</a:t>
            </a:r>
            <a:endParaRPr sz="3000">
              <a:latin typeface="Calibri"/>
              <a:cs typeface="Calibri"/>
            </a:endParaRPr>
          </a:p>
          <a:p>
            <a:pPr marL="76200" marR="68580" algn="just">
              <a:lnSpc>
                <a:spcPct val="100000"/>
              </a:lnSpc>
              <a:spcBef>
                <a:spcPts val="720"/>
              </a:spcBef>
              <a:buChar char="-"/>
              <a:tabLst>
                <a:tab pos="526415" algn="l"/>
              </a:tabLst>
            </a:pPr>
            <a:r>
              <a:rPr sz="3000" spc="-70" dirty="0">
                <a:latin typeface="Calibri"/>
                <a:cs typeface="Calibri"/>
              </a:rPr>
              <a:t>Tento </a:t>
            </a:r>
            <a:r>
              <a:rPr sz="3000" spc="-10" dirty="0">
                <a:latin typeface="Calibri"/>
                <a:cs typeface="Calibri"/>
              </a:rPr>
              <a:t>potenciál potrebujú </a:t>
            </a:r>
            <a:r>
              <a:rPr sz="3000" spc="-20" dirty="0">
                <a:latin typeface="Calibri"/>
                <a:cs typeface="Calibri"/>
              </a:rPr>
              <a:t>redukčné </a:t>
            </a:r>
            <a:r>
              <a:rPr sz="3000" spc="-10" dirty="0">
                <a:latin typeface="Calibri"/>
                <a:cs typeface="Calibri"/>
              </a:rPr>
              <a:t>činidlá  </a:t>
            </a:r>
            <a:r>
              <a:rPr sz="3000" spc="-25" dirty="0">
                <a:latin typeface="Calibri"/>
                <a:cs typeface="Calibri"/>
              </a:rPr>
              <a:t>ferredoxiny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flavíny </a:t>
            </a:r>
            <a:r>
              <a:rPr sz="3000" spc="-15" dirty="0">
                <a:latin typeface="Calibri"/>
                <a:cs typeface="Calibri"/>
              </a:rPr>
              <a:t>vo </a:t>
            </a:r>
            <a:r>
              <a:rPr sz="3000" spc="-20" dirty="0">
                <a:latin typeface="Calibri"/>
                <a:cs typeface="Calibri"/>
              </a:rPr>
              <a:t>svojej </a:t>
            </a:r>
            <a:r>
              <a:rPr sz="3000" spc="-25" dirty="0">
                <a:latin typeface="Calibri"/>
                <a:cs typeface="Calibri"/>
              </a:rPr>
              <a:t>redukovanej </a:t>
            </a:r>
            <a:r>
              <a:rPr sz="3000" spc="-15" dirty="0">
                <a:latin typeface="Calibri"/>
                <a:cs typeface="Calibri"/>
              </a:rPr>
              <a:t>forme, 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aby </a:t>
            </a:r>
            <a:r>
              <a:rPr sz="3000" spc="-20" dirty="0">
                <a:latin typeface="Calibri"/>
                <a:cs typeface="Calibri"/>
              </a:rPr>
              <a:t>odovzdali svoje elektróny </a:t>
            </a:r>
            <a:r>
              <a:rPr sz="3000" spc="-10" dirty="0">
                <a:latin typeface="Calibri"/>
                <a:cs typeface="Calibri"/>
              </a:rPr>
              <a:t>molekule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7" baseline="-20833" dirty="0">
                <a:latin typeface="Calibri"/>
                <a:cs typeface="Calibri"/>
              </a:rPr>
              <a:t>2</a:t>
            </a:r>
            <a:endParaRPr sz="3000" baseline="-20833">
              <a:latin typeface="Calibri"/>
              <a:cs typeface="Calibri"/>
            </a:endParaRPr>
          </a:p>
          <a:p>
            <a:pPr marL="76200" marR="66675" algn="just">
              <a:lnSpc>
                <a:spcPct val="100000"/>
              </a:lnSpc>
              <a:spcBef>
                <a:spcPts val="725"/>
              </a:spcBef>
              <a:buChar char="-"/>
              <a:tabLst>
                <a:tab pos="364490" algn="l"/>
              </a:tabLst>
            </a:pPr>
            <a:r>
              <a:rPr sz="3000" spc="-65" dirty="0">
                <a:latin typeface="Calibri"/>
                <a:cs typeface="Calibri"/>
              </a:rPr>
              <a:t>Tento </a:t>
            </a:r>
            <a:r>
              <a:rPr sz="3000" spc="-25" dirty="0">
                <a:latin typeface="Calibri"/>
                <a:cs typeface="Calibri"/>
              </a:rPr>
              <a:t>redukčný </a:t>
            </a:r>
            <a:r>
              <a:rPr sz="3000" spc="-10" dirty="0">
                <a:latin typeface="Calibri"/>
                <a:cs typeface="Calibri"/>
              </a:rPr>
              <a:t>potenciál </a:t>
            </a:r>
            <a:r>
              <a:rPr sz="3000" dirty="0">
                <a:latin typeface="Calibri"/>
                <a:cs typeface="Calibri"/>
              </a:rPr>
              <a:t>je </a:t>
            </a:r>
            <a:r>
              <a:rPr sz="3000" spc="-10" dirty="0">
                <a:latin typeface="Calibri"/>
                <a:cs typeface="Calibri"/>
              </a:rPr>
              <a:t>následne </a:t>
            </a:r>
            <a:r>
              <a:rPr sz="3000" spc="-15" dirty="0">
                <a:latin typeface="Calibri"/>
                <a:cs typeface="Calibri"/>
              </a:rPr>
              <a:t>obnovený  </a:t>
            </a:r>
            <a:r>
              <a:rPr sz="3000" spc="-25" dirty="0">
                <a:latin typeface="Calibri"/>
                <a:cs typeface="Calibri"/>
              </a:rPr>
              <a:t>redukovanými </a:t>
            </a:r>
            <a:r>
              <a:rPr sz="3000" spc="-10" dirty="0">
                <a:latin typeface="Calibri"/>
                <a:cs typeface="Calibri"/>
              </a:rPr>
              <a:t>organickými molekulami, </a:t>
            </a:r>
            <a:r>
              <a:rPr sz="3000" spc="-20" dirty="0">
                <a:latin typeface="Calibri"/>
                <a:cs typeface="Calibri"/>
              </a:rPr>
              <a:t>ktoré  </a:t>
            </a:r>
            <a:r>
              <a:rPr sz="3000" spc="-15" dirty="0">
                <a:latin typeface="Calibri"/>
                <a:cs typeface="Calibri"/>
              </a:rPr>
              <a:t>vznikajú </a:t>
            </a:r>
            <a:r>
              <a:rPr sz="3000" spc="-10" dirty="0">
                <a:latin typeface="Calibri"/>
                <a:cs typeface="Calibri"/>
              </a:rPr>
              <a:t>pri </a:t>
            </a:r>
            <a:r>
              <a:rPr sz="3000" spc="-30" dirty="0">
                <a:latin typeface="Calibri"/>
                <a:cs typeface="Calibri"/>
              </a:rPr>
              <a:t>fotosyntéze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544777"/>
            <a:ext cx="8098155" cy="376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algn="just">
              <a:lnSpc>
                <a:spcPts val="2700"/>
              </a:lnSpc>
              <a:spcBef>
                <a:spcPts val="95"/>
              </a:spcBef>
            </a:pPr>
            <a:r>
              <a:rPr sz="2500" spc="-40" dirty="0">
                <a:latin typeface="Calibri"/>
                <a:cs typeface="Calibri"/>
              </a:rPr>
              <a:t>Kým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proces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fixácie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N</a:t>
            </a:r>
            <a:r>
              <a:rPr sz="2475" spc="7" baseline="-20202" dirty="0">
                <a:latin typeface="Calibri"/>
                <a:cs typeface="Calibri"/>
              </a:rPr>
              <a:t>2</a:t>
            </a:r>
            <a:r>
              <a:rPr sz="2475" spc="52" baseline="-20202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je</a:t>
            </a:r>
            <a:r>
              <a:rPr sz="2500" spc="2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ľahký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z</a:t>
            </a:r>
            <a:r>
              <a:rPr sz="2500" spc="229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termodynamického</a:t>
            </a:r>
            <a:r>
              <a:rPr sz="2500" spc="2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hľadiska,</a:t>
            </a:r>
            <a:endParaRPr sz="2500">
              <a:latin typeface="Calibri"/>
              <a:cs typeface="Calibri"/>
            </a:endParaRPr>
          </a:p>
          <a:p>
            <a:pPr marL="25400" algn="just">
              <a:lnSpc>
                <a:spcPts val="2700"/>
              </a:lnSpc>
            </a:pPr>
            <a:r>
              <a:rPr sz="2500" b="1" spc="-5" dirty="0">
                <a:solidFill>
                  <a:srgbClr val="4F81BC"/>
                </a:solidFill>
                <a:latin typeface="Calibri"/>
                <a:cs typeface="Calibri"/>
              </a:rPr>
              <a:t>kineticky je</a:t>
            </a:r>
            <a:r>
              <a:rPr sz="25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4F81BC"/>
                </a:solidFill>
                <a:latin typeface="Calibri"/>
                <a:cs typeface="Calibri"/>
              </a:rPr>
              <a:t>náročný</a:t>
            </a:r>
            <a:endParaRPr sz="2500">
              <a:latin typeface="Calibri"/>
              <a:cs typeface="Calibri"/>
            </a:endParaRPr>
          </a:p>
          <a:p>
            <a:pPr marL="25400" marR="19050" algn="just">
              <a:lnSpc>
                <a:spcPts val="2400"/>
              </a:lnSpc>
              <a:spcBef>
                <a:spcPts val="580"/>
              </a:spcBef>
            </a:pPr>
            <a:r>
              <a:rPr sz="2500" spc="-35" dirty="0">
                <a:latin typeface="Calibri"/>
                <a:cs typeface="Calibri"/>
              </a:rPr>
              <a:t>Veľká </a:t>
            </a:r>
            <a:r>
              <a:rPr sz="2500" spc="-10" dirty="0">
                <a:latin typeface="Calibri"/>
                <a:cs typeface="Calibri"/>
              </a:rPr>
              <a:t>kinetická </a:t>
            </a:r>
            <a:r>
              <a:rPr sz="2500" spc="-5" dirty="0">
                <a:latin typeface="Calibri"/>
                <a:cs typeface="Calibri"/>
              </a:rPr>
              <a:t>bariéra, je </a:t>
            </a:r>
            <a:r>
              <a:rPr sz="2500" spc="-10" dirty="0">
                <a:latin typeface="Calibri"/>
                <a:cs typeface="Calibri"/>
              </a:rPr>
              <a:t>spôsobená </a:t>
            </a:r>
            <a:r>
              <a:rPr sz="2500" spc="-15" dirty="0">
                <a:latin typeface="Calibri"/>
                <a:cs typeface="Calibri"/>
              </a:rPr>
              <a:t>náročnosťou</a:t>
            </a:r>
            <a:r>
              <a:rPr sz="2500" spc="5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tvorby   </a:t>
            </a:r>
            <a:r>
              <a:rPr sz="2500" spc="-10" dirty="0">
                <a:latin typeface="Calibri"/>
                <a:cs typeface="Calibri"/>
              </a:rPr>
              <a:t>intermediátov </a:t>
            </a:r>
            <a:r>
              <a:rPr sz="2500" spc="-15" dirty="0">
                <a:latin typeface="Calibri"/>
                <a:cs typeface="Calibri"/>
              </a:rPr>
              <a:t>(diazen </a:t>
            </a:r>
            <a:r>
              <a:rPr sz="2500" spc="-5" dirty="0">
                <a:latin typeface="Calibri"/>
                <a:cs typeface="Calibri"/>
              </a:rPr>
              <a:t>alebo </a:t>
            </a:r>
            <a:r>
              <a:rPr sz="2500" spc="-20" dirty="0">
                <a:latin typeface="Calibri"/>
                <a:cs typeface="Calibri"/>
              </a:rPr>
              <a:t>hydrazin) </a:t>
            </a:r>
            <a:r>
              <a:rPr sz="2500" spc="-10" dirty="0">
                <a:latin typeface="Calibri"/>
                <a:cs typeface="Calibri"/>
              </a:rPr>
              <a:t>počas </a:t>
            </a:r>
            <a:r>
              <a:rPr sz="2500" spc="-20" dirty="0">
                <a:latin typeface="Calibri"/>
                <a:cs typeface="Calibri"/>
              </a:rPr>
              <a:t>konverzie 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475" baseline="-20202" dirty="0">
                <a:latin typeface="Calibri"/>
                <a:cs typeface="Calibri"/>
              </a:rPr>
              <a:t>2 </a:t>
            </a:r>
            <a:r>
              <a:rPr sz="2500" spc="-10" dirty="0">
                <a:latin typeface="Calibri"/>
                <a:cs typeface="Calibri"/>
              </a:rPr>
              <a:t>na  </a:t>
            </a:r>
            <a:r>
              <a:rPr sz="2500" dirty="0">
                <a:latin typeface="Calibri"/>
                <a:cs typeface="Calibri"/>
              </a:rPr>
              <a:t>NH</a:t>
            </a:r>
            <a:r>
              <a:rPr sz="2475" baseline="-20202" dirty="0">
                <a:latin typeface="Calibri"/>
                <a:cs typeface="Calibri"/>
              </a:rPr>
              <a:t>3</a:t>
            </a:r>
            <a:endParaRPr sz="2475" baseline="-20202">
              <a:latin typeface="Calibri"/>
              <a:cs typeface="Calibri"/>
            </a:endParaRPr>
          </a:p>
          <a:p>
            <a:pPr marL="25400" marR="17780" algn="just">
              <a:lnSpc>
                <a:spcPct val="80000"/>
              </a:lnSpc>
              <a:spcBef>
                <a:spcPts val="625"/>
              </a:spcBef>
            </a:pPr>
            <a:r>
              <a:rPr sz="2500" spc="-20" dirty="0">
                <a:latin typeface="Calibri"/>
                <a:cs typeface="Calibri"/>
              </a:rPr>
              <a:t>Preto </a:t>
            </a:r>
            <a:r>
              <a:rPr sz="2500" spc="-5" dirty="0">
                <a:latin typeface="Calibri"/>
                <a:cs typeface="Calibri"/>
              </a:rPr>
              <a:t>musia </a:t>
            </a:r>
            <a:r>
              <a:rPr sz="2500" spc="-20" dirty="0">
                <a:latin typeface="Calibri"/>
                <a:cs typeface="Calibri"/>
              </a:rPr>
              <a:t>organizmy </a:t>
            </a:r>
            <a:r>
              <a:rPr sz="2500" spc="-10" dirty="0">
                <a:latin typeface="Calibri"/>
                <a:cs typeface="Calibri"/>
              </a:rPr>
              <a:t>použiť </a:t>
            </a:r>
            <a:r>
              <a:rPr sz="2500" spc="-20" dirty="0">
                <a:latin typeface="Calibri"/>
                <a:cs typeface="Calibri"/>
              </a:rPr>
              <a:t>veľké množstvo </a:t>
            </a:r>
            <a:r>
              <a:rPr sz="2500" spc="-5" dirty="0">
                <a:latin typeface="Calibri"/>
                <a:cs typeface="Calibri"/>
              </a:rPr>
              <a:t>energie, </a:t>
            </a:r>
            <a:r>
              <a:rPr sz="2500" spc="-20" dirty="0">
                <a:latin typeface="Calibri"/>
                <a:cs typeface="Calibri"/>
              </a:rPr>
              <a:t>ktoré  </a:t>
            </a:r>
            <a:r>
              <a:rPr sz="2500" spc="-15" dirty="0">
                <a:latin typeface="Calibri"/>
                <a:cs typeface="Calibri"/>
              </a:rPr>
              <a:t>získavajú </a:t>
            </a:r>
            <a:r>
              <a:rPr sz="2500" spc="-25" dirty="0">
                <a:latin typeface="Calibri"/>
                <a:cs typeface="Calibri"/>
              </a:rPr>
              <a:t>hydrolýzou </a:t>
            </a:r>
            <a:r>
              <a:rPr sz="2500" spc="-70" dirty="0">
                <a:latin typeface="Calibri"/>
                <a:cs typeface="Calibri"/>
              </a:rPr>
              <a:t>ATP </a:t>
            </a:r>
            <a:r>
              <a:rPr sz="2500" spc="-5" dirty="0">
                <a:latin typeface="Calibri"/>
                <a:cs typeface="Calibri"/>
              </a:rPr>
              <a:t>na </a:t>
            </a:r>
            <a:r>
              <a:rPr sz="2500" spc="-85" dirty="0">
                <a:latin typeface="Calibri"/>
                <a:cs typeface="Calibri"/>
              </a:rPr>
              <a:t>ADP, </a:t>
            </a:r>
            <a:r>
              <a:rPr sz="2500" spc="-5" dirty="0">
                <a:latin typeface="Calibri"/>
                <a:cs typeface="Calibri"/>
              </a:rPr>
              <a:t>čím sa </a:t>
            </a:r>
            <a:r>
              <a:rPr sz="2500" spc="-10" dirty="0">
                <a:latin typeface="Calibri"/>
                <a:cs typeface="Calibri"/>
              </a:rPr>
              <a:t>uvoľní 8kcal.mol</a:t>
            </a:r>
            <a:r>
              <a:rPr sz="2475" spc="-15" baseline="25252" dirty="0">
                <a:latin typeface="Calibri"/>
                <a:cs typeface="Calibri"/>
              </a:rPr>
              <a:t>-1  </a:t>
            </a:r>
            <a:r>
              <a:rPr sz="2500" spc="-10" dirty="0">
                <a:latin typeface="Calibri"/>
                <a:cs typeface="Calibri"/>
              </a:rPr>
              <a:t>energie </a:t>
            </a:r>
            <a:r>
              <a:rPr sz="2500" spc="-20" dirty="0">
                <a:latin typeface="Calibri"/>
                <a:cs typeface="Calibri"/>
              </a:rPr>
              <a:t>pre </a:t>
            </a:r>
            <a:r>
              <a:rPr sz="2500" spc="-10" dirty="0">
                <a:latin typeface="Calibri"/>
                <a:cs typeface="Calibri"/>
              </a:rPr>
              <a:t>túto </a:t>
            </a:r>
            <a:r>
              <a:rPr sz="2500" spc="-5" dirty="0">
                <a:latin typeface="Calibri"/>
                <a:cs typeface="Calibri"/>
              </a:rPr>
              <a:t>tvorbu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intermediátu</a:t>
            </a:r>
            <a:endParaRPr sz="2500">
              <a:latin typeface="Calibri"/>
              <a:cs typeface="Calibri"/>
            </a:endParaRPr>
          </a:p>
          <a:p>
            <a:pPr marL="25400" marR="19685" algn="just">
              <a:lnSpc>
                <a:spcPts val="2400"/>
              </a:lnSpc>
              <a:spcBef>
                <a:spcPts val="580"/>
              </a:spcBef>
            </a:pPr>
            <a:r>
              <a:rPr sz="2500" spc="-60" dirty="0">
                <a:latin typeface="Calibri"/>
                <a:cs typeface="Calibri"/>
              </a:rPr>
              <a:t>Teda </a:t>
            </a:r>
            <a:r>
              <a:rPr sz="2500" spc="-15" dirty="0">
                <a:latin typeface="Calibri"/>
                <a:cs typeface="Calibri"/>
              </a:rPr>
              <a:t>redukcia </a:t>
            </a:r>
            <a:r>
              <a:rPr sz="2500" spc="5" dirty="0">
                <a:latin typeface="Calibri"/>
                <a:cs typeface="Calibri"/>
              </a:rPr>
              <a:t>N</a:t>
            </a:r>
            <a:r>
              <a:rPr sz="2475" spc="7" baseline="-20202" dirty="0">
                <a:latin typeface="Calibri"/>
                <a:cs typeface="Calibri"/>
              </a:rPr>
              <a:t>2</a:t>
            </a:r>
            <a:r>
              <a:rPr sz="2475" spc="569" baseline="-20202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spotrebuje 16 ekvivalentov </a:t>
            </a:r>
            <a:r>
              <a:rPr sz="2500" spc="-70" dirty="0">
                <a:latin typeface="Calibri"/>
                <a:cs typeface="Calibri"/>
              </a:rPr>
              <a:t>ATP </a:t>
            </a:r>
            <a:r>
              <a:rPr sz="2500" spc="-5" dirty="0">
                <a:latin typeface="Calibri"/>
                <a:cs typeface="Calibri"/>
              </a:rPr>
              <a:t>na </a:t>
            </a:r>
            <a:r>
              <a:rPr sz="2500" dirty="0">
                <a:latin typeface="Calibri"/>
                <a:cs typeface="Calibri"/>
              </a:rPr>
              <a:t>jeden  </a:t>
            </a:r>
            <a:r>
              <a:rPr sz="2500" spc="-10" dirty="0">
                <a:latin typeface="Calibri"/>
                <a:cs typeface="Calibri"/>
              </a:rPr>
              <a:t>ekvivalent 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475" baseline="-20202" dirty="0">
                <a:latin typeface="Calibri"/>
                <a:cs typeface="Calibri"/>
              </a:rPr>
              <a:t>2 </a:t>
            </a:r>
            <a:r>
              <a:rPr sz="2500" spc="-5" dirty="0">
                <a:latin typeface="Calibri"/>
                <a:cs typeface="Calibri"/>
              </a:rPr>
              <a:t>= </a:t>
            </a:r>
            <a:r>
              <a:rPr sz="2500" spc="-25" dirty="0">
                <a:solidFill>
                  <a:srgbClr val="C00000"/>
                </a:solidFill>
                <a:latin typeface="Calibri"/>
                <a:cs typeface="Calibri"/>
              </a:rPr>
              <a:t>drahý</a:t>
            </a:r>
            <a:r>
              <a:rPr sz="2500" spc="-1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Calibri"/>
                <a:cs typeface="Calibri"/>
              </a:rPr>
              <a:t>proces</a:t>
            </a:r>
            <a:endParaRPr sz="250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20"/>
              </a:spcBef>
            </a:pPr>
            <a:r>
              <a:rPr sz="2500" spc="-25" dirty="0">
                <a:latin typeface="Calibri"/>
                <a:cs typeface="Calibri"/>
              </a:rPr>
              <a:t>Preto, </a:t>
            </a:r>
            <a:r>
              <a:rPr sz="2500" spc="-5" dirty="0">
                <a:latin typeface="Calibri"/>
                <a:cs typeface="Calibri"/>
              </a:rPr>
              <a:t>ak majú </a:t>
            </a:r>
            <a:r>
              <a:rPr sz="2500" spc="-15" dirty="0">
                <a:latin typeface="Calibri"/>
                <a:cs typeface="Calibri"/>
              </a:rPr>
              <a:t>organizmy </a:t>
            </a:r>
            <a:r>
              <a:rPr sz="2500" spc="-10" dirty="0">
                <a:latin typeface="Calibri"/>
                <a:cs typeface="Calibri"/>
              </a:rPr>
              <a:t>príležitosť, používajú </a:t>
            </a:r>
            <a:r>
              <a:rPr sz="2500" spc="-5" dirty="0">
                <a:latin typeface="Calibri"/>
                <a:cs typeface="Calibri"/>
              </a:rPr>
              <a:t>už</a:t>
            </a:r>
            <a:r>
              <a:rPr sz="2500" spc="4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fixované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0896" y="5386527"/>
            <a:ext cx="13335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5" dirty="0">
                <a:latin typeface="Calibri"/>
                <a:cs typeface="Calibri"/>
              </a:rPr>
              <a:t>3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5203697"/>
            <a:ext cx="8122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Calibri"/>
                <a:cs typeface="Calibri"/>
              </a:rPr>
              <a:t>formy </a:t>
            </a:r>
            <a:r>
              <a:rPr sz="2500" spc="-15" dirty="0">
                <a:latin typeface="Calibri"/>
                <a:cs typeface="Calibri"/>
              </a:rPr>
              <a:t>dusíka </a:t>
            </a:r>
            <a:r>
              <a:rPr sz="2500" spc="-5" dirty="0">
                <a:latin typeface="Calibri"/>
                <a:cs typeface="Calibri"/>
              </a:rPr>
              <a:t>(NH</a:t>
            </a:r>
            <a:r>
              <a:rPr sz="2475" spc="-7" baseline="-20202" dirty="0">
                <a:latin typeface="Calibri"/>
                <a:cs typeface="Calibri"/>
              </a:rPr>
              <a:t>3</a:t>
            </a:r>
            <a:r>
              <a:rPr sz="2500" spc="-5" dirty="0">
                <a:latin typeface="Calibri"/>
                <a:cs typeface="Calibri"/>
              </a:rPr>
              <a:t>, </a:t>
            </a:r>
            <a:r>
              <a:rPr sz="2500" dirty="0">
                <a:latin typeface="Calibri"/>
                <a:cs typeface="Calibri"/>
              </a:rPr>
              <a:t>NO</a:t>
            </a:r>
            <a:r>
              <a:rPr sz="2475" baseline="-20202" dirty="0">
                <a:latin typeface="Calibri"/>
                <a:cs typeface="Calibri"/>
              </a:rPr>
              <a:t>2</a:t>
            </a:r>
            <a:r>
              <a:rPr sz="2475" baseline="25252" dirty="0">
                <a:latin typeface="Calibri"/>
                <a:cs typeface="Calibri"/>
              </a:rPr>
              <a:t>- </a:t>
            </a:r>
            <a:r>
              <a:rPr sz="2500" spc="-5" dirty="0">
                <a:latin typeface="Calibri"/>
                <a:cs typeface="Calibri"/>
              </a:rPr>
              <a:t>alebo </a:t>
            </a:r>
            <a:r>
              <a:rPr sz="2500" spc="-10" dirty="0">
                <a:latin typeface="Calibri"/>
                <a:cs typeface="Calibri"/>
              </a:rPr>
              <a:t>NO </a:t>
            </a:r>
            <a:r>
              <a:rPr sz="2475" baseline="25252" dirty="0">
                <a:latin typeface="Calibri"/>
                <a:cs typeface="Calibri"/>
              </a:rPr>
              <a:t>-</a:t>
            </a:r>
            <a:r>
              <a:rPr sz="2500" dirty="0">
                <a:latin typeface="Calibri"/>
                <a:cs typeface="Calibri"/>
              </a:rPr>
              <a:t>) </a:t>
            </a:r>
            <a:r>
              <a:rPr sz="2500" spc="-10" dirty="0">
                <a:latin typeface="Calibri"/>
                <a:cs typeface="Calibri"/>
              </a:rPr>
              <a:t>radšej </a:t>
            </a:r>
            <a:r>
              <a:rPr sz="2500" spc="-30" dirty="0">
                <a:latin typeface="Calibri"/>
                <a:cs typeface="Calibri"/>
              </a:rPr>
              <a:t>ako </a:t>
            </a:r>
            <a:r>
              <a:rPr sz="2500" spc="-10" dirty="0">
                <a:latin typeface="Calibri"/>
                <a:cs typeface="Calibri"/>
              </a:rPr>
              <a:t>by</a:t>
            </a:r>
            <a:r>
              <a:rPr sz="2500" spc="-18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syntetizovali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508142"/>
            <a:ext cx="38004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zložité dusík-fixujúce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systémy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6890" y="1659191"/>
          <a:ext cx="8108949" cy="1445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8670"/>
                <a:gridCol w="473710"/>
                <a:gridCol w="1236344"/>
                <a:gridCol w="530225"/>
              </a:tblGrid>
              <a:tr h="510476">
                <a:tc>
                  <a:txBody>
                    <a:bodyPr/>
                    <a:lstStyle/>
                    <a:p>
                      <a:pPr marL="342265" marR="89535" indent="-342265" algn="r">
                        <a:lnSpc>
                          <a:spcPts val="3540"/>
                        </a:lnSpc>
                        <a:buFont typeface="Arial"/>
                        <a:buChar char="•"/>
                        <a:tabLst>
                          <a:tab pos="342265" algn="l"/>
                          <a:tab pos="342900" algn="l"/>
                          <a:tab pos="2185035" algn="l"/>
                          <a:tab pos="3459479" algn="l"/>
                          <a:tab pos="4688205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Biolo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ický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oce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200" spc="-5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ácie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dusí</a:t>
                      </a:r>
                      <a:r>
                        <a:rPr sz="3200" spc="-7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4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je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40"/>
                        </a:lnSpc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závislý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40"/>
                        </a:lnSpc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na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</a:tr>
              <a:tr h="447294">
                <a:tc>
                  <a:txBody>
                    <a:bodyPr/>
                    <a:lstStyle/>
                    <a:p>
                      <a:pPr marR="75565" algn="r">
                        <a:lnSpc>
                          <a:spcPts val="3360"/>
                        </a:lnSpc>
                        <a:tabLst>
                          <a:tab pos="1243330" algn="l"/>
                          <a:tab pos="3662679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h	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3200" spc="-5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eín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ý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ch	</a:t>
                      </a:r>
                      <a:r>
                        <a:rPr sz="3200" spc="-6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émoch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336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3360"/>
                        </a:lnSpc>
                        <a:tabLst>
                          <a:tab pos="90805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Mo	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360"/>
                        </a:lnSpc>
                      </a:pPr>
                      <a:r>
                        <a:rPr sz="3200" spc="-45" dirty="0">
                          <a:latin typeface="Calibri"/>
                          <a:cs typeface="Calibri"/>
                        </a:rPr>
                        <a:t>Fe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</a:tr>
              <a:tr h="487756">
                <a:tc gridSpan="4">
                  <a:txBody>
                    <a:bodyPr/>
                    <a:lstStyle/>
                    <a:p>
                      <a:pPr marL="374650">
                        <a:lnSpc>
                          <a:spcPts val="3679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iónmi 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kovov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32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enzýmy</a:t>
                      </a:r>
                      <a:r>
                        <a:rPr sz="32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nitrogenázy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0" y="3168776"/>
            <a:ext cx="80721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MoFeco </a:t>
            </a:r>
            <a:r>
              <a:rPr sz="3200" spc="-10" dirty="0">
                <a:latin typeface="Calibri"/>
                <a:cs typeface="Calibri"/>
              </a:rPr>
              <a:t>(MoFe </a:t>
            </a:r>
            <a:r>
              <a:rPr sz="3200" spc="-30" dirty="0">
                <a:latin typeface="Calibri"/>
                <a:cs typeface="Calibri"/>
              </a:rPr>
              <a:t>kofaktor) </a:t>
            </a:r>
            <a:r>
              <a:rPr sz="3200" dirty="0">
                <a:latin typeface="Calibri"/>
                <a:cs typeface="Calibri"/>
              </a:rPr>
              <a:t>je </a:t>
            </a:r>
            <a:r>
              <a:rPr sz="3200" spc="-10" dirty="0">
                <a:latin typeface="Calibri"/>
                <a:cs typeface="Calibri"/>
              </a:rPr>
              <a:t>počas </a:t>
            </a:r>
            <a:r>
              <a:rPr sz="3200" spc="-25" dirty="0">
                <a:latin typeface="Calibri"/>
                <a:cs typeface="Calibri"/>
              </a:rPr>
              <a:t>tohto  </a:t>
            </a:r>
            <a:r>
              <a:rPr sz="3200" spc="-10" dirty="0">
                <a:latin typeface="Calibri"/>
                <a:cs typeface="Calibri"/>
              </a:rPr>
              <a:t>procesu </a:t>
            </a:r>
            <a:r>
              <a:rPr sz="3200" spc="-5" dirty="0">
                <a:latin typeface="Calibri"/>
                <a:cs typeface="Calibri"/>
              </a:rPr>
              <a:t>kľúčový </a:t>
            </a:r>
            <a:r>
              <a:rPr sz="3200" spc="-15" dirty="0">
                <a:latin typeface="Calibri"/>
                <a:cs typeface="Calibri"/>
              </a:rPr>
              <a:t>avšak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5" dirty="0">
                <a:latin typeface="Calibri"/>
                <a:cs typeface="Calibri"/>
              </a:rPr>
              <a:t>prípade </a:t>
            </a:r>
            <a:r>
              <a:rPr sz="3200" spc="-20" dirty="0">
                <a:latin typeface="Calibri"/>
                <a:cs typeface="Calibri"/>
              </a:rPr>
              <a:t>nedostatku  </a:t>
            </a:r>
            <a:r>
              <a:rPr sz="3200" dirty="0">
                <a:latin typeface="Calibri"/>
                <a:cs typeface="Calibri"/>
              </a:rPr>
              <a:t>Mo </a:t>
            </a:r>
            <a:r>
              <a:rPr sz="3200" spc="-5" dirty="0">
                <a:latin typeface="Calibri"/>
                <a:cs typeface="Calibri"/>
              </a:rPr>
              <a:t>sa </a:t>
            </a:r>
            <a:r>
              <a:rPr sz="3200" spc="-10" dirty="0">
                <a:latin typeface="Calibri"/>
                <a:cs typeface="Calibri"/>
              </a:rPr>
              <a:t>používajú </a:t>
            </a:r>
            <a:r>
              <a:rPr sz="3200" dirty="0">
                <a:latin typeface="Calibri"/>
                <a:cs typeface="Calibri"/>
              </a:rPr>
              <a:t>aj </a:t>
            </a:r>
            <a:r>
              <a:rPr sz="3200" spc="-15" dirty="0">
                <a:latin typeface="Calibri"/>
                <a:cs typeface="Calibri"/>
              </a:rPr>
              <a:t>FeV </a:t>
            </a:r>
            <a:r>
              <a:rPr sz="3200" spc="-30" dirty="0">
                <a:latin typeface="Calibri"/>
                <a:cs typeface="Calibri"/>
              </a:rPr>
              <a:t>kofaktory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(FeVco)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6489"/>
            <a:ext cx="8073390" cy="43249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71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  <a:tab pos="814069" algn="l"/>
                <a:tab pos="2656840" algn="l"/>
                <a:tab pos="4323080" algn="l"/>
                <a:tab pos="5229860" algn="l"/>
                <a:tab pos="6944995" algn="l"/>
              </a:tabLst>
            </a:pPr>
            <a:r>
              <a:rPr sz="3000" dirty="0">
                <a:latin typeface="Calibri"/>
                <a:cs typeface="Calibri"/>
              </a:rPr>
              <a:t>V	</a:t>
            </a:r>
            <a:r>
              <a:rPr sz="3000" spc="-5" dirty="0">
                <a:latin typeface="Calibri"/>
                <a:cs typeface="Calibri"/>
              </a:rPr>
              <a:t>sú</a:t>
            </a:r>
            <a:r>
              <a:rPr sz="3000" spc="-25" dirty="0">
                <a:latin typeface="Calibri"/>
                <a:cs typeface="Calibri"/>
              </a:rPr>
              <a:t>č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ti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4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z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áme	</a:t>
            </a:r>
            <a:r>
              <a:rPr sz="3000" spc="-50" dirty="0">
                <a:latin typeface="Calibri"/>
                <a:cs typeface="Calibri"/>
              </a:rPr>
              <a:t>š</a:t>
            </a:r>
            <a:r>
              <a:rPr sz="3000" dirty="0">
                <a:latin typeface="Calibri"/>
                <a:cs typeface="Calibri"/>
              </a:rPr>
              <a:t>tyri	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ky	</a:t>
            </a:r>
            <a:r>
              <a:rPr sz="3000" spc="-5" dirty="0">
                <a:latin typeface="Calibri"/>
                <a:cs typeface="Calibri"/>
              </a:rPr>
              <a:t>od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išné  </a:t>
            </a:r>
            <a:r>
              <a:rPr sz="3000" spc="-30" dirty="0">
                <a:latin typeface="Calibri"/>
                <a:cs typeface="Calibri"/>
              </a:rPr>
              <a:t>nitrogenázy, </a:t>
            </a:r>
            <a:r>
              <a:rPr sz="3000" dirty="0">
                <a:latin typeface="Calibri"/>
                <a:cs typeface="Calibri"/>
              </a:rPr>
              <a:t>tri z </a:t>
            </a:r>
            <a:r>
              <a:rPr sz="3000" spc="-5" dirty="0">
                <a:latin typeface="Calibri"/>
                <a:cs typeface="Calibri"/>
              </a:rPr>
              <a:t>nich </a:t>
            </a:r>
            <a:r>
              <a:rPr sz="3000" dirty="0">
                <a:latin typeface="Calibri"/>
                <a:cs typeface="Calibri"/>
              </a:rPr>
              <a:t>sú </a:t>
            </a:r>
            <a:r>
              <a:rPr sz="3000" spc="-10" dirty="0">
                <a:latin typeface="Calibri"/>
                <a:cs typeface="Calibri"/>
              </a:rPr>
              <a:t>relatívne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podobné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Tieto </a:t>
            </a:r>
            <a:r>
              <a:rPr sz="3000" dirty="0">
                <a:latin typeface="Calibri"/>
                <a:cs typeface="Calibri"/>
              </a:rPr>
              <a:t>tri </a:t>
            </a:r>
            <a:r>
              <a:rPr sz="3000" spc="-10" dirty="0">
                <a:latin typeface="Calibri"/>
                <a:cs typeface="Calibri"/>
              </a:rPr>
              <a:t>tvoria </a:t>
            </a:r>
            <a:r>
              <a:rPr sz="3000" spc="-5" dirty="0">
                <a:latin typeface="Calibri"/>
                <a:cs typeface="Calibri"/>
              </a:rPr>
              <a:t>„klasickú“ </a:t>
            </a:r>
            <a:r>
              <a:rPr sz="3000" spc="-10" dirty="0">
                <a:latin typeface="Calibri"/>
                <a:cs typeface="Calibri"/>
              </a:rPr>
              <a:t>skupinu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nitrogenáz:</a:t>
            </a:r>
            <a:endParaRPr sz="3000">
              <a:latin typeface="Calibri"/>
              <a:cs typeface="Calibri"/>
            </a:endParaRPr>
          </a:p>
          <a:p>
            <a:pPr marL="1128395" lvl="1" indent="-201930">
              <a:lnSpc>
                <a:spcPct val="100000"/>
              </a:lnSpc>
              <a:buClr>
                <a:srgbClr val="000000"/>
              </a:buClr>
              <a:buChar char="-"/>
              <a:tabLst>
                <a:tab pos="1129030" algn="l"/>
              </a:tabLst>
            </a:pP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Mo-nitrogenáza</a:t>
            </a:r>
            <a:endParaRPr sz="3000">
              <a:latin typeface="Calibri"/>
              <a:cs typeface="Calibri"/>
            </a:endParaRPr>
          </a:p>
          <a:p>
            <a:pPr marL="1128395" lvl="1" indent="-201930">
              <a:lnSpc>
                <a:spcPct val="100000"/>
              </a:lnSpc>
              <a:buClr>
                <a:srgbClr val="000000"/>
              </a:buClr>
              <a:buChar char="-"/>
              <a:tabLst>
                <a:tab pos="1129030" algn="l"/>
              </a:tabLst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V-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nitrogenázy</a:t>
            </a:r>
            <a:endParaRPr sz="3000">
              <a:latin typeface="Calibri"/>
              <a:cs typeface="Calibri"/>
            </a:endParaRPr>
          </a:p>
          <a:p>
            <a:pPr marL="1128395" lvl="1" indent="-201930">
              <a:lnSpc>
                <a:spcPct val="100000"/>
              </a:lnSpc>
              <a:buClr>
                <a:srgbClr val="000000"/>
              </a:buClr>
              <a:buChar char="-"/>
              <a:tabLst>
                <a:tab pos="1129030" algn="l"/>
              </a:tabLst>
            </a:pP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Fe-only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nitrogenázy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  <a:tabLst>
                <a:tab pos="1772920" algn="l"/>
                <a:tab pos="2923540" algn="l"/>
                <a:tab pos="5281930" algn="l"/>
                <a:tab pos="6421755" algn="l"/>
                <a:tab pos="7059295" algn="l"/>
                <a:tab pos="7581900" algn="l"/>
              </a:tabLst>
            </a:pP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-5" dirty="0">
                <a:latin typeface="Calibri"/>
                <a:cs typeface="Calibri"/>
              </a:rPr>
              <a:t>sahuj</a:t>
            </a:r>
            <a:r>
              <a:rPr sz="3000" dirty="0">
                <a:latin typeface="Calibri"/>
                <a:cs typeface="Calibri"/>
              </a:rPr>
              <a:t>ú	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35" dirty="0">
                <a:latin typeface="Calibri"/>
                <a:cs typeface="Calibri"/>
              </a:rPr>
              <a:t>ô</a:t>
            </a:r>
            <a:r>
              <a:rPr sz="3000" spc="-5" dirty="0">
                <a:latin typeface="Calibri"/>
                <a:cs typeface="Calibri"/>
              </a:rPr>
              <a:t>zn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at</a:t>
            </a:r>
            <a:r>
              <a:rPr sz="3000" spc="-10" dirty="0">
                <a:latin typeface="Calibri"/>
                <a:cs typeface="Calibri"/>
              </a:rPr>
              <a:t>ó</a:t>
            </a:r>
            <a:r>
              <a:rPr sz="3000" spc="-60" dirty="0">
                <a:latin typeface="Calibri"/>
                <a:cs typeface="Calibri"/>
              </a:rPr>
              <a:t>m</a:t>
            </a:r>
            <a:r>
              <a:rPr sz="3000" spc="-204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,	</a:t>
            </a:r>
            <a:r>
              <a:rPr sz="3000" spc="-45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v</a:t>
            </a:r>
            <a:r>
              <a:rPr sz="3000" spc="-5" dirty="0">
                <a:latin typeface="Calibri"/>
                <a:cs typeface="Calibri"/>
              </a:rPr>
              <a:t>ša</a:t>
            </a:r>
            <a:r>
              <a:rPr sz="3000" dirty="0">
                <a:latin typeface="Calibri"/>
                <a:cs typeface="Calibri"/>
              </a:rPr>
              <a:t>k	sú	si	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k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</a:pPr>
            <a:r>
              <a:rPr sz="3000" spc="-10" dirty="0">
                <a:latin typeface="Calibri"/>
                <a:cs typeface="Calibri"/>
              </a:rPr>
              <a:t>podobné, </a:t>
            </a:r>
            <a:r>
              <a:rPr sz="3000" spc="-35" dirty="0">
                <a:latin typeface="Calibri"/>
                <a:cs typeface="Calibri"/>
              </a:rPr>
              <a:t>že </a:t>
            </a:r>
            <a:r>
              <a:rPr sz="3000" dirty="0">
                <a:latin typeface="Calibri"/>
                <a:cs typeface="Calibri"/>
              </a:rPr>
              <a:t>je </a:t>
            </a:r>
            <a:r>
              <a:rPr sz="3000" spc="-20" dirty="0">
                <a:latin typeface="Calibri"/>
                <a:cs typeface="Calibri"/>
              </a:rPr>
              <a:t>zrejmý </a:t>
            </a:r>
            <a:r>
              <a:rPr sz="3000" dirty="0">
                <a:latin typeface="Calibri"/>
                <a:cs typeface="Calibri"/>
              </a:rPr>
              <a:t>ich </a:t>
            </a:r>
            <a:r>
              <a:rPr sz="3000" spc="-15" dirty="0">
                <a:latin typeface="Calibri"/>
                <a:cs typeface="Calibri"/>
              </a:rPr>
              <a:t>spoločný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pôvod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  <a:tabLst>
                <a:tab pos="1128395" algn="l"/>
                <a:tab pos="2518410" algn="l"/>
                <a:tab pos="3001645" algn="l"/>
                <a:tab pos="4312285" algn="l"/>
                <a:tab pos="4707255" algn="l"/>
                <a:tab pos="5362575" algn="l"/>
                <a:tab pos="6937375" algn="l"/>
              </a:tabLst>
            </a:pPr>
            <a:r>
              <a:rPr sz="3000" spc="-5" dirty="0">
                <a:latin typeface="Calibri"/>
                <a:cs typeface="Calibri"/>
              </a:rPr>
              <a:t>Štv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á	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k</a:t>
            </a:r>
            <a:r>
              <a:rPr sz="3000" spc="-5" dirty="0">
                <a:latin typeface="Calibri"/>
                <a:cs typeface="Calibri"/>
              </a:rPr>
              <a:t>up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a	je	</a:t>
            </a:r>
            <a:r>
              <a:rPr sz="3000" spc="-5" dirty="0">
                <a:latin typeface="Calibri"/>
                <a:cs typeface="Calibri"/>
              </a:rPr>
              <a:t>odl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šn</a:t>
            </a:r>
            <a:r>
              <a:rPr sz="3000" dirty="0">
                <a:latin typeface="Calibri"/>
                <a:cs typeface="Calibri"/>
              </a:rPr>
              <a:t>á	–	i</a:t>
            </a:r>
            <a:r>
              <a:rPr sz="3000" spc="-7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ý	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spc="-5" dirty="0">
                <a:latin typeface="Calibri"/>
                <a:cs typeface="Calibri"/>
              </a:rPr>
              <a:t>oluč</a:t>
            </a:r>
            <a:r>
              <a:rPr sz="3000" spc="-7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ý	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ces,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</a:pPr>
            <a:r>
              <a:rPr sz="3000" spc="-25" dirty="0">
                <a:latin typeface="Calibri"/>
                <a:cs typeface="Calibri"/>
              </a:rPr>
              <a:t>neskôr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544777"/>
            <a:ext cx="8098790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>
              <a:lnSpc>
                <a:spcPts val="2700"/>
              </a:lnSpc>
              <a:spcBef>
                <a:spcPts val="95"/>
              </a:spcBef>
              <a:buChar char="-"/>
              <a:tabLst>
                <a:tab pos="367665" algn="l"/>
                <a:tab pos="368300" algn="l"/>
              </a:tabLst>
            </a:pPr>
            <a:r>
              <a:rPr sz="2500" spc="-25" dirty="0">
                <a:latin typeface="Calibri"/>
                <a:cs typeface="Calibri"/>
              </a:rPr>
              <a:t>Ktorá </a:t>
            </a:r>
            <a:r>
              <a:rPr sz="2500" spc="-5" dirty="0">
                <a:latin typeface="Calibri"/>
                <a:cs typeface="Calibri"/>
              </a:rPr>
              <a:t>z </a:t>
            </a:r>
            <a:r>
              <a:rPr sz="2500" spc="-15" dirty="0">
                <a:latin typeface="Calibri"/>
                <a:cs typeface="Calibri"/>
              </a:rPr>
              <a:t>nitrogenáz </a:t>
            </a:r>
            <a:r>
              <a:rPr sz="2500" spc="-5" dirty="0">
                <a:latin typeface="Calibri"/>
                <a:cs typeface="Calibri"/>
              </a:rPr>
              <a:t>je </a:t>
            </a:r>
            <a:r>
              <a:rPr sz="2500" spc="-25" dirty="0">
                <a:latin typeface="Calibri"/>
                <a:cs typeface="Calibri"/>
              </a:rPr>
              <a:t>preferovaná </a:t>
            </a:r>
            <a:r>
              <a:rPr sz="2500" spc="-15" dirty="0">
                <a:solidFill>
                  <a:srgbClr val="C00000"/>
                </a:solidFill>
                <a:latin typeface="Calibri"/>
                <a:cs typeface="Calibri"/>
              </a:rPr>
              <a:t>závisí </a:t>
            </a:r>
            <a:r>
              <a:rPr sz="2500" spc="-5" dirty="0">
                <a:solidFill>
                  <a:srgbClr val="C00000"/>
                </a:solidFill>
                <a:latin typeface="Calibri"/>
                <a:cs typeface="Calibri"/>
              </a:rPr>
              <a:t>od </a:t>
            </a:r>
            <a:r>
              <a:rPr sz="2500" spc="-10" dirty="0">
                <a:solidFill>
                  <a:srgbClr val="C00000"/>
                </a:solidFill>
                <a:latin typeface="Calibri"/>
                <a:cs typeface="Calibri"/>
              </a:rPr>
              <a:t>dostupnosti</a:t>
            </a:r>
            <a:r>
              <a:rPr sz="2500" spc="48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Calibri"/>
                <a:cs typeface="Calibri"/>
              </a:rPr>
              <a:t>iónu</a:t>
            </a:r>
            <a:endParaRPr sz="2500">
              <a:latin typeface="Calibri"/>
              <a:cs typeface="Calibri"/>
            </a:endParaRPr>
          </a:p>
          <a:p>
            <a:pPr marL="368300">
              <a:lnSpc>
                <a:spcPts val="2700"/>
              </a:lnSpc>
            </a:pPr>
            <a:r>
              <a:rPr sz="2500" spc="-30" dirty="0">
                <a:solidFill>
                  <a:srgbClr val="C00000"/>
                </a:solidFill>
                <a:latin typeface="Calibri"/>
                <a:cs typeface="Calibri"/>
              </a:rPr>
              <a:t>kovu</a:t>
            </a:r>
            <a:endParaRPr sz="2500">
              <a:latin typeface="Calibri"/>
              <a:cs typeface="Calibri"/>
            </a:endParaRPr>
          </a:p>
          <a:p>
            <a:pPr marL="1182370" lvl="1" indent="-242570">
              <a:lnSpc>
                <a:spcPts val="2700"/>
              </a:lnSpc>
              <a:buChar char="-"/>
              <a:tabLst>
                <a:tab pos="1181735" algn="l"/>
                <a:tab pos="1182370" algn="l"/>
                <a:tab pos="1623695" algn="l"/>
                <a:tab pos="2003425" algn="l"/>
                <a:tab pos="3345179" algn="l"/>
                <a:tab pos="3928745" algn="l"/>
                <a:tab pos="4232275" algn="l"/>
                <a:tab pos="5646420" algn="l"/>
                <a:tab pos="7835265" algn="l"/>
              </a:tabLst>
            </a:pPr>
            <a:r>
              <a:rPr sz="2500" spc="-5" dirty="0">
                <a:latin typeface="Calibri"/>
                <a:cs typeface="Calibri"/>
              </a:rPr>
              <a:t>ak	je	</a:t>
            </a:r>
            <a:r>
              <a:rPr sz="2500" spc="-15" dirty="0">
                <a:latin typeface="Calibri"/>
                <a:cs typeface="Calibri"/>
              </a:rPr>
              <a:t>dostupný	</a:t>
            </a:r>
            <a:r>
              <a:rPr sz="2500" spc="-5" dirty="0">
                <a:latin typeface="Calibri"/>
                <a:cs typeface="Calibri"/>
              </a:rPr>
              <a:t>Mo	=	</a:t>
            </a:r>
            <a:r>
              <a:rPr sz="2500" spc="-15" dirty="0">
                <a:latin typeface="Calibri"/>
                <a:cs typeface="Calibri"/>
              </a:rPr>
              <a:t>produkcia	</a:t>
            </a:r>
            <a:r>
              <a:rPr sz="2500" spc="-10" dirty="0">
                <a:latin typeface="Calibri"/>
                <a:cs typeface="Calibri"/>
              </a:rPr>
              <a:t>Mo-nitrogenázy	</a:t>
            </a:r>
            <a:r>
              <a:rPr sz="2500" spc="-5" dirty="0">
                <a:latin typeface="Calibri"/>
                <a:cs typeface="Calibri"/>
              </a:rPr>
              <a:t>je</a:t>
            </a:r>
            <a:endParaRPr sz="2500">
              <a:latin typeface="Calibri"/>
              <a:cs typeface="Calibri"/>
            </a:endParaRPr>
          </a:p>
          <a:p>
            <a:pPr marL="25400">
              <a:lnSpc>
                <a:spcPts val="2700"/>
              </a:lnSpc>
            </a:pPr>
            <a:r>
              <a:rPr sz="2500" spc="-20" dirty="0">
                <a:latin typeface="Calibri"/>
                <a:cs typeface="Calibri"/>
              </a:rPr>
              <a:t>preferovaná,</a:t>
            </a:r>
            <a:endParaRPr sz="2500">
              <a:latin typeface="Calibri"/>
              <a:cs typeface="Calibri"/>
            </a:endParaRPr>
          </a:p>
          <a:p>
            <a:pPr marL="1107440" lvl="1" indent="-168275">
              <a:lnSpc>
                <a:spcPct val="100000"/>
              </a:lnSpc>
              <a:buChar char="-"/>
              <a:tabLst>
                <a:tab pos="1108075" algn="l"/>
              </a:tabLst>
            </a:pPr>
            <a:r>
              <a:rPr sz="2500" spc="-5" dirty="0">
                <a:latin typeface="Calibri"/>
                <a:cs typeface="Calibri"/>
              </a:rPr>
              <a:t>ak V = </a:t>
            </a:r>
            <a:r>
              <a:rPr sz="2500" spc="-15" dirty="0">
                <a:latin typeface="Calibri"/>
                <a:cs typeface="Calibri"/>
              </a:rPr>
              <a:t>produkcia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V-nitrogenázy</a:t>
            </a:r>
            <a:endParaRPr sz="2500">
              <a:latin typeface="Calibri"/>
              <a:cs typeface="Calibri"/>
            </a:endParaRPr>
          </a:p>
          <a:p>
            <a:pPr marL="25400" marR="1205865" lvl="1" indent="914400">
              <a:lnSpc>
                <a:spcPct val="100000"/>
              </a:lnSpc>
              <a:spcBef>
                <a:spcPts val="5"/>
              </a:spcBef>
              <a:buChar char="-"/>
              <a:tabLst>
                <a:tab pos="1108075" algn="l"/>
              </a:tabLst>
            </a:pPr>
            <a:r>
              <a:rPr sz="2500" spc="-5" dirty="0">
                <a:latin typeface="Calibri"/>
                <a:cs typeface="Calibri"/>
              </a:rPr>
              <a:t>ak sú </a:t>
            </a:r>
            <a:r>
              <a:rPr sz="2500" spc="-10" dirty="0">
                <a:latin typeface="Calibri"/>
                <a:cs typeface="Calibri"/>
              </a:rPr>
              <a:t>nedostupné </a:t>
            </a:r>
            <a:r>
              <a:rPr sz="2500" spc="-5" dirty="0">
                <a:latin typeface="Calibri"/>
                <a:cs typeface="Calibri"/>
              </a:rPr>
              <a:t>Mo aj V = </a:t>
            </a:r>
            <a:r>
              <a:rPr sz="2500" spc="-10" dirty="0">
                <a:latin typeface="Calibri"/>
                <a:cs typeface="Calibri"/>
              </a:rPr>
              <a:t>začína </a:t>
            </a:r>
            <a:r>
              <a:rPr sz="2500" spc="-15" dirty="0">
                <a:latin typeface="Calibri"/>
                <a:cs typeface="Calibri"/>
              </a:rPr>
              <a:t>produkcia  </a:t>
            </a:r>
            <a:r>
              <a:rPr sz="2500" spc="-10" dirty="0">
                <a:latin typeface="Calibri"/>
                <a:cs typeface="Calibri"/>
              </a:rPr>
              <a:t>Fe-only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nitrogenázy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25400">
              <a:lnSpc>
                <a:spcPts val="2700"/>
              </a:lnSpc>
              <a:tabLst>
                <a:tab pos="2090420" algn="l"/>
                <a:tab pos="2588895" algn="l"/>
                <a:tab pos="3387725" algn="l"/>
                <a:tab pos="4506595" algn="l"/>
                <a:tab pos="5047615" algn="l"/>
                <a:tab pos="5462270" algn="l"/>
                <a:tab pos="6001385" algn="l"/>
                <a:tab pos="7123430" algn="l"/>
              </a:tabLst>
            </a:pPr>
            <a:r>
              <a:rPr sz="2500" spc="-5" dirty="0">
                <a:latin typeface="Calibri"/>
                <a:cs typeface="Calibri"/>
              </a:rPr>
              <a:t>Najaktívnejšia	je	</a:t>
            </a:r>
            <a:r>
              <a:rPr sz="2500" spc="-10" dirty="0">
                <a:latin typeface="Calibri"/>
                <a:cs typeface="Calibri"/>
              </a:rPr>
              <a:t>Mo-	</a:t>
            </a:r>
            <a:r>
              <a:rPr sz="2500" spc="-15" dirty="0">
                <a:latin typeface="Calibri"/>
                <a:cs typeface="Calibri"/>
              </a:rPr>
              <a:t>potom	</a:t>
            </a:r>
            <a:r>
              <a:rPr sz="2500" spc="-5" dirty="0">
                <a:latin typeface="Calibri"/>
                <a:cs typeface="Calibri"/>
              </a:rPr>
              <a:t>V-	a	až	</a:t>
            </a:r>
            <a:r>
              <a:rPr sz="2500" spc="-10" dirty="0">
                <a:latin typeface="Calibri"/>
                <a:cs typeface="Calibri"/>
              </a:rPr>
              <a:t>potom	</a:t>
            </a:r>
            <a:r>
              <a:rPr sz="2500" spc="-15" dirty="0">
                <a:latin typeface="Calibri"/>
                <a:cs typeface="Calibri"/>
              </a:rPr>
              <a:t>Fe-only</a:t>
            </a:r>
            <a:endParaRPr sz="2500">
              <a:latin typeface="Calibri"/>
              <a:cs typeface="Calibri"/>
            </a:endParaRPr>
          </a:p>
          <a:p>
            <a:pPr marL="25400">
              <a:lnSpc>
                <a:spcPts val="2700"/>
              </a:lnSpc>
            </a:pPr>
            <a:r>
              <a:rPr sz="2500" spc="-15" dirty="0">
                <a:latin typeface="Calibri"/>
                <a:cs typeface="Calibri"/>
              </a:rPr>
              <a:t>nitrogenáza</a:t>
            </a:r>
            <a:endParaRPr sz="2500">
              <a:latin typeface="Calibri"/>
              <a:cs typeface="Calibri"/>
            </a:endParaRPr>
          </a:p>
          <a:p>
            <a:pPr marL="25400">
              <a:lnSpc>
                <a:spcPts val="2700"/>
              </a:lnSpc>
            </a:pPr>
            <a:r>
              <a:rPr sz="2500" spc="-10" dirty="0">
                <a:latin typeface="Calibri"/>
                <a:cs typeface="Calibri"/>
              </a:rPr>
              <a:t>Fe-only </a:t>
            </a:r>
            <a:r>
              <a:rPr sz="2500" spc="-15" dirty="0">
                <a:latin typeface="Calibri"/>
                <a:cs typeface="Calibri"/>
              </a:rPr>
              <a:t>nitrogenáza počas </a:t>
            </a:r>
            <a:r>
              <a:rPr sz="2500" spc="-10" dirty="0">
                <a:latin typeface="Calibri"/>
                <a:cs typeface="Calibri"/>
              </a:rPr>
              <a:t>procesu </a:t>
            </a:r>
            <a:r>
              <a:rPr sz="2500" spc="-15" dirty="0">
                <a:latin typeface="Calibri"/>
                <a:cs typeface="Calibri"/>
              </a:rPr>
              <a:t>produkuje </a:t>
            </a:r>
            <a:r>
              <a:rPr sz="2500" spc="-10" dirty="0">
                <a:latin typeface="Calibri"/>
                <a:cs typeface="Calibri"/>
              </a:rPr>
              <a:t>veľa </a:t>
            </a:r>
            <a:r>
              <a:rPr sz="2500" dirty="0">
                <a:latin typeface="Calibri"/>
                <a:cs typeface="Calibri"/>
              </a:rPr>
              <a:t>H</a:t>
            </a:r>
            <a:r>
              <a:rPr sz="2475" baseline="-20202" dirty="0">
                <a:latin typeface="Calibri"/>
                <a:cs typeface="Calibri"/>
              </a:rPr>
              <a:t>2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málo</a:t>
            </a:r>
            <a:endParaRPr sz="2500">
              <a:latin typeface="Calibri"/>
              <a:cs typeface="Calibri"/>
            </a:endParaRPr>
          </a:p>
          <a:p>
            <a:pPr marL="25400">
              <a:lnSpc>
                <a:spcPts val="2700"/>
              </a:lnSpc>
            </a:pPr>
            <a:r>
              <a:rPr sz="2500" dirty="0">
                <a:latin typeface="Calibri"/>
                <a:cs typeface="Calibri"/>
              </a:rPr>
              <a:t>NH</a:t>
            </a:r>
            <a:r>
              <a:rPr sz="2475" baseline="-20202" dirty="0">
                <a:latin typeface="Calibri"/>
                <a:cs typeface="Calibri"/>
              </a:rPr>
              <a:t>3</a:t>
            </a:r>
            <a:endParaRPr sz="2475" baseline="-20202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35782" y="461899"/>
            <a:ext cx="3522218" cy="1354217"/>
          </a:xfrm>
        </p:spPr>
        <p:txBody>
          <a:bodyPr/>
          <a:lstStyle/>
          <a:p>
            <a:r>
              <a:rPr lang="sk-SK" dirty="0" smtClean="0"/>
              <a:t>Fixácia dusíka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idx="1"/>
          </p:nvPr>
        </p:nvSpPr>
        <p:spPr>
          <a:xfrm>
            <a:off x="535940" y="1511020"/>
            <a:ext cx="8071484" cy="4616648"/>
          </a:xfrm>
        </p:spPr>
        <p:txBody>
          <a:bodyPr>
            <a:normAutofit fontScale="92500"/>
          </a:bodyPr>
          <a:lstStyle/>
          <a:p>
            <a:r>
              <a:rPr lang="sk-SK" sz="3000" i="0" dirty="0" smtClean="0"/>
              <a:t>Štruktúra </a:t>
            </a:r>
            <a:r>
              <a:rPr lang="sk-SK" sz="3000" i="0" dirty="0" err="1" smtClean="0"/>
              <a:t>nitrogenáz</a:t>
            </a:r>
            <a:endParaRPr lang="sk-SK" sz="3000" i="0" dirty="0" smtClean="0"/>
          </a:p>
          <a:p>
            <a:pPr>
              <a:buFontTx/>
              <a:buChar char="-"/>
            </a:pPr>
            <a:r>
              <a:rPr lang="sk-SK" sz="3000" b="0" i="0" dirty="0" smtClean="0">
                <a:solidFill>
                  <a:schemeClr val="tx1"/>
                </a:solidFill>
              </a:rPr>
              <a:t>Všetky tri ,,klasické,, </a:t>
            </a:r>
            <a:r>
              <a:rPr lang="sk-SK" sz="3000" b="0" i="0" dirty="0" err="1" smtClean="0">
                <a:solidFill>
                  <a:schemeClr val="tx1"/>
                </a:solidFill>
              </a:rPr>
              <a:t>nitrogenázy</a:t>
            </a:r>
            <a:r>
              <a:rPr lang="sk-SK" sz="3000" b="0" i="0" dirty="0" smtClean="0">
                <a:solidFill>
                  <a:schemeClr val="tx1"/>
                </a:solidFill>
              </a:rPr>
              <a:t> obsahujú</a:t>
            </a:r>
            <a:r>
              <a:rPr lang="sk-SK" sz="3000" b="0" i="0" dirty="0" smtClean="0">
                <a:solidFill>
                  <a:srgbClr val="FF0000"/>
                </a:solidFill>
              </a:rPr>
              <a:t> dva </a:t>
            </a:r>
            <a:r>
              <a:rPr lang="sk-SK" sz="3000" b="0" i="0" dirty="0" err="1" smtClean="0">
                <a:solidFill>
                  <a:srgbClr val="FF0000"/>
                </a:solidFill>
              </a:rPr>
              <a:t>metaloproteíny</a:t>
            </a:r>
            <a:r>
              <a:rPr lang="sk-SK" sz="3000" b="0" i="0" dirty="0" smtClean="0">
                <a:solidFill>
                  <a:schemeClr val="tx1"/>
                </a:solidFill>
              </a:rPr>
              <a:t>, ktoré boli izolované samostatne, ale sú samostatne </a:t>
            </a:r>
            <a:r>
              <a:rPr lang="sk-SK" sz="3000" b="0" i="0" dirty="0" err="1" smtClean="0">
                <a:solidFill>
                  <a:schemeClr val="tx1"/>
                </a:solidFill>
              </a:rPr>
              <a:t>inaktívne</a:t>
            </a:r>
            <a:endParaRPr lang="sk-SK" sz="3000" b="0" i="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sk-SK" sz="3000" b="0" i="0" dirty="0" smtClean="0">
                <a:solidFill>
                  <a:schemeClr val="tx1"/>
                </a:solidFill>
              </a:rPr>
              <a:t>Ak sa kombinuje jedna zložka proteínu z </a:t>
            </a:r>
            <a:r>
              <a:rPr lang="sk-SK" sz="3000" b="0" i="0" dirty="0" err="1" smtClean="0">
                <a:solidFill>
                  <a:schemeClr val="tx1"/>
                </a:solidFill>
              </a:rPr>
              <a:t>Mo-nitrogenázy</a:t>
            </a:r>
            <a:r>
              <a:rPr lang="sk-SK" sz="3000" b="0" i="0" dirty="0" smtClean="0">
                <a:solidFill>
                  <a:schemeClr val="tx1"/>
                </a:solidFill>
              </a:rPr>
              <a:t> s komplementárnou zložkou proteínu </a:t>
            </a:r>
            <a:r>
              <a:rPr lang="sk-SK" sz="3000" b="0" i="0" dirty="0" err="1" smtClean="0">
                <a:solidFill>
                  <a:schemeClr val="tx1"/>
                </a:solidFill>
              </a:rPr>
              <a:t>V-nitrogenázy</a:t>
            </a:r>
            <a:r>
              <a:rPr lang="sk-SK" sz="3000" b="0" i="0" dirty="0" smtClean="0">
                <a:solidFill>
                  <a:schemeClr val="tx1"/>
                </a:solidFill>
              </a:rPr>
              <a:t> vzniká hybrid, ktorý je aktívny</a:t>
            </a:r>
          </a:p>
          <a:p>
            <a:pPr>
              <a:buFontTx/>
              <a:buChar char="-"/>
            </a:pPr>
            <a:r>
              <a:rPr lang="sk-SK" sz="3000" b="0" i="0" dirty="0" smtClean="0">
                <a:solidFill>
                  <a:schemeClr val="tx1"/>
                </a:solidFill>
              </a:rPr>
              <a:t>Ale ak sa takto kombinuje zložka proteínu z </a:t>
            </a:r>
            <a:r>
              <a:rPr lang="sk-SK" sz="3000" b="0" i="0" dirty="0" err="1" smtClean="0">
                <a:solidFill>
                  <a:schemeClr val="tx1"/>
                </a:solidFill>
              </a:rPr>
              <a:t>Fe-only</a:t>
            </a:r>
            <a:r>
              <a:rPr lang="sk-SK" sz="3000" b="0" i="0" dirty="0" smtClean="0">
                <a:solidFill>
                  <a:schemeClr val="tx1"/>
                </a:solidFill>
              </a:rPr>
              <a:t> </a:t>
            </a:r>
            <a:r>
              <a:rPr lang="sk-SK" sz="3000" b="0" i="0" dirty="0" err="1" smtClean="0">
                <a:solidFill>
                  <a:schemeClr val="tx1"/>
                </a:solidFill>
              </a:rPr>
              <a:t>nitrogenázy</a:t>
            </a:r>
            <a:r>
              <a:rPr lang="sk-SK" sz="3000" b="0" i="0" dirty="0" smtClean="0">
                <a:solidFill>
                  <a:schemeClr val="tx1"/>
                </a:solidFill>
              </a:rPr>
              <a:t> s komplementom </a:t>
            </a:r>
            <a:r>
              <a:rPr lang="sk-SK" sz="3000" b="0" i="0" dirty="0" err="1" smtClean="0">
                <a:solidFill>
                  <a:schemeClr val="tx1"/>
                </a:solidFill>
              </a:rPr>
              <a:t>Mo</a:t>
            </a:r>
            <a:r>
              <a:rPr lang="sk-SK" sz="3000" b="0" i="0" dirty="0" smtClean="0">
                <a:solidFill>
                  <a:schemeClr val="tx1"/>
                </a:solidFill>
              </a:rPr>
              <a:t> alebo </a:t>
            </a:r>
            <a:r>
              <a:rPr lang="sk-SK" sz="3000" b="0" i="0" dirty="0" err="1" smtClean="0">
                <a:solidFill>
                  <a:schemeClr val="tx1"/>
                </a:solidFill>
              </a:rPr>
              <a:t>V-nitrogenázy</a:t>
            </a:r>
            <a:r>
              <a:rPr lang="sk-SK" sz="3000" b="0" i="0" dirty="0" smtClean="0">
                <a:solidFill>
                  <a:schemeClr val="tx1"/>
                </a:solidFill>
              </a:rPr>
              <a:t> vzniknutý hybrid je </a:t>
            </a:r>
            <a:r>
              <a:rPr lang="sk-SK" sz="3000" b="0" i="0" dirty="0" err="1" smtClean="0">
                <a:solidFill>
                  <a:schemeClr val="tx1"/>
                </a:solidFill>
              </a:rPr>
              <a:t>inaktívny</a:t>
            </a:r>
            <a:endParaRPr lang="sk-SK" sz="3000" b="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1020"/>
            <a:ext cx="7850505" cy="43180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10" dirty="0">
                <a:solidFill>
                  <a:srgbClr val="4F81BC"/>
                </a:solidFill>
                <a:latin typeface="Calibri"/>
                <a:cs typeface="Calibri"/>
              </a:rPr>
              <a:t>Mo-nitrogenáza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10" dirty="0">
                <a:solidFill>
                  <a:srgbClr val="C00000"/>
                </a:solidFill>
                <a:latin typeface="Calibri"/>
                <a:cs typeface="Calibri"/>
              </a:rPr>
              <a:t>prvý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metaloproteín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15" dirty="0">
                <a:latin typeface="Calibri"/>
                <a:cs typeface="Calibri"/>
              </a:rPr>
              <a:t>Mo-nitrogenáze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spc="-10" dirty="0">
                <a:solidFill>
                  <a:srgbClr val="FFC000"/>
                </a:solidFill>
                <a:latin typeface="Calibri"/>
                <a:cs typeface="Calibri"/>
              </a:rPr>
              <a:t>MoFe-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solidFill>
                  <a:srgbClr val="FFC000"/>
                </a:solidFill>
                <a:latin typeface="Calibri"/>
                <a:cs typeface="Calibri"/>
              </a:rPr>
              <a:t>proteín</a:t>
            </a:r>
            <a:r>
              <a:rPr sz="3200" spc="-15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sa </a:t>
            </a:r>
            <a:r>
              <a:rPr sz="3200" spc="-10" dirty="0">
                <a:latin typeface="Calibri"/>
                <a:cs typeface="Calibri"/>
              </a:rPr>
              <a:t>nazýva </a:t>
            </a:r>
            <a:r>
              <a:rPr sz="3200" dirty="0">
                <a:latin typeface="Calibri"/>
                <a:cs typeface="Calibri"/>
              </a:rPr>
              <a:t>aj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dinitrogenáza</a:t>
            </a:r>
            <a:endParaRPr sz="3200">
              <a:latin typeface="Calibri"/>
              <a:cs typeface="Calibri"/>
            </a:endParaRPr>
          </a:p>
          <a:p>
            <a:pPr marL="355600" marR="342900" indent="-342900" algn="just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druhý metaloproteín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15" dirty="0">
                <a:latin typeface="Calibri"/>
                <a:cs typeface="Calibri"/>
              </a:rPr>
              <a:t>Mo-nitrogenáze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spc="-10" dirty="0">
                <a:solidFill>
                  <a:srgbClr val="FFC000"/>
                </a:solidFill>
                <a:latin typeface="Calibri"/>
                <a:cs typeface="Calibri"/>
              </a:rPr>
              <a:t>Fe-  </a:t>
            </a:r>
            <a:r>
              <a:rPr sz="3200" spc="-15" dirty="0">
                <a:solidFill>
                  <a:srgbClr val="FFC000"/>
                </a:solidFill>
                <a:latin typeface="Calibri"/>
                <a:cs typeface="Calibri"/>
              </a:rPr>
              <a:t>proteín</a:t>
            </a:r>
            <a:r>
              <a:rPr sz="3200" spc="-15" dirty="0">
                <a:latin typeface="Calibri"/>
                <a:cs typeface="Calibri"/>
              </a:rPr>
              <a:t>) </a:t>
            </a:r>
            <a:r>
              <a:rPr sz="3200" spc="-5" dirty="0">
                <a:latin typeface="Calibri"/>
                <a:cs typeface="Calibri"/>
              </a:rPr>
              <a:t>sa </a:t>
            </a:r>
            <a:r>
              <a:rPr sz="3200" spc="-20" dirty="0">
                <a:latin typeface="Calibri"/>
                <a:cs typeface="Calibri"/>
              </a:rPr>
              <a:t>niekedy </a:t>
            </a:r>
            <a:r>
              <a:rPr sz="3200" spc="-10" dirty="0">
                <a:latin typeface="Calibri"/>
                <a:cs typeface="Calibri"/>
              </a:rPr>
              <a:t>nazýva </a:t>
            </a:r>
            <a:r>
              <a:rPr sz="3200" dirty="0">
                <a:latin typeface="Calibri"/>
                <a:cs typeface="Calibri"/>
              </a:rPr>
              <a:t>aj </a:t>
            </a:r>
            <a:r>
              <a:rPr sz="3200" spc="-15" dirty="0">
                <a:latin typeface="Calibri"/>
                <a:cs typeface="Calibri"/>
              </a:rPr>
              <a:t>dinitrogenáza  reduktáza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Triviálne </a:t>
            </a:r>
            <a:r>
              <a:rPr sz="3200" spc="-5" dirty="0">
                <a:latin typeface="Calibri"/>
                <a:cs typeface="Calibri"/>
              </a:rPr>
              <a:t>názvy sú odvodené od </a:t>
            </a:r>
            <a:r>
              <a:rPr sz="3200" spc="-15" dirty="0">
                <a:latin typeface="Calibri"/>
                <a:cs typeface="Calibri"/>
              </a:rPr>
              <a:t>toho </a:t>
            </a:r>
            <a:r>
              <a:rPr sz="3200" spc="-35" dirty="0">
                <a:latin typeface="Calibri"/>
                <a:cs typeface="Calibri"/>
              </a:rPr>
              <a:t>aké </a:t>
            </a:r>
            <a:r>
              <a:rPr sz="3200" spc="-15" dirty="0">
                <a:latin typeface="Calibri"/>
                <a:cs typeface="Calibri"/>
              </a:rPr>
              <a:t>ióny  </a:t>
            </a:r>
            <a:r>
              <a:rPr sz="3200" spc="-30" dirty="0">
                <a:latin typeface="Calibri"/>
                <a:cs typeface="Calibri"/>
              </a:rPr>
              <a:t>kovov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obsahujú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9471"/>
            <a:ext cx="807402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har char="-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Prvá </a:t>
            </a:r>
            <a:r>
              <a:rPr sz="3000" spc="-15" dirty="0">
                <a:latin typeface="Calibri"/>
                <a:cs typeface="Calibri"/>
              </a:rPr>
              <a:t>zmienka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5" dirty="0">
                <a:latin typeface="Calibri"/>
                <a:cs typeface="Calibri"/>
              </a:rPr>
              <a:t>potrebe </a:t>
            </a:r>
            <a:r>
              <a:rPr sz="3000" dirty="0">
                <a:latin typeface="Calibri"/>
                <a:cs typeface="Calibri"/>
              </a:rPr>
              <a:t>Mo </a:t>
            </a:r>
            <a:r>
              <a:rPr sz="3000" spc="-20" dirty="0">
                <a:latin typeface="Calibri"/>
                <a:cs typeface="Calibri"/>
              </a:rPr>
              <a:t>pre </a:t>
            </a:r>
            <a:r>
              <a:rPr sz="3000" spc="-15" dirty="0">
                <a:latin typeface="Calibri"/>
                <a:cs typeface="Calibri"/>
              </a:rPr>
              <a:t>organizmus </a:t>
            </a:r>
            <a:r>
              <a:rPr sz="3000" spc="-5" dirty="0">
                <a:latin typeface="Calibri"/>
                <a:cs typeface="Calibri"/>
              </a:rPr>
              <a:t>bola  </a:t>
            </a:r>
            <a:r>
              <a:rPr sz="3000" spc="-25" dirty="0">
                <a:latin typeface="Calibri"/>
                <a:cs typeface="Calibri"/>
              </a:rPr>
              <a:t>prezentovaná </a:t>
            </a:r>
            <a:r>
              <a:rPr sz="3000" dirty="0">
                <a:latin typeface="Calibri"/>
                <a:cs typeface="Calibri"/>
              </a:rPr>
              <a:t>v </a:t>
            </a:r>
            <a:r>
              <a:rPr sz="3000" spc="-25" dirty="0">
                <a:latin typeface="Calibri"/>
                <a:cs typeface="Calibri"/>
              </a:rPr>
              <a:t>roku </a:t>
            </a:r>
            <a:r>
              <a:rPr sz="3000" dirty="0">
                <a:latin typeface="Calibri"/>
                <a:cs typeface="Calibri"/>
              </a:rPr>
              <a:t>1930, </a:t>
            </a:r>
            <a:r>
              <a:rPr sz="3000" spc="-30" dirty="0">
                <a:latin typeface="Calibri"/>
                <a:cs typeface="Calibri"/>
              </a:rPr>
              <a:t>práve </a:t>
            </a:r>
            <a:r>
              <a:rPr sz="3000" dirty="0">
                <a:latin typeface="Calibri"/>
                <a:cs typeface="Calibri"/>
              </a:rPr>
              <a:t>z </a:t>
            </a:r>
            <a:r>
              <a:rPr sz="3000" spc="-25" dirty="0">
                <a:latin typeface="Calibri"/>
                <a:cs typeface="Calibri"/>
              </a:rPr>
              <a:t>pozorovania  </a:t>
            </a:r>
            <a:r>
              <a:rPr sz="3000" spc="-10" dirty="0">
                <a:latin typeface="Calibri"/>
                <a:cs typeface="Calibri"/>
              </a:rPr>
              <a:t>mikroorganizmov fixujúcich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dusík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Char char="-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Neskôr </a:t>
            </a:r>
            <a:r>
              <a:rPr sz="3000" dirty="0">
                <a:latin typeface="Calibri"/>
                <a:cs typeface="Calibri"/>
              </a:rPr>
              <a:t>sa </a:t>
            </a:r>
            <a:r>
              <a:rPr sz="3000" spc="-15" dirty="0">
                <a:latin typeface="Calibri"/>
                <a:cs typeface="Calibri"/>
              </a:rPr>
              <a:t>zistilo, </a:t>
            </a:r>
            <a:r>
              <a:rPr sz="3000" spc="-35" dirty="0">
                <a:latin typeface="Calibri"/>
                <a:cs typeface="Calibri"/>
              </a:rPr>
              <a:t>že </a:t>
            </a:r>
            <a:r>
              <a:rPr sz="3000" spc="-5" dirty="0">
                <a:latin typeface="Calibri"/>
                <a:cs typeface="Calibri"/>
              </a:rPr>
              <a:t>je </a:t>
            </a:r>
            <a:r>
              <a:rPr sz="3000" spc="-20" dirty="0">
                <a:latin typeface="Calibri"/>
                <a:cs typeface="Calibri"/>
              </a:rPr>
              <a:t>potrebný pre </a:t>
            </a:r>
            <a:r>
              <a:rPr sz="3000" spc="-10" dirty="0">
                <a:latin typeface="Calibri"/>
                <a:cs typeface="Calibri"/>
              </a:rPr>
              <a:t>normálny </a:t>
            </a:r>
            <a:r>
              <a:rPr sz="3000" spc="-25" dirty="0">
                <a:latin typeface="Calibri"/>
                <a:cs typeface="Calibri"/>
              </a:rPr>
              <a:t>rast 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0" dirty="0">
                <a:latin typeface="Calibri"/>
                <a:cs typeface="Calibri"/>
              </a:rPr>
              <a:t>zdravie živočíchov, </a:t>
            </a:r>
            <a:r>
              <a:rPr sz="3000" spc="-20" dirty="0">
                <a:latin typeface="Calibri"/>
                <a:cs typeface="Calibri"/>
              </a:rPr>
              <a:t>rastlín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5" dirty="0">
                <a:latin typeface="Calibri"/>
                <a:cs typeface="Calibri"/>
              </a:rPr>
              <a:t>mikroorganizmov,  </a:t>
            </a:r>
            <a:r>
              <a:rPr sz="3000" spc="-30" dirty="0">
                <a:latin typeface="Calibri"/>
                <a:cs typeface="Calibri"/>
              </a:rPr>
              <a:t>pretože </a:t>
            </a:r>
            <a:r>
              <a:rPr sz="3000" spc="-35" dirty="0">
                <a:latin typeface="Calibri"/>
                <a:cs typeface="Calibri"/>
              </a:rPr>
              <a:t>zohráva </a:t>
            </a:r>
            <a:r>
              <a:rPr sz="3000" spc="-5" dirty="0">
                <a:latin typeface="Calibri"/>
                <a:cs typeface="Calibri"/>
              </a:rPr>
              <a:t>významnú úlohu pri </a:t>
            </a:r>
            <a:r>
              <a:rPr sz="3000" spc="-20" dirty="0">
                <a:latin typeface="Calibri"/>
                <a:cs typeface="Calibri"/>
              </a:rPr>
              <a:t>reakciách </a:t>
            </a:r>
            <a:r>
              <a:rPr sz="3000" dirty="0">
                <a:latin typeface="Calibri"/>
                <a:cs typeface="Calibri"/>
              </a:rPr>
              <a:t>v  cykloch </a:t>
            </a:r>
            <a:r>
              <a:rPr sz="3000" spc="-10" dirty="0">
                <a:latin typeface="Calibri"/>
                <a:cs typeface="Calibri"/>
              </a:rPr>
              <a:t>C, </a:t>
            </a:r>
            <a:r>
              <a:rPr sz="3000" spc="-5" dirty="0">
                <a:latin typeface="Calibri"/>
                <a:cs typeface="Calibri"/>
              </a:rPr>
              <a:t>N, </a:t>
            </a:r>
            <a:r>
              <a:rPr sz="3000" dirty="0">
                <a:latin typeface="Calibri"/>
                <a:cs typeface="Calibri"/>
              </a:rPr>
              <a:t>S, Se a As v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biosfére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Char char="-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Ľudský </a:t>
            </a:r>
            <a:r>
              <a:rPr sz="3000" spc="-15" dirty="0">
                <a:latin typeface="Calibri"/>
                <a:cs typeface="Calibri"/>
              </a:rPr>
              <a:t>organizmus taktiež používa </a:t>
            </a:r>
            <a:r>
              <a:rPr sz="3000" spc="-30" dirty="0">
                <a:latin typeface="Calibri"/>
                <a:cs typeface="Calibri"/>
              </a:rPr>
              <a:t>niekoľko  </a:t>
            </a:r>
            <a:r>
              <a:rPr sz="3000" spc="-5" dirty="0">
                <a:latin typeface="Calibri"/>
                <a:cs typeface="Calibri"/>
              </a:rPr>
              <a:t>enzýmov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0805" y="461899"/>
            <a:ext cx="2340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Molybdén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41325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Fe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proteín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je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homodimér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4378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2269490" algn="l"/>
                <a:tab pos="3215005" algn="l"/>
              </a:tabLst>
            </a:pPr>
            <a:r>
              <a:rPr sz="3200" dirty="0">
                <a:latin typeface="Calibri"/>
                <a:cs typeface="Calibri"/>
              </a:rPr>
              <a:t>-	</a:t>
            </a:r>
            <a:r>
              <a:rPr sz="3200" spc="-5" dirty="0">
                <a:latin typeface="Calibri"/>
                <a:cs typeface="Calibri"/>
              </a:rPr>
              <a:t>Obsahu</a:t>
            </a:r>
            <a:r>
              <a:rPr sz="3200" spc="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Mg</a:t>
            </a:r>
            <a:r>
              <a:rPr sz="3200" spc="-26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TP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9892" y="2193163"/>
            <a:ext cx="3366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5610" algn="l"/>
                <a:tab pos="3158490" algn="l"/>
              </a:tabLst>
            </a:pP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äzb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é	mie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	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40" y="2680538"/>
            <a:ext cx="8147684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marR="30480">
              <a:lnSpc>
                <a:spcPct val="100000"/>
              </a:lnSpc>
              <a:spcBef>
                <a:spcPts val="105"/>
              </a:spcBef>
              <a:tabLst>
                <a:tab pos="2651760" algn="l"/>
                <a:tab pos="3916679" algn="l"/>
                <a:tab pos="5177155" algn="l"/>
                <a:tab pos="7510780" algn="l"/>
              </a:tabLst>
            </a:pPr>
            <a:r>
              <a:rPr sz="3200" spc="-5" dirty="0">
                <a:latin typeface="Calibri"/>
                <a:cs typeface="Calibri"/>
              </a:rPr>
              <a:t>jednoduc</a:t>
            </a:r>
            <a:r>
              <a:rPr sz="3200" spc="-5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ý	</a:t>
            </a:r>
            <a:r>
              <a:rPr sz="3200" spc="-10" dirty="0">
                <a:latin typeface="Calibri"/>
                <a:cs typeface="Calibri"/>
              </a:rPr>
              <a:t>4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e-</a:t>
            </a:r>
            <a:r>
              <a:rPr sz="3200" spc="-10" dirty="0">
                <a:latin typeface="Calibri"/>
                <a:cs typeface="Calibri"/>
              </a:rPr>
              <a:t>4</a:t>
            </a:r>
            <a:r>
              <a:rPr sz="3200" dirty="0">
                <a:latin typeface="Calibri"/>
                <a:cs typeface="Calibri"/>
              </a:rPr>
              <a:t>S	k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emo</a:t>
            </a:r>
            <a:r>
              <a:rPr sz="3200" spc="-6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ťuj</a:t>
            </a:r>
            <a:r>
              <a:rPr sz="3200" spc="-10" dirty="0">
                <a:latin typeface="Calibri"/>
                <a:cs typeface="Calibri"/>
              </a:rPr>
              <a:t>ú</a:t>
            </a:r>
            <a:r>
              <a:rPr sz="3200" dirty="0">
                <a:latin typeface="Calibri"/>
                <a:cs typeface="Calibri"/>
              </a:rPr>
              <a:t>ci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 </a:t>
            </a:r>
            <a:r>
              <a:rPr sz="3200" spc="-5" dirty="0">
                <a:latin typeface="Calibri"/>
                <a:cs typeface="Calibri"/>
              </a:rPr>
              <a:t>subjednotky</a:t>
            </a:r>
            <a:endParaRPr sz="3200">
              <a:latin typeface="Calibri"/>
              <a:cs typeface="Calibri"/>
            </a:endParaRPr>
          </a:p>
          <a:p>
            <a:pPr marL="63500" algn="just">
              <a:lnSpc>
                <a:spcPct val="100000"/>
              </a:lnSpc>
              <a:spcBef>
                <a:spcPts val="795"/>
              </a:spcBef>
            </a:pP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MoFe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proteín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je </a:t>
            </a:r>
            <a:r>
              <a:rPr sz="3200" spc="5" dirty="0">
                <a:solidFill>
                  <a:srgbClr val="C00000"/>
                </a:solidFill>
                <a:latin typeface="Symbol"/>
                <a:cs typeface="Symbol"/>
              </a:rPr>
              <a:t></a:t>
            </a:r>
            <a:r>
              <a:rPr sz="3150" spc="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solidFill>
                  <a:srgbClr val="C00000"/>
                </a:solidFill>
                <a:latin typeface="Symbol"/>
                <a:cs typeface="Symbol"/>
              </a:rPr>
              <a:t></a:t>
            </a:r>
            <a:r>
              <a:rPr sz="3150" spc="7" baseline="-21164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3150" spc="397" baseline="-2116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heterotetramér</a:t>
            </a:r>
            <a:endParaRPr sz="3200">
              <a:latin typeface="Calibri"/>
              <a:cs typeface="Calibri"/>
            </a:endParaRPr>
          </a:p>
          <a:p>
            <a:pPr marL="63500" marR="27305" algn="just"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latin typeface="Calibri"/>
                <a:cs typeface="Calibri"/>
              </a:rPr>
              <a:t>- </a:t>
            </a:r>
            <a:r>
              <a:rPr sz="3200" spc="-5" dirty="0">
                <a:latin typeface="Calibri"/>
                <a:cs typeface="Calibri"/>
              </a:rPr>
              <a:t>Obsahuje </a:t>
            </a:r>
            <a:r>
              <a:rPr sz="3200" spc="-15" dirty="0">
                <a:latin typeface="Calibri"/>
                <a:cs typeface="Calibri"/>
              </a:rPr>
              <a:t>dva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páry </a:t>
            </a:r>
            <a:r>
              <a:rPr sz="3200" spc="-10" dirty="0">
                <a:latin typeface="Calibri"/>
                <a:cs typeface="Calibri"/>
              </a:rPr>
              <a:t>dvoch </a:t>
            </a:r>
            <a:r>
              <a:rPr sz="3200" spc="-25" dirty="0">
                <a:latin typeface="Calibri"/>
                <a:cs typeface="Calibri"/>
              </a:rPr>
              <a:t>rôznych  </a:t>
            </a:r>
            <a:r>
              <a:rPr sz="3200" spc="-15" dirty="0">
                <a:latin typeface="Calibri"/>
                <a:cs typeface="Calibri"/>
              </a:rPr>
              <a:t>metaloklastrov </a:t>
            </a:r>
            <a:r>
              <a:rPr sz="3200" spc="-60" dirty="0">
                <a:latin typeface="Calibri"/>
                <a:cs typeface="Calibri"/>
              </a:rPr>
              <a:t>(tzv. </a:t>
            </a:r>
            <a:r>
              <a:rPr sz="3200" spc="-10" dirty="0">
                <a:latin typeface="Calibri"/>
                <a:cs typeface="Calibri"/>
              </a:rPr>
              <a:t>P-klastre)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FeMo </a:t>
            </a:r>
            <a:r>
              <a:rPr sz="3200" spc="-35" dirty="0">
                <a:latin typeface="Calibri"/>
                <a:cs typeface="Calibri"/>
              </a:rPr>
              <a:t>kofaktor  </a:t>
            </a:r>
            <a:r>
              <a:rPr sz="3200" spc="-60" dirty="0">
                <a:latin typeface="Calibri"/>
                <a:cs typeface="Calibri"/>
              </a:rPr>
              <a:t>(tzv. </a:t>
            </a:r>
            <a:r>
              <a:rPr sz="3200" spc="-20" dirty="0">
                <a:latin typeface="Calibri"/>
                <a:cs typeface="Calibri"/>
              </a:rPr>
              <a:t>FeMoco,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M-centrum)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9697" y="1555445"/>
            <a:ext cx="1118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1060" algn="l"/>
              </a:tabLst>
            </a:pPr>
            <a:r>
              <a:rPr sz="2200" spc="-20" dirty="0">
                <a:latin typeface="Calibri"/>
                <a:cs typeface="Calibri"/>
              </a:rPr>
              <a:t>k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á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sa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671703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2118995" algn="l"/>
                <a:tab pos="3507740" algn="l"/>
                <a:tab pos="4923790" algn="l"/>
                <a:tab pos="5912485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ni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tr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200" b="1" spc="-30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ená</a:t>
            </a:r>
            <a:r>
              <a:rPr sz="2200" b="1" spc="-30" dirty="0">
                <a:solidFill>
                  <a:srgbClr val="006FC0"/>
                </a:solidFill>
                <a:latin typeface="Calibri"/>
                <a:cs typeface="Calibri"/>
              </a:rPr>
              <a:t>z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200" spc="-45" dirty="0">
                <a:latin typeface="Calibri"/>
                <a:cs typeface="Calibri"/>
              </a:rPr>
              <a:t>k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zuje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biologic</a:t>
            </a:r>
            <a:r>
              <a:rPr sz="2200" spc="-15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ú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fi</a:t>
            </a:r>
            <a:r>
              <a:rPr sz="2200" spc="-4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áciu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dusí</a:t>
            </a:r>
            <a:r>
              <a:rPr sz="2200" spc="-50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a,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všeobecne </a:t>
            </a:r>
            <a:r>
              <a:rPr sz="2200" spc="-5" dirty="0">
                <a:latin typeface="Calibri"/>
                <a:cs typeface="Calibri"/>
              </a:rPr>
              <a:t>popisuje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rovnicou: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2159635"/>
            <a:ext cx="8125459" cy="357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75" spc="-7" baseline="-21072" dirty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+ 8H</a:t>
            </a:r>
            <a:r>
              <a:rPr sz="2175" spc="-7" baseline="24904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+ 8e</a:t>
            </a:r>
            <a:r>
              <a:rPr sz="2175" spc="-7" baseline="24904" dirty="0">
                <a:solidFill>
                  <a:srgbClr val="FF0000"/>
                </a:solidFill>
                <a:latin typeface="Calibri"/>
                <a:cs typeface="Calibri"/>
              </a:rPr>
              <a:t>-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+ 16 </a:t>
            </a:r>
            <a:r>
              <a:rPr sz="2200" spc="-40" dirty="0">
                <a:solidFill>
                  <a:srgbClr val="FF0000"/>
                </a:solidFill>
                <a:latin typeface="Calibri"/>
                <a:cs typeface="Calibri"/>
              </a:rPr>
              <a:t>MgATP </a:t>
            </a:r>
            <a:r>
              <a:rPr sz="22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2NH</a:t>
            </a:r>
            <a:r>
              <a:rPr sz="2175" spc="-7" baseline="-21072" dirty="0">
                <a:solidFill>
                  <a:srgbClr val="FF0000"/>
                </a:solidFill>
                <a:latin typeface="Calibri"/>
                <a:cs typeface="Calibri"/>
              </a:rPr>
              <a:t>3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+ H</a:t>
            </a:r>
            <a:r>
              <a:rPr sz="2175" spc="-7" baseline="-21072" dirty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+ 16MgADP + 16</a:t>
            </a:r>
            <a:r>
              <a:rPr sz="2200" spc="-2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175" baseline="-21072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sz="2175" baseline="-2107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2000" spc="5" dirty="0">
                <a:latin typeface="Arial"/>
                <a:cs typeface="Arial"/>
              </a:rPr>
              <a:t>(N</a:t>
            </a:r>
            <a:r>
              <a:rPr sz="1950" spc="7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spc="10" dirty="0">
                <a:latin typeface="Arial"/>
                <a:cs typeface="Arial"/>
              </a:rPr>
              <a:t>H</a:t>
            </a:r>
            <a:r>
              <a:rPr sz="1950" spc="15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b="1" spc="5" dirty="0">
                <a:latin typeface="Arial"/>
                <a:cs typeface="Arial"/>
              </a:rPr>
              <a:t>HN=NH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spc="10" dirty="0">
                <a:latin typeface="Arial"/>
                <a:cs typeface="Arial"/>
              </a:rPr>
              <a:t>H</a:t>
            </a:r>
            <a:r>
              <a:rPr sz="1950" spc="15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N-NH</a:t>
            </a:r>
            <a:r>
              <a:rPr sz="1950" spc="7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spc="10" dirty="0">
                <a:latin typeface="Arial"/>
                <a:cs typeface="Arial"/>
              </a:rPr>
              <a:t>H</a:t>
            </a:r>
            <a:r>
              <a:rPr sz="1950" spc="15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5" dirty="0">
                <a:latin typeface="Arial"/>
                <a:cs typeface="Arial"/>
              </a:rPr>
              <a:t>2xNH</a:t>
            </a:r>
            <a:r>
              <a:rPr sz="1950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spc="5" dirty="0">
                <a:latin typeface="Arial"/>
                <a:cs typeface="Arial"/>
              </a:rPr>
              <a:t>2H</a:t>
            </a:r>
            <a:r>
              <a:rPr sz="1950" spc="7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2xNH</a:t>
            </a:r>
            <a:r>
              <a:rPr sz="1950" spc="7" baseline="-21367" dirty="0">
                <a:latin typeface="Arial"/>
                <a:cs typeface="Arial"/>
              </a:rPr>
              <a:t>4</a:t>
            </a:r>
            <a:r>
              <a:rPr sz="1950" spc="7" baseline="25641" dirty="0">
                <a:latin typeface="Arial"/>
                <a:cs typeface="Arial"/>
              </a:rPr>
              <a:t>+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 marR="30480" algn="just">
              <a:lnSpc>
                <a:spcPct val="80000"/>
              </a:lnSpc>
              <a:spcBef>
                <a:spcPts val="2265"/>
              </a:spcBef>
            </a:pPr>
            <a:r>
              <a:rPr sz="2200" spc="-10" dirty="0">
                <a:latin typeface="Calibri"/>
                <a:cs typeface="Calibri"/>
              </a:rPr>
              <a:t>Okrem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175" spc="-7" baseline="-21072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175" baseline="24904" dirty="0">
                <a:latin typeface="Calibri"/>
                <a:cs typeface="Calibri"/>
              </a:rPr>
              <a:t>+ </a:t>
            </a:r>
            <a:r>
              <a:rPr sz="2200" spc="-35" dirty="0">
                <a:latin typeface="Calibri"/>
                <a:cs typeface="Calibri"/>
              </a:rPr>
              <a:t>substrátov, </a:t>
            </a:r>
            <a:r>
              <a:rPr sz="2200" spc="-15" dirty="0">
                <a:latin typeface="Calibri"/>
                <a:cs typeface="Calibri"/>
              </a:rPr>
              <a:t>nitrogenáza katalyzuje redukciu </a:t>
            </a:r>
            <a:r>
              <a:rPr sz="2200" spc="-10" dirty="0">
                <a:latin typeface="Calibri"/>
                <a:cs typeface="Calibri"/>
              </a:rPr>
              <a:t>mnohých  </a:t>
            </a:r>
            <a:r>
              <a:rPr sz="2200" spc="-5" dirty="0">
                <a:latin typeface="Calibri"/>
                <a:cs typeface="Calibri"/>
              </a:rPr>
              <a:t>ďalších </a:t>
            </a:r>
            <a:r>
              <a:rPr sz="2200" spc="-10" dirty="0">
                <a:latin typeface="Calibri"/>
                <a:cs typeface="Calibri"/>
              </a:rPr>
              <a:t>malých </a:t>
            </a:r>
            <a:r>
              <a:rPr sz="2200" spc="-35" dirty="0">
                <a:latin typeface="Calibri"/>
                <a:cs typeface="Calibri"/>
              </a:rPr>
              <a:t>substrátov, </a:t>
            </a:r>
            <a:r>
              <a:rPr sz="2200" spc="-20" dirty="0">
                <a:latin typeface="Calibri"/>
                <a:cs typeface="Calibri"/>
              </a:rPr>
              <a:t>ktoré </a:t>
            </a:r>
            <a:r>
              <a:rPr sz="2200" spc="-5" dirty="0">
                <a:latin typeface="Calibri"/>
                <a:cs typeface="Calibri"/>
              </a:rPr>
              <a:t>majú tie </a:t>
            </a:r>
            <a:r>
              <a:rPr sz="2200" spc="-15" dirty="0">
                <a:latin typeface="Calibri"/>
                <a:cs typeface="Calibri"/>
              </a:rPr>
              <a:t>isté </a:t>
            </a:r>
            <a:r>
              <a:rPr sz="2200" spc="-5" dirty="0">
                <a:latin typeface="Calibri"/>
                <a:cs typeface="Calibri"/>
              </a:rPr>
              <a:t>podmienky </a:t>
            </a:r>
            <a:r>
              <a:rPr sz="2200" spc="-15" dirty="0">
                <a:latin typeface="Calibri"/>
                <a:cs typeface="Calibri"/>
              </a:rPr>
              <a:t>pre redukciu  </a:t>
            </a:r>
            <a:r>
              <a:rPr sz="2200" spc="-30" dirty="0">
                <a:latin typeface="Calibri"/>
                <a:cs typeface="Calibri"/>
              </a:rPr>
              <a:t>ako </a:t>
            </a:r>
            <a:r>
              <a:rPr sz="2200" spc="-10" dirty="0">
                <a:latin typeface="Calibri"/>
                <a:cs typeface="Calibri"/>
              </a:rPr>
              <a:t>dusík, </a:t>
            </a:r>
            <a:r>
              <a:rPr sz="2200" spc="-15" dirty="0">
                <a:latin typeface="Calibri"/>
                <a:cs typeface="Calibri"/>
              </a:rPr>
              <a:t>(konkrétne </a:t>
            </a:r>
            <a:r>
              <a:rPr sz="2200" spc="-10" dirty="0">
                <a:latin typeface="Calibri"/>
                <a:cs typeface="Calibri"/>
              </a:rPr>
              <a:t>zásoba </a:t>
            </a:r>
            <a:r>
              <a:rPr sz="2200" spc="-5" dirty="0">
                <a:latin typeface="Calibri"/>
                <a:cs typeface="Calibri"/>
              </a:rPr>
              <a:t>z </a:t>
            </a:r>
            <a:r>
              <a:rPr sz="2200" spc="-30" dirty="0">
                <a:latin typeface="Calibri"/>
                <a:cs typeface="Calibri"/>
              </a:rPr>
              <a:t>MgATP) </a:t>
            </a:r>
            <a:r>
              <a:rPr sz="2200" spc="-10" dirty="0">
                <a:latin typeface="Calibri"/>
                <a:cs typeface="Calibri"/>
              </a:rPr>
              <a:t>nízky </a:t>
            </a:r>
            <a:r>
              <a:rPr sz="2200" spc="-20" dirty="0">
                <a:latin typeface="Calibri"/>
                <a:cs typeface="Calibri"/>
              </a:rPr>
              <a:t>redukčný </a:t>
            </a:r>
            <a:r>
              <a:rPr sz="2200" spc="-5" dirty="0">
                <a:latin typeface="Calibri"/>
                <a:cs typeface="Calibri"/>
              </a:rPr>
              <a:t>potenciál a  </a:t>
            </a:r>
            <a:r>
              <a:rPr sz="2200" spc="-10" dirty="0">
                <a:latin typeface="Calibri"/>
                <a:cs typeface="Calibri"/>
              </a:rPr>
              <a:t>anaerobné </a:t>
            </a:r>
            <a:r>
              <a:rPr sz="2200" spc="-15" dirty="0">
                <a:latin typeface="Calibri"/>
                <a:cs typeface="Calibri"/>
              </a:rPr>
              <a:t>prostredie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200" i="1" spc="-20" dirty="0">
                <a:latin typeface="Calibri"/>
                <a:cs typeface="Calibri"/>
              </a:rPr>
              <a:t>Pozn.</a:t>
            </a:r>
            <a:endParaRPr sz="2200">
              <a:latin typeface="Calibri"/>
              <a:cs typeface="Calibri"/>
            </a:endParaRPr>
          </a:p>
          <a:p>
            <a:pPr marL="38100" marR="33020">
              <a:lnSpc>
                <a:spcPts val="2110"/>
              </a:lnSpc>
              <a:spcBef>
                <a:spcPts val="515"/>
              </a:spcBef>
            </a:pPr>
            <a:r>
              <a:rPr sz="2200" i="1" spc="-5" dirty="0">
                <a:latin typeface="Calibri"/>
                <a:cs typeface="Calibri"/>
              </a:rPr>
              <a:t>In vivo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5" dirty="0">
                <a:latin typeface="Calibri"/>
                <a:cs typeface="Calibri"/>
              </a:rPr>
              <a:t>nitrogenáza </a:t>
            </a:r>
            <a:r>
              <a:rPr sz="2200" spc="-10" dirty="0">
                <a:latin typeface="Calibri"/>
                <a:cs typeface="Calibri"/>
              </a:rPr>
              <a:t>používa </a:t>
            </a:r>
            <a:r>
              <a:rPr sz="2200" spc="-30" dirty="0">
                <a:latin typeface="Calibri"/>
                <a:cs typeface="Calibri"/>
              </a:rPr>
              <a:t>ako </a:t>
            </a:r>
            <a:r>
              <a:rPr sz="2200" spc="-15" dirty="0">
                <a:latin typeface="Calibri"/>
                <a:cs typeface="Calibri"/>
              </a:rPr>
              <a:t>redukčné </a:t>
            </a:r>
            <a:r>
              <a:rPr sz="2200" spc="-5" dirty="0">
                <a:latin typeface="Calibri"/>
                <a:cs typeface="Calibri"/>
              </a:rPr>
              <a:t>činidlá </a:t>
            </a:r>
            <a:r>
              <a:rPr sz="2200" spc="-15" dirty="0">
                <a:latin typeface="Calibri"/>
                <a:cs typeface="Calibri"/>
              </a:rPr>
              <a:t>pre Fe proteín </a:t>
            </a:r>
            <a:r>
              <a:rPr sz="2200" spc="-10" dirty="0">
                <a:latin typeface="Calibri"/>
                <a:cs typeface="Calibri"/>
              </a:rPr>
              <a:t>buď  </a:t>
            </a:r>
            <a:r>
              <a:rPr sz="2200" spc="-20" dirty="0">
                <a:latin typeface="Calibri"/>
                <a:cs typeface="Calibri"/>
              </a:rPr>
              <a:t>ferredoxín </a:t>
            </a:r>
            <a:r>
              <a:rPr sz="2200" spc="-5" dirty="0">
                <a:latin typeface="Calibri"/>
                <a:cs typeface="Calibri"/>
              </a:rPr>
              <a:t>alebo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flavodoxín</a:t>
            </a:r>
            <a:endParaRPr sz="2200">
              <a:latin typeface="Calibri"/>
              <a:cs typeface="Calibri"/>
            </a:endParaRPr>
          </a:p>
          <a:p>
            <a:pPr marL="38100" marR="34290">
              <a:lnSpc>
                <a:spcPct val="80000"/>
              </a:lnSpc>
              <a:spcBef>
                <a:spcPts val="545"/>
              </a:spcBef>
              <a:tabLst>
                <a:tab pos="393065" algn="l"/>
                <a:tab pos="1054735" algn="l"/>
                <a:tab pos="1334770" algn="l"/>
                <a:tab pos="2247900" algn="l"/>
                <a:tab pos="3103245" algn="l"/>
                <a:tab pos="3956685" algn="l"/>
                <a:tab pos="5147310" algn="l"/>
                <a:tab pos="6093460" algn="l"/>
                <a:tab pos="6828155" algn="l"/>
                <a:tab pos="7212330" algn="l"/>
              </a:tabLst>
            </a:pPr>
            <a:r>
              <a:rPr sz="2200" i="1" spc="-10" dirty="0">
                <a:latin typeface="Calibri"/>
                <a:cs typeface="Calibri"/>
              </a:rPr>
              <a:t>I</a:t>
            </a:r>
            <a:r>
              <a:rPr sz="2200" i="1" spc="-5" dirty="0">
                <a:latin typeface="Calibri"/>
                <a:cs typeface="Calibri"/>
              </a:rPr>
              <a:t>n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5" dirty="0">
                <a:latin typeface="Calibri"/>
                <a:cs typeface="Calibri"/>
              </a:rPr>
              <a:t>vit</a:t>
            </a:r>
            <a:r>
              <a:rPr sz="2200" i="1" spc="-15" dirty="0">
                <a:latin typeface="Calibri"/>
                <a:cs typeface="Calibri"/>
              </a:rPr>
              <a:t>r</a:t>
            </a:r>
            <a:r>
              <a:rPr sz="2200" i="1" spc="-5" dirty="0">
                <a:latin typeface="Calibri"/>
                <a:cs typeface="Calibri"/>
              </a:rPr>
              <a:t>o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5" dirty="0">
                <a:latin typeface="Calibri"/>
                <a:cs typeface="Calibri"/>
              </a:rPr>
              <a:t>–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žno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žiť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umel</a:t>
            </a:r>
            <a:r>
              <a:rPr sz="2200" spc="-5" dirty="0">
                <a:latin typeface="Calibri"/>
                <a:cs typeface="Calibri"/>
              </a:rPr>
              <a:t>é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edu</a:t>
            </a:r>
            <a:r>
              <a:rPr sz="2200" spc="-60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čné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či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idlá,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č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s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uží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  </a:t>
            </a:r>
            <a:r>
              <a:rPr sz="2200" spc="-10" dirty="0">
                <a:latin typeface="Calibri"/>
                <a:cs typeface="Calibri"/>
              </a:rPr>
              <a:t>ditioničitan </a:t>
            </a:r>
            <a:r>
              <a:rPr sz="2200" spc="-15" dirty="0">
                <a:latin typeface="Calibri"/>
                <a:cs typeface="Calibri"/>
              </a:rPr>
              <a:t>sodný</a:t>
            </a:r>
            <a:r>
              <a:rPr sz="2200" spc="-5" dirty="0">
                <a:latin typeface="Calibri"/>
                <a:cs typeface="Calibri"/>
              </a:rPr>
              <a:t> (Na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175" spc="-7" baseline="-21072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175" spc="-7" baseline="-21072" dirty="0">
                <a:latin typeface="Calibri"/>
                <a:cs typeface="Calibri"/>
              </a:rPr>
              <a:t>4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8157" y="461899"/>
            <a:ext cx="5106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10" dirty="0"/>
              <a:t> </a:t>
            </a:r>
            <a:r>
              <a:rPr spc="-25" dirty="0"/>
              <a:t>dusíka-katalýza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331" y="1988820"/>
            <a:ext cx="7493508" cy="3457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3200" i="0" spc="-5" dirty="0">
                <a:solidFill>
                  <a:srgbClr val="4F81BC"/>
                </a:solidFill>
                <a:latin typeface="Calibri"/>
                <a:cs typeface="Calibri"/>
              </a:rPr>
              <a:t>Mechanizmus </a:t>
            </a:r>
            <a:r>
              <a:rPr sz="3200" i="0" dirty="0">
                <a:solidFill>
                  <a:srgbClr val="4F81BC"/>
                </a:solidFill>
                <a:latin typeface="Calibri"/>
                <a:cs typeface="Calibri"/>
              </a:rPr>
              <a:t>pôsobenia</a:t>
            </a:r>
            <a:r>
              <a:rPr sz="3200" i="0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200" i="0" spc="-10" dirty="0">
                <a:solidFill>
                  <a:srgbClr val="4F81BC"/>
                </a:solidFill>
                <a:latin typeface="Calibri"/>
                <a:cs typeface="Calibri"/>
              </a:rPr>
              <a:t>Nitrogenázy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70"/>
              </a:spcBef>
            </a:pPr>
            <a:r>
              <a:rPr sz="3200" b="0" i="0" dirty="0">
                <a:solidFill>
                  <a:srgbClr val="000000"/>
                </a:solidFill>
                <a:latin typeface="Calibri"/>
                <a:cs typeface="Calibri"/>
              </a:rPr>
              <a:t>- </a:t>
            </a:r>
            <a:r>
              <a:rPr sz="3200" b="0" i="0" spc="-25" dirty="0">
                <a:solidFill>
                  <a:srgbClr val="000000"/>
                </a:solidFill>
                <a:latin typeface="Calibri"/>
                <a:cs typeface="Calibri"/>
              </a:rPr>
              <a:t>Počas katalýzy </a:t>
            </a:r>
            <a:r>
              <a:rPr sz="3200" b="0" spc="-5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vitro </a:t>
            </a:r>
            <a:r>
              <a:rPr sz="3200" b="0" i="0" spc="-15" dirty="0">
                <a:solidFill>
                  <a:srgbClr val="000000"/>
                </a:solidFill>
                <a:latin typeface="Calibri"/>
                <a:cs typeface="Calibri"/>
              </a:rPr>
              <a:t>Fe-proteín </a:t>
            </a:r>
            <a:r>
              <a:rPr sz="3200" b="0" i="0" spc="-5" dirty="0">
                <a:solidFill>
                  <a:srgbClr val="000000"/>
                </a:solidFill>
                <a:latin typeface="Calibri"/>
                <a:cs typeface="Calibri"/>
              </a:rPr>
              <a:t>uvoľňuje  </a:t>
            </a:r>
            <a:r>
              <a:rPr sz="3200" b="0" i="0" spc="-20" dirty="0">
                <a:solidFill>
                  <a:srgbClr val="000000"/>
                </a:solidFill>
                <a:latin typeface="Calibri"/>
                <a:cs typeface="Calibri"/>
              </a:rPr>
              <a:t>elektróny </a:t>
            </a:r>
            <a:r>
              <a:rPr sz="3200" b="0" i="0" spc="10" dirty="0">
                <a:solidFill>
                  <a:srgbClr val="000000"/>
                </a:solidFill>
                <a:latin typeface="Calibri"/>
                <a:cs typeface="Calibri"/>
              </a:rPr>
              <a:t>(jeden </a:t>
            </a:r>
            <a:r>
              <a:rPr sz="3200" b="0" i="0" dirty="0">
                <a:solidFill>
                  <a:srgbClr val="000000"/>
                </a:solidFill>
                <a:latin typeface="Calibri"/>
                <a:cs typeface="Calibri"/>
              </a:rPr>
              <a:t>v </a:t>
            </a:r>
            <a:r>
              <a:rPr sz="3200" b="0" i="0" spc="-5" dirty="0">
                <a:solidFill>
                  <a:srgbClr val="000000"/>
                </a:solidFill>
                <a:latin typeface="Calibri"/>
                <a:cs typeface="Calibri"/>
              </a:rPr>
              <a:t>danom čase) </a:t>
            </a:r>
            <a:r>
              <a:rPr sz="3200" b="0" i="0" dirty="0">
                <a:solidFill>
                  <a:srgbClr val="000000"/>
                </a:solidFill>
                <a:latin typeface="Calibri"/>
                <a:cs typeface="Calibri"/>
              </a:rPr>
              <a:t>k </a:t>
            </a:r>
            <a:r>
              <a:rPr sz="3200" b="0" i="0" spc="-10" dirty="0">
                <a:solidFill>
                  <a:srgbClr val="000000"/>
                </a:solidFill>
                <a:latin typeface="Calibri"/>
                <a:cs typeface="Calibri"/>
              </a:rPr>
              <a:t>MoFe </a:t>
            </a:r>
            <a:r>
              <a:rPr sz="3200" b="0" i="0" spc="-15" dirty="0">
                <a:solidFill>
                  <a:srgbClr val="000000"/>
                </a:solidFill>
                <a:latin typeface="Calibri"/>
                <a:cs typeface="Calibri"/>
              </a:rPr>
              <a:t>proteínu  </a:t>
            </a:r>
            <a:r>
              <a:rPr sz="3200" b="0" i="0" dirty="0">
                <a:solidFill>
                  <a:srgbClr val="000000"/>
                </a:solidFill>
                <a:latin typeface="Calibri"/>
                <a:cs typeface="Calibri"/>
              </a:rPr>
              <a:t>v </a:t>
            </a:r>
            <a:r>
              <a:rPr sz="3200" b="0" i="0" spc="-10" dirty="0">
                <a:solidFill>
                  <a:srgbClr val="000000"/>
                </a:solidFill>
                <a:latin typeface="Calibri"/>
                <a:cs typeface="Calibri"/>
              </a:rPr>
              <a:t>procese, </a:t>
            </a:r>
            <a:r>
              <a:rPr sz="3200" b="0" i="0" spc="-15" dirty="0">
                <a:solidFill>
                  <a:srgbClr val="000000"/>
                </a:solidFill>
                <a:latin typeface="Calibri"/>
                <a:cs typeface="Calibri"/>
              </a:rPr>
              <a:t>ktorý </a:t>
            </a:r>
            <a:r>
              <a:rPr sz="3200" b="0" i="0" dirty="0">
                <a:solidFill>
                  <a:srgbClr val="000000"/>
                </a:solidFill>
                <a:latin typeface="Calibri"/>
                <a:cs typeface="Calibri"/>
              </a:rPr>
              <a:t>je </a:t>
            </a:r>
            <a:r>
              <a:rPr sz="3200" b="0" i="0" spc="-15" dirty="0">
                <a:solidFill>
                  <a:srgbClr val="000000"/>
                </a:solidFill>
                <a:latin typeface="Calibri"/>
                <a:cs typeface="Calibri"/>
              </a:rPr>
              <a:t>spojený </a:t>
            </a:r>
            <a:r>
              <a:rPr sz="3200" b="0" i="0" dirty="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3200" b="0" i="0" spc="-10" dirty="0">
                <a:solidFill>
                  <a:srgbClr val="000000"/>
                </a:solidFill>
                <a:latin typeface="Calibri"/>
                <a:cs typeface="Calibri"/>
              </a:rPr>
              <a:t>viazaním </a:t>
            </a:r>
            <a:r>
              <a:rPr sz="3200" b="0" i="0" spc="-50" dirty="0">
                <a:solidFill>
                  <a:srgbClr val="000000"/>
                </a:solidFill>
                <a:latin typeface="Calibri"/>
                <a:cs typeface="Calibri"/>
              </a:rPr>
              <a:t>MgATP</a:t>
            </a:r>
            <a:r>
              <a:rPr sz="3200" b="0" i="0" spc="5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143832"/>
            <a:ext cx="4715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55800" algn="l"/>
                <a:tab pos="2408555" algn="l"/>
                <a:tab pos="4274185" algn="l"/>
              </a:tabLst>
            </a:pPr>
            <a:r>
              <a:rPr sz="3200" spc="-5" dirty="0">
                <a:latin typeface="Calibri"/>
                <a:cs typeface="Calibri"/>
              </a:rPr>
              <a:t>pr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pojeni</a:t>
            </a:r>
            <a:r>
              <a:rPr sz="3200" dirty="0">
                <a:latin typeface="Calibri"/>
                <a:cs typeface="Calibri"/>
              </a:rPr>
              <a:t>e	a	</a:t>
            </a:r>
            <a:r>
              <a:rPr sz="3200" spc="-5" dirty="0">
                <a:latin typeface="Calibri"/>
                <a:cs typeface="Calibri"/>
              </a:rPr>
              <a:t>disociác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56457"/>
            <a:ext cx="807275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01370" algn="l"/>
                <a:tab pos="2746375" algn="l"/>
                <a:tab pos="4954905" algn="l"/>
                <a:tab pos="5547995" algn="l"/>
                <a:tab pos="7649845" algn="l"/>
              </a:tabLst>
            </a:pPr>
            <a:r>
              <a:rPr sz="3200" spc="-5" dirty="0">
                <a:latin typeface="Calibri"/>
                <a:cs typeface="Calibri"/>
              </a:rPr>
              <a:t>je</a:t>
            </a:r>
            <a:r>
              <a:rPr sz="3200" dirty="0">
                <a:latin typeface="Calibri"/>
                <a:cs typeface="Calibri"/>
              </a:rPr>
              <a:t>j	</a:t>
            </a:r>
            <a:r>
              <a:rPr sz="3200" spc="-5" dirty="0">
                <a:latin typeface="Calibri"/>
                <a:cs typeface="Calibri"/>
              </a:rPr>
              <a:t>sú</a:t>
            </a:r>
            <a:r>
              <a:rPr sz="3200" spc="-30" dirty="0">
                <a:latin typeface="Calibri"/>
                <a:cs typeface="Calibri"/>
              </a:rPr>
              <a:t>č</a:t>
            </a:r>
            <a:r>
              <a:rPr sz="3200" dirty="0">
                <a:latin typeface="Calibri"/>
                <a:cs typeface="Calibri"/>
              </a:rPr>
              <a:t>asnou	</a:t>
            </a:r>
            <a:r>
              <a:rPr sz="3200" spc="-55" dirty="0">
                <a:latin typeface="Calibri"/>
                <a:cs typeface="Calibri"/>
              </a:rPr>
              <a:t>h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</a:t>
            </a:r>
            <a:r>
              <a:rPr sz="3200" spc="-30" dirty="0">
                <a:latin typeface="Calibri"/>
                <a:cs typeface="Calibri"/>
              </a:rPr>
              <a:t>ý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v	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oce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oc</a:t>
            </a:r>
            <a:r>
              <a:rPr sz="3200" dirty="0">
                <a:latin typeface="Calibri"/>
                <a:cs typeface="Calibri"/>
              </a:rPr>
              <a:t>h	</a:t>
            </a:r>
            <a:r>
              <a:rPr sz="3200" spc="-5" dirty="0">
                <a:latin typeface="Calibri"/>
                <a:cs typeface="Calibri"/>
              </a:rPr>
              <a:t>jej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452120" algn="l"/>
                <a:tab pos="871219" algn="l"/>
              </a:tabLst>
            </a:pPr>
            <a:r>
              <a:rPr sz="3200" dirty="0">
                <a:latin typeface="Calibri"/>
                <a:cs typeface="Calibri"/>
              </a:rPr>
              <a:t>a	z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eí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ého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32197"/>
            <a:ext cx="76555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Calibri"/>
                <a:cs typeface="Calibri"/>
              </a:rPr>
              <a:t>komplexu </a:t>
            </a:r>
            <a:r>
              <a:rPr sz="3200" spc="-10" dirty="0">
                <a:latin typeface="Calibri"/>
                <a:cs typeface="Calibri"/>
              </a:rPr>
              <a:t>zabezpečujúceho prenos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elektrónov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1518030"/>
            <a:ext cx="8303259" cy="4507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52400" algn="just">
              <a:lnSpc>
                <a:spcPct val="100000"/>
              </a:lnSpc>
              <a:spcBef>
                <a:spcPts val="459"/>
              </a:spcBef>
            </a:pP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Úloha </a:t>
            </a:r>
            <a:r>
              <a:rPr sz="3000" spc="-50" dirty="0">
                <a:solidFill>
                  <a:srgbClr val="C00000"/>
                </a:solidFill>
                <a:latin typeface="Calibri"/>
                <a:cs typeface="Calibri"/>
              </a:rPr>
              <a:t>MgATP 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počas</a:t>
            </a:r>
            <a:r>
              <a:rPr sz="30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katalýzy</a:t>
            </a:r>
            <a:endParaRPr sz="3000">
              <a:latin typeface="Calibri"/>
              <a:cs typeface="Calibri"/>
            </a:endParaRPr>
          </a:p>
          <a:p>
            <a:pPr marL="152400" marR="93345" algn="just">
              <a:lnSpc>
                <a:spcPts val="3240"/>
              </a:lnSpc>
              <a:spcBef>
                <a:spcPts val="765"/>
              </a:spcBef>
            </a:pPr>
            <a:r>
              <a:rPr sz="3000" spc="-25" dirty="0">
                <a:latin typeface="Calibri"/>
                <a:cs typeface="Calibri"/>
              </a:rPr>
              <a:t>Celková </a:t>
            </a:r>
            <a:r>
              <a:rPr sz="3000" spc="-20" dirty="0">
                <a:latin typeface="Calibri"/>
                <a:cs typeface="Calibri"/>
              </a:rPr>
              <a:t>redukcia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7" baseline="-20833" dirty="0">
                <a:latin typeface="Calibri"/>
                <a:cs typeface="Calibri"/>
              </a:rPr>
              <a:t>2 </a:t>
            </a:r>
            <a:r>
              <a:rPr sz="3000" spc="-10" dirty="0">
                <a:latin typeface="Calibri"/>
                <a:cs typeface="Calibri"/>
              </a:rPr>
              <a:t>na </a:t>
            </a:r>
            <a:r>
              <a:rPr sz="3000" spc="-15" dirty="0">
                <a:latin typeface="Calibri"/>
                <a:cs typeface="Calibri"/>
              </a:rPr>
              <a:t>dve  </a:t>
            </a:r>
            <a:r>
              <a:rPr sz="3000" spc="-10" dirty="0">
                <a:latin typeface="Calibri"/>
                <a:cs typeface="Calibri"/>
              </a:rPr>
              <a:t>molekuly </a:t>
            </a:r>
            <a:r>
              <a:rPr sz="3000" spc="-5" dirty="0">
                <a:latin typeface="Calibri"/>
                <a:cs typeface="Calibri"/>
              </a:rPr>
              <a:t>NH</a:t>
            </a:r>
            <a:r>
              <a:rPr sz="3000" spc="-7" baseline="-20833" dirty="0">
                <a:latin typeface="Calibri"/>
                <a:cs typeface="Calibri"/>
              </a:rPr>
              <a:t>3 </a:t>
            </a:r>
            <a:r>
              <a:rPr sz="3000" dirty="0">
                <a:latin typeface="Calibri"/>
                <a:cs typeface="Calibri"/>
              </a:rPr>
              <a:t>je  </a:t>
            </a:r>
            <a:r>
              <a:rPr sz="3000" spc="-5" dirty="0">
                <a:latin typeface="Calibri"/>
                <a:cs typeface="Calibri"/>
              </a:rPr>
              <a:t>termodynamicky výhodná, </a:t>
            </a:r>
            <a:r>
              <a:rPr sz="3000" spc="-25" dirty="0">
                <a:latin typeface="Calibri"/>
                <a:cs typeface="Calibri"/>
              </a:rPr>
              <a:t>preto </a:t>
            </a:r>
            <a:r>
              <a:rPr sz="3000" spc="-50" dirty="0">
                <a:latin typeface="Calibri"/>
                <a:cs typeface="Calibri"/>
              </a:rPr>
              <a:t>MgATP </a:t>
            </a:r>
            <a:r>
              <a:rPr sz="3000" spc="-10" dirty="0">
                <a:latin typeface="Calibri"/>
                <a:cs typeface="Calibri"/>
              </a:rPr>
              <a:t>nie </a:t>
            </a:r>
            <a:r>
              <a:rPr sz="3000" dirty="0">
                <a:latin typeface="Calibri"/>
                <a:cs typeface="Calibri"/>
              </a:rPr>
              <a:t>je  </a:t>
            </a:r>
            <a:r>
              <a:rPr sz="3000" spc="-5" dirty="0">
                <a:latin typeface="Calibri"/>
                <a:cs typeface="Calibri"/>
              </a:rPr>
              <a:t>termodynamicky</a:t>
            </a:r>
            <a:r>
              <a:rPr sz="3000" spc="-10" dirty="0">
                <a:latin typeface="Calibri"/>
                <a:cs typeface="Calibri"/>
              </a:rPr>
              <a:t> potrebná</a:t>
            </a:r>
            <a:endParaRPr sz="3000">
              <a:latin typeface="Calibri"/>
              <a:cs typeface="Calibri"/>
            </a:endParaRPr>
          </a:p>
          <a:p>
            <a:pPr marL="152400" algn="just">
              <a:lnSpc>
                <a:spcPts val="3420"/>
              </a:lnSpc>
              <a:spcBef>
                <a:spcPts val="315"/>
              </a:spcBef>
            </a:pPr>
            <a:r>
              <a:rPr sz="3000" dirty="0">
                <a:latin typeface="Calibri"/>
                <a:cs typeface="Calibri"/>
              </a:rPr>
              <a:t>Z </a:t>
            </a:r>
            <a:r>
              <a:rPr sz="3000" spc="-10" dirty="0">
                <a:latin typeface="Calibri"/>
                <a:cs typeface="Calibri"/>
              </a:rPr>
              <a:t>toho vyplýva, </a:t>
            </a:r>
            <a:r>
              <a:rPr sz="3000" spc="-30" dirty="0">
                <a:latin typeface="Calibri"/>
                <a:cs typeface="Calibri"/>
              </a:rPr>
              <a:t>že </a:t>
            </a:r>
            <a:r>
              <a:rPr sz="3000" dirty="0">
                <a:solidFill>
                  <a:srgbClr val="006FC0"/>
                </a:solidFill>
                <a:latin typeface="Calibri"/>
                <a:cs typeface="Calibri"/>
              </a:rPr>
              <a:t>má </a:t>
            </a: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úlohu </a:t>
            </a:r>
            <a:r>
              <a:rPr sz="3000" spc="-10" dirty="0">
                <a:solidFill>
                  <a:srgbClr val="006FC0"/>
                </a:solidFill>
                <a:latin typeface="Calibri"/>
                <a:cs typeface="Calibri"/>
              </a:rPr>
              <a:t>počas</a:t>
            </a:r>
            <a:r>
              <a:rPr sz="3000" spc="5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6FC0"/>
                </a:solidFill>
                <a:latin typeface="Calibri"/>
                <a:cs typeface="Calibri"/>
              </a:rPr>
              <a:t>kinetického</a:t>
            </a:r>
            <a:endParaRPr sz="3000">
              <a:latin typeface="Calibri"/>
              <a:cs typeface="Calibri"/>
            </a:endParaRPr>
          </a:p>
          <a:p>
            <a:pPr marL="152400" algn="just">
              <a:lnSpc>
                <a:spcPts val="3420"/>
              </a:lnSpc>
            </a:pPr>
            <a:r>
              <a:rPr sz="3000" spc="-5" dirty="0">
                <a:solidFill>
                  <a:srgbClr val="006FC0"/>
                </a:solidFill>
                <a:latin typeface="Calibri"/>
                <a:cs typeface="Calibri"/>
              </a:rPr>
              <a:t>riadenia </a:t>
            </a:r>
            <a:r>
              <a:rPr sz="3000" spc="-20" dirty="0">
                <a:solidFill>
                  <a:srgbClr val="006FC0"/>
                </a:solidFill>
                <a:latin typeface="Calibri"/>
                <a:cs typeface="Calibri"/>
              </a:rPr>
              <a:t>reakcie</a:t>
            </a:r>
            <a:endParaRPr sz="3000">
              <a:latin typeface="Calibri"/>
              <a:cs typeface="Calibri"/>
            </a:endParaRPr>
          </a:p>
          <a:p>
            <a:pPr marL="152400" marR="95885" algn="just">
              <a:lnSpc>
                <a:spcPts val="3240"/>
              </a:lnSpc>
              <a:spcBef>
                <a:spcPts val="770"/>
              </a:spcBef>
            </a:pPr>
            <a:r>
              <a:rPr sz="3000" spc="-70" dirty="0">
                <a:solidFill>
                  <a:srgbClr val="FF0000"/>
                </a:solidFill>
                <a:latin typeface="Calibri"/>
                <a:cs typeface="Calibri"/>
              </a:rPr>
              <a:t>Teda </a:t>
            </a:r>
            <a:r>
              <a:rPr sz="3000" spc="-55" dirty="0">
                <a:solidFill>
                  <a:srgbClr val="FF0000"/>
                </a:solidFill>
                <a:latin typeface="Calibri"/>
                <a:cs typeface="Calibri"/>
              </a:rPr>
              <a:t>MgATP 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hydrolýza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riadi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prenos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elektrónu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pre  redukciu substrátu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zabezpečuje,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aby 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nedochádzalo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k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vratnej reakcii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prenosu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elektrónov 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na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Fe-proteín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1020"/>
            <a:ext cx="8073390" cy="38303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V-nitrogenáza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Fe-only</a:t>
            </a:r>
            <a:r>
              <a:rPr sz="32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nitrogenáza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Nazývané </a:t>
            </a:r>
            <a:r>
              <a:rPr sz="3200" dirty="0">
                <a:latin typeface="Calibri"/>
                <a:cs typeface="Calibri"/>
              </a:rPr>
              <a:t>aj </a:t>
            </a:r>
            <a:r>
              <a:rPr sz="3200" spc="-5" dirty="0">
                <a:latin typeface="Calibri"/>
                <a:cs typeface="Calibri"/>
              </a:rPr>
              <a:t>alternatívne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nitrogenázy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  <a:tab pos="1513840" algn="l"/>
                <a:tab pos="2233295" algn="l"/>
                <a:tab pos="3077845" algn="l"/>
                <a:tab pos="4428490" algn="l"/>
                <a:tab pos="6339840" algn="l"/>
                <a:tab pos="7118350" algn="l"/>
              </a:tabLst>
            </a:pPr>
            <a:r>
              <a:rPr sz="3200" spc="-4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ž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á	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á	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j	v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6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ý	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e-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eín	a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1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ednu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zložku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Char char="-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tiež </a:t>
            </a:r>
            <a:r>
              <a:rPr sz="3200" spc="-15" dirty="0">
                <a:latin typeface="Calibri"/>
                <a:cs typeface="Calibri"/>
              </a:rPr>
              <a:t>VFe-proteín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alebo </a:t>
            </a:r>
            <a:r>
              <a:rPr sz="3200" spc="-25" dirty="0">
                <a:latin typeface="Calibri"/>
                <a:cs typeface="Calibri"/>
              </a:rPr>
              <a:t>FeFe </a:t>
            </a:r>
            <a:r>
              <a:rPr sz="3200" spc="-15" dirty="0">
                <a:latin typeface="Calibri"/>
                <a:cs typeface="Calibri"/>
              </a:rPr>
              <a:t>proteín </a:t>
            </a:r>
            <a:r>
              <a:rPr sz="3200" spc="-35" dirty="0">
                <a:latin typeface="Calibri"/>
                <a:cs typeface="Calibri"/>
              </a:rPr>
              <a:t>ako  </a:t>
            </a:r>
            <a:r>
              <a:rPr sz="3200" dirty="0">
                <a:latin typeface="Calibri"/>
                <a:cs typeface="Calibri"/>
              </a:rPr>
              <a:t>druhú </a:t>
            </a:r>
            <a:r>
              <a:rPr sz="3200" spc="-15" dirty="0">
                <a:latin typeface="Calibri"/>
                <a:cs typeface="Calibri"/>
              </a:rPr>
              <a:t>zložku, </a:t>
            </a:r>
            <a:r>
              <a:rPr sz="3200" spc="-10" dirty="0">
                <a:latin typeface="Calibri"/>
                <a:cs typeface="Calibri"/>
              </a:rPr>
              <a:t>pričom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20" dirty="0">
                <a:latin typeface="Calibri"/>
                <a:cs typeface="Calibri"/>
              </a:rPr>
              <a:t>týchto </a:t>
            </a:r>
            <a:r>
              <a:rPr sz="3200" spc="-15" dirty="0">
                <a:latin typeface="Calibri"/>
                <a:cs typeface="Calibri"/>
              </a:rPr>
              <a:t>zložkách </a:t>
            </a:r>
            <a:r>
              <a:rPr sz="3200" dirty="0">
                <a:latin typeface="Calibri"/>
                <a:cs typeface="Calibri"/>
              </a:rPr>
              <a:t>bol  </a:t>
            </a:r>
            <a:r>
              <a:rPr sz="3200" spc="-15" dirty="0">
                <a:latin typeface="Calibri"/>
                <a:cs typeface="Calibri"/>
              </a:rPr>
              <a:t>nahradený </a:t>
            </a:r>
            <a:r>
              <a:rPr sz="3200" dirty="0">
                <a:latin typeface="Calibri"/>
                <a:cs typeface="Calibri"/>
              </a:rPr>
              <a:t>Mo iónom V alebo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Fe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Streptomyces </a:t>
            </a:r>
            <a:r>
              <a:rPr spc="-10" dirty="0"/>
              <a:t>thermoautotrophicus </a:t>
            </a:r>
            <a:r>
              <a:rPr i="0" spc="-15" dirty="0">
                <a:latin typeface="Calibri"/>
                <a:cs typeface="Calibri"/>
              </a:rPr>
              <a:t>Nitrogenáza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b="0" i="0" dirty="0">
                <a:solidFill>
                  <a:srgbClr val="C00000"/>
                </a:solidFill>
                <a:latin typeface="Calibri"/>
                <a:cs typeface="Calibri"/>
              </a:rPr>
              <a:t>Štvrtý </a:t>
            </a:r>
            <a:r>
              <a:rPr b="0" i="0" spc="-5" dirty="0">
                <a:solidFill>
                  <a:srgbClr val="C00000"/>
                </a:solidFill>
                <a:latin typeface="Calibri"/>
                <a:cs typeface="Calibri"/>
              </a:rPr>
              <a:t>typ </a:t>
            </a:r>
            <a:r>
              <a:rPr b="0" i="0" spc="-25" dirty="0">
                <a:solidFill>
                  <a:srgbClr val="C00000"/>
                </a:solidFill>
                <a:latin typeface="Calibri"/>
                <a:cs typeface="Calibri"/>
              </a:rPr>
              <a:t>nitrogenázy</a:t>
            </a:r>
            <a:r>
              <a:rPr b="0" i="0" spc="-25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nedávno</a:t>
            </a:r>
            <a:r>
              <a:rPr b="0" i="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0" spc="-20" dirty="0">
                <a:solidFill>
                  <a:srgbClr val="000000"/>
                </a:solidFill>
                <a:latin typeface="Calibri"/>
                <a:cs typeface="Calibri"/>
              </a:rPr>
              <a:t>objavený</a:t>
            </a:r>
          </a:p>
          <a:p>
            <a:pPr marL="355600" marR="5715" indent="-342900">
              <a:lnSpc>
                <a:spcPts val="2400"/>
              </a:lnSpc>
              <a:spcBef>
                <a:spcPts val="580"/>
              </a:spcBef>
              <a:buChar char="-"/>
              <a:tabLst>
                <a:tab pos="354965" algn="l"/>
                <a:tab pos="355600" algn="l"/>
              </a:tabLst>
            </a:pP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Tiež obsahuje </a:t>
            </a:r>
            <a:r>
              <a:rPr i="0" spc="-10" dirty="0">
                <a:solidFill>
                  <a:srgbClr val="FF0000"/>
                </a:solidFill>
                <a:latin typeface="Calibri"/>
                <a:cs typeface="Calibri"/>
              </a:rPr>
              <a:t>dve </a:t>
            </a:r>
            <a:r>
              <a:rPr b="0" i="0" spc="-15" dirty="0">
                <a:solidFill>
                  <a:srgbClr val="C0504D"/>
                </a:solidFill>
                <a:latin typeface="Calibri"/>
                <a:cs typeface="Calibri"/>
              </a:rPr>
              <a:t>proteínove </a:t>
            </a:r>
            <a:r>
              <a:rPr b="0" i="0" spc="-35" dirty="0">
                <a:solidFill>
                  <a:srgbClr val="C0504D"/>
                </a:solidFill>
                <a:latin typeface="Calibri"/>
                <a:cs typeface="Calibri"/>
              </a:rPr>
              <a:t>zložky</a:t>
            </a:r>
            <a:r>
              <a:rPr b="0" i="0" spc="-35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väčšiu, </a:t>
            </a:r>
            <a:r>
              <a:rPr b="0" i="0" spc="-15" dirty="0">
                <a:solidFill>
                  <a:srgbClr val="000000"/>
                </a:solidFill>
                <a:latin typeface="Calibri"/>
                <a:cs typeface="Calibri"/>
              </a:rPr>
              <a:t>ktorá 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obsahuje </a:t>
            </a:r>
            <a:r>
              <a:rPr b="0" i="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b="0" i="0" spc="-20" dirty="0">
                <a:solidFill>
                  <a:srgbClr val="6F2F9F"/>
                </a:solidFill>
                <a:latin typeface="Calibri"/>
                <a:cs typeface="Calibri"/>
              </a:rPr>
              <a:t>Mo, Fe </a:t>
            </a:r>
            <a:r>
              <a:rPr b="0" i="0" spc="-5" dirty="0">
                <a:solidFill>
                  <a:srgbClr val="6F2F9F"/>
                </a:solidFill>
                <a:latin typeface="Calibri"/>
                <a:cs typeface="Calibri"/>
              </a:rPr>
              <a:t>a </a:t>
            </a:r>
            <a:r>
              <a:rPr b="0" i="0" spc="-10" dirty="0">
                <a:solidFill>
                  <a:srgbClr val="6F2F9F"/>
                </a:solidFill>
                <a:latin typeface="Calibri"/>
                <a:cs typeface="Calibri"/>
              </a:rPr>
              <a:t>sulfid 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a je 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podobná</a:t>
            </a:r>
            <a:r>
              <a:rPr b="0" i="0"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i="0" spc="-15" dirty="0">
                <a:solidFill>
                  <a:srgbClr val="000000"/>
                </a:solidFill>
                <a:latin typeface="Calibri"/>
                <a:cs typeface="Calibri"/>
              </a:rPr>
              <a:t>Mo-nitrogenáze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-"/>
              <a:tabLst>
                <a:tab pos="354965" algn="l"/>
                <a:tab pos="355600" algn="l"/>
                <a:tab pos="1560830" algn="l"/>
                <a:tab pos="3530600" algn="l"/>
                <a:tab pos="5333365" algn="l"/>
                <a:tab pos="6673215" algn="l"/>
                <a:tab pos="7524115" algn="l"/>
              </a:tabLst>
            </a:pPr>
            <a:r>
              <a:rPr b="0" i="0" spc="-5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i="0" spc="-1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ša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b="0" i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0" i="0" spc="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i="0" spc="-2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sahuj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i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b="0" i="0" spc="-4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b="0" i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b="0" i="0" spc="-4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i="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eín</a:t>
            </a:r>
            <a:r>
              <a:rPr b="0" i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zl</a:t>
            </a:r>
            <a:r>
              <a:rPr b="0" i="0" spc="-4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ž</a:t>
            </a:r>
            <a:r>
              <a:rPr b="0" i="0" spc="-3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b="0" i="0" spc="-1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b="0" i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b="0" i="0" spc="-5" dirty="0">
                <a:solidFill>
                  <a:srgbClr val="000000"/>
                </a:solidFill>
                <a:latin typeface="Calibri"/>
                <a:cs typeface="Calibri"/>
              </a:rPr>
              <a:t>ale</a:t>
            </a:r>
            <a:r>
              <a:rPr b="0" i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b="0" i="0" spc="-5" dirty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b="0" i="0" spc="-1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b="0" i="0" spc="-5" dirty="0">
                <a:solidFill>
                  <a:srgbClr val="6F2F9F"/>
                </a:solidFill>
                <a:latin typeface="Calibri"/>
                <a:cs typeface="Calibri"/>
              </a:rPr>
              <a:t>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39" y="3298316"/>
            <a:ext cx="61429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82265" algn="l"/>
                <a:tab pos="3729354" algn="l"/>
                <a:tab pos="4843780" algn="l"/>
                <a:tab pos="5401310" algn="l"/>
                <a:tab pos="5894070" algn="l"/>
              </a:tabLst>
            </a:pPr>
            <a:r>
              <a:rPr sz="2500" spc="-15" dirty="0">
                <a:solidFill>
                  <a:srgbClr val="6F2F9F"/>
                </a:solidFill>
                <a:latin typeface="Calibri"/>
                <a:cs typeface="Calibri"/>
              </a:rPr>
              <a:t>superoxiddizmutázu</a:t>
            </a:r>
            <a:r>
              <a:rPr sz="2500" spc="-15" dirty="0">
                <a:latin typeface="Calibri"/>
                <a:cs typeface="Calibri"/>
              </a:rPr>
              <a:t>,	ktorá	oxiduje	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275" dirty="0">
                <a:latin typeface="Calibri"/>
                <a:cs typeface="Calibri"/>
              </a:rPr>
              <a:t> </a:t>
            </a:r>
            <a:r>
              <a:rPr sz="2475" spc="7" baseline="25252" dirty="0">
                <a:latin typeface="Calibri"/>
                <a:cs typeface="Calibri"/>
              </a:rPr>
              <a:t>-	</a:t>
            </a:r>
            <a:r>
              <a:rPr sz="2500" spc="-5" dirty="0">
                <a:latin typeface="Calibri"/>
                <a:cs typeface="Calibri"/>
              </a:rPr>
              <a:t>na	O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213" y="3481196"/>
            <a:ext cx="118364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62990" algn="l"/>
              </a:tabLst>
            </a:pPr>
            <a:r>
              <a:rPr sz="1650" spc="5" dirty="0">
                <a:latin typeface="Calibri"/>
                <a:cs typeface="Calibri"/>
              </a:rPr>
              <a:t>2	2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7569" y="3298316"/>
            <a:ext cx="13798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9725" algn="l"/>
              </a:tabLst>
            </a:pPr>
            <a:r>
              <a:rPr sz="2500" spc="-5" dirty="0">
                <a:latin typeface="Calibri"/>
                <a:cs typeface="Calibri"/>
              </a:rPr>
              <a:t>a	</a:t>
            </a:r>
            <a:r>
              <a:rPr sz="2500" spc="-10" dirty="0">
                <a:latin typeface="Calibri"/>
                <a:cs typeface="Calibri"/>
              </a:rPr>
              <a:t>prenáša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603116"/>
            <a:ext cx="35617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elektrón na MoFeS-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proteín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3983812"/>
            <a:ext cx="8159750" cy="1702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marR="56515" indent="-342900" algn="just">
              <a:lnSpc>
                <a:spcPts val="2400"/>
              </a:lnSpc>
              <a:spcBef>
                <a:spcPts val="675"/>
              </a:spcBef>
              <a:buChar char="-"/>
              <a:tabLst>
                <a:tab pos="393700" algn="l"/>
              </a:tabLst>
            </a:pPr>
            <a:r>
              <a:rPr sz="2500" spc="-55" dirty="0">
                <a:latin typeface="Calibri"/>
                <a:cs typeface="Calibri"/>
              </a:rPr>
              <a:t>Tento </a:t>
            </a:r>
            <a:r>
              <a:rPr sz="2500" spc="-15" dirty="0">
                <a:latin typeface="Calibri"/>
                <a:cs typeface="Calibri"/>
              </a:rPr>
              <a:t>proteín dodáva miesto, </a:t>
            </a:r>
            <a:r>
              <a:rPr sz="2500" spc="-5" dirty="0">
                <a:latin typeface="Calibri"/>
                <a:cs typeface="Calibri"/>
              </a:rPr>
              <a:t>v </a:t>
            </a:r>
            <a:r>
              <a:rPr sz="2500" spc="-20" dirty="0">
                <a:latin typeface="Calibri"/>
                <a:cs typeface="Calibri"/>
              </a:rPr>
              <a:t>ktorom </a:t>
            </a:r>
            <a:r>
              <a:rPr sz="2500" spc="-5" dirty="0">
                <a:latin typeface="Calibri"/>
                <a:cs typeface="Calibri"/>
              </a:rPr>
              <a:t>je 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475" baseline="-20202" dirty="0">
                <a:latin typeface="Calibri"/>
                <a:cs typeface="Calibri"/>
              </a:rPr>
              <a:t>2 </a:t>
            </a:r>
            <a:r>
              <a:rPr sz="2500" spc="-25" dirty="0">
                <a:latin typeface="Calibri"/>
                <a:cs typeface="Calibri"/>
              </a:rPr>
              <a:t>redukovaný </a:t>
            </a:r>
            <a:r>
              <a:rPr sz="2500" spc="-10" dirty="0">
                <a:latin typeface="Calibri"/>
                <a:cs typeface="Calibri"/>
              </a:rPr>
              <a:t>na  </a:t>
            </a:r>
            <a:r>
              <a:rPr sz="2500" spc="-15" dirty="0">
                <a:latin typeface="Calibri"/>
                <a:cs typeface="Calibri"/>
              </a:rPr>
              <a:t>dve </a:t>
            </a:r>
            <a:r>
              <a:rPr sz="2500" spc="-10" dirty="0">
                <a:latin typeface="Calibri"/>
                <a:cs typeface="Calibri"/>
              </a:rPr>
              <a:t>molekuly </a:t>
            </a:r>
            <a:r>
              <a:rPr sz="2500" dirty="0">
                <a:latin typeface="Calibri"/>
                <a:cs typeface="Calibri"/>
              </a:rPr>
              <a:t>NH</a:t>
            </a:r>
            <a:r>
              <a:rPr sz="2475" baseline="-20202" dirty="0">
                <a:latin typeface="Calibri"/>
                <a:cs typeface="Calibri"/>
              </a:rPr>
              <a:t>3 </a:t>
            </a:r>
            <a:r>
              <a:rPr sz="2500" spc="-15" dirty="0">
                <a:latin typeface="Calibri"/>
                <a:cs typeface="Calibri"/>
              </a:rPr>
              <a:t>sprevádzané </a:t>
            </a:r>
            <a:r>
              <a:rPr sz="2500" spc="-5" dirty="0">
                <a:latin typeface="Calibri"/>
                <a:cs typeface="Calibri"/>
              </a:rPr>
              <a:t>vývojom jednej </a:t>
            </a:r>
            <a:r>
              <a:rPr sz="2500" spc="-10" dirty="0">
                <a:latin typeface="Calibri"/>
                <a:cs typeface="Calibri"/>
              </a:rPr>
              <a:t>molekuly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</a:t>
            </a:r>
            <a:r>
              <a:rPr sz="2475" baseline="-20202" dirty="0">
                <a:latin typeface="Calibri"/>
                <a:cs typeface="Calibri"/>
              </a:rPr>
              <a:t>2</a:t>
            </a:r>
            <a:endParaRPr sz="2475" baseline="-20202">
              <a:latin typeface="Calibri"/>
              <a:cs typeface="Calibri"/>
            </a:endParaRPr>
          </a:p>
          <a:p>
            <a:pPr marL="393700" marR="55880" indent="-342900" algn="just">
              <a:lnSpc>
                <a:spcPct val="80000"/>
              </a:lnSpc>
              <a:spcBef>
                <a:spcPts val="625"/>
              </a:spcBef>
              <a:buChar char="-"/>
              <a:tabLst>
                <a:tab pos="393700" algn="l"/>
              </a:tabLst>
            </a:pPr>
            <a:r>
              <a:rPr sz="2500" spc="-10" dirty="0">
                <a:latin typeface="Calibri"/>
                <a:cs typeface="Calibri"/>
              </a:rPr>
              <a:t>Ukazuje </a:t>
            </a:r>
            <a:r>
              <a:rPr sz="2500" spc="-5" dirty="0">
                <a:latin typeface="Calibri"/>
                <a:cs typeface="Calibri"/>
              </a:rPr>
              <a:t>sa, </a:t>
            </a:r>
            <a:r>
              <a:rPr sz="2500" spc="-35" dirty="0">
                <a:latin typeface="Calibri"/>
                <a:cs typeface="Calibri"/>
              </a:rPr>
              <a:t>že </a:t>
            </a:r>
            <a:r>
              <a:rPr sz="2500" spc="-25" dirty="0">
                <a:latin typeface="Calibri"/>
                <a:cs typeface="Calibri"/>
              </a:rPr>
              <a:t>táto </a:t>
            </a:r>
            <a:r>
              <a:rPr sz="2500" spc="-10" dirty="0">
                <a:latin typeface="Calibri"/>
                <a:cs typeface="Calibri"/>
              </a:rPr>
              <a:t>osem-elektrónová </a:t>
            </a:r>
            <a:r>
              <a:rPr sz="2500" spc="-15" dirty="0">
                <a:latin typeface="Calibri"/>
                <a:cs typeface="Calibri"/>
              </a:rPr>
              <a:t>reakcia </a:t>
            </a:r>
            <a:r>
              <a:rPr sz="2500" spc="-10" dirty="0">
                <a:latin typeface="Calibri"/>
                <a:cs typeface="Calibri"/>
              </a:rPr>
              <a:t>potrebuje  </a:t>
            </a:r>
            <a:r>
              <a:rPr sz="2500" spc="-20" dirty="0">
                <a:latin typeface="Calibri"/>
                <a:cs typeface="Calibri"/>
              </a:rPr>
              <a:t>hydrolýzu </a:t>
            </a:r>
            <a:r>
              <a:rPr sz="2500" spc="-5" dirty="0">
                <a:latin typeface="Calibri"/>
                <a:cs typeface="Calibri"/>
              </a:rPr>
              <a:t>menšieho </a:t>
            </a:r>
            <a:r>
              <a:rPr sz="2500" spc="-20" dirty="0">
                <a:latin typeface="Calibri"/>
                <a:cs typeface="Calibri"/>
              </a:rPr>
              <a:t>množstva </a:t>
            </a:r>
            <a:r>
              <a:rPr sz="2500" spc="-45" dirty="0">
                <a:latin typeface="Calibri"/>
                <a:cs typeface="Calibri"/>
              </a:rPr>
              <a:t>MgATP </a:t>
            </a:r>
            <a:r>
              <a:rPr sz="2500" spc="-5" dirty="0">
                <a:latin typeface="Calibri"/>
                <a:cs typeface="Calibri"/>
              </a:rPr>
              <a:t>na </a:t>
            </a:r>
            <a:r>
              <a:rPr sz="2500" dirty="0">
                <a:latin typeface="Calibri"/>
                <a:cs typeface="Calibri"/>
              </a:rPr>
              <a:t>jednu </a:t>
            </a:r>
            <a:r>
              <a:rPr sz="2500" spc="5" dirty="0">
                <a:latin typeface="Calibri"/>
                <a:cs typeface="Calibri"/>
              </a:rPr>
              <a:t>N</a:t>
            </a:r>
            <a:r>
              <a:rPr sz="2475" spc="7" baseline="-20202" dirty="0">
                <a:latin typeface="Calibri"/>
                <a:cs typeface="Calibri"/>
              </a:rPr>
              <a:t>2 </a:t>
            </a:r>
            <a:r>
              <a:rPr sz="2500" spc="-10" dirty="0">
                <a:latin typeface="Calibri"/>
                <a:cs typeface="Calibri"/>
              </a:rPr>
              <a:t>molekulu  </a:t>
            </a:r>
            <a:r>
              <a:rPr sz="2500" spc="-30" dirty="0">
                <a:latin typeface="Calibri"/>
                <a:cs typeface="Calibri"/>
              </a:rPr>
              <a:t>ako </a:t>
            </a:r>
            <a:r>
              <a:rPr sz="2500" spc="-10" dirty="0">
                <a:latin typeface="Calibri"/>
                <a:cs typeface="Calibri"/>
              </a:rPr>
              <a:t>klasická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Mo-nitrogenáza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891" y="1772411"/>
            <a:ext cx="7203948" cy="346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1176" y="5741923"/>
            <a:ext cx="7670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Fixácia 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150" spc="15" baseline="-21164" dirty="0">
                <a:latin typeface="Calibri"/>
                <a:cs typeface="Calibri"/>
              </a:rPr>
              <a:t>2 </a:t>
            </a:r>
            <a:r>
              <a:rPr sz="3200" spc="-5" dirty="0">
                <a:latin typeface="Calibri"/>
                <a:cs typeface="Calibri"/>
              </a:rPr>
              <a:t>pomocou </a:t>
            </a:r>
            <a:r>
              <a:rPr sz="3200" spc="-15" dirty="0">
                <a:latin typeface="Calibri"/>
                <a:cs typeface="Calibri"/>
              </a:rPr>
              <a:t>štvrtého </a:t>
            </a:r>
            <a:r>
              <a:rPr sz="3200" dirty="0">
                <a:latin typeface="Calibri"/>
                <a:cs typeface="Calibri"/>
              </a:rPr>
              <a:t>typu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nitrogenázy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57324"/>
            <a:ext cx="8423910" cy="147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  <a:tab pos="5667375" algn="l"/>
              </a:tabLst>
            </a:pPr>
            <a:r>
              <a:rPr sz="2500" spc="-25" dirty="0">
                <a:solidFill>
                  <a:srgbClr val="006FC0"/>
                </a:solidFill>
                <a:latin typeface="Calibri"/>
                <a:cs typeface="Calibri"/>
              </a:rPr>
              <a:t>Rozdiely </a:t>
            </a:r>
            <a:r>
              <a:rPr sz="2500" spc="-5" dirty="0">
                <a:solidFill>
                  <a:srgbClr val="006FC0"/>
                </a:solidFill>
                <a:latin typeface="Calibri"/>
                <a:cs typeface="Calibri"/>
              </a:rPr>
              <a:t>medzi</a:t>
            </a:r>
            <a:r>
              <a:rPr sz="2500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Calibri"/>
                <a:cs typeface="Calibri"/>
              </a:rPr>
              <a:t>klasickými</a:t>
            </a:r>
            <a:r>
              <a:rPr sz="25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6FC0"/>
                </a:solidFill>
                <a:latin typeface="Calibri"/>
                <a:cs typeface="Calibri"/>
              </a:rPr>
              <a:t>nitrogenázami	</a:t>
            </a:r>
            <a:r>
              <a:rPr sz="2500" spc="-5" dirty="0">
                <a:solidFill>
                  <a:srgbClr val="006FC0"/>
                </a:solidFill>
                <a:latin typeface="Calibri"/>
                <a:cs typeface="Calibri"/>
              </a:rPr>
              <a:t>a	</a:t>
            </a:r>
            <a:r>
              <a:rPr sz="2500" spc="-10" dirty="0">
                <a:solidFill>
                  <a:srgbClr val="006FC0"/>
                </a:solidFill>
                <a:latin typeface="Calibri"/>
                <a:cs typeface="Calibri"/>
              </a:rPr>
              <a:t>4.</a:t>
            </a:r>
            <a:r>
              <a:rPr sz="25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6FC0"/>
                </a:solidFill>
                <a:latin typeface="Calibri"/>
                <a:cs typeface="Calibri"/>
              </a:rPr>
              <a:t>nitrogenázami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ts val="2400"/>
              </a:lnSpc>
              <a:tabLst>
                <a:tab pos="354965" algn="l"/>
                <a:tab pos="802005" algn="l"/>
                <a:tab pos="1788160" algn="l"/>
                <a:tab pos="2249805" algn="l"/>
                <a:tab pos="2625090" algn="l"/>
                <a:tab pos="3266440" algn="l"/>
                <a:tab pos="3448050" algn="l"/>
                <a:tab pos="5574030" algn="l"/>
                <a:tab pos="5676265" algn="l"/>
                <a:tab pos="6508750" algn="l"/>
                <a:tab pos="7008495" algn="l"/>
                <a:tab pos="8176259" algn="l"/>
                <a:tab pos="8286115" algn="l"/>
              </a:tabLst>
            </a:pPr>
            <a:r>
              <a:rPr sz="2500" spc="-5" dirty="0">
                <a:latin typeface="Calibri"/>
                <a:cs typeface="Calibri"/>
              </a:rPr>
              <a:t>-	</a:t>
            </a:r>
            <a:r>
              <a:rPr sz="2500" spc="-1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40" dirty="0">
                <a:latin typeface="Calibri"/>
                <a:cs typeface="Calibri"/>
              </a:rPr>
              <a:t>o</a:t>
            </a:r>
            <a:r>
              <a:rPr sz="2500" spc="-70" dirty="0">
                <a:latin typeface="Calibri"/>
                <a:cs typeface="Calibri"/>
              </a:rPr>
              <a:t>z</a:t>
            </a:r>
            <a:r>
              <a:rPr sz="2500" spc="-10" dirty="0">
                <a:latin typeface="Calibri"/>
                <a:cs typeface="Calibri"/>
              </a:rPr>
              <a:t>die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od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c</a:t>
            </a:r>
            <a:r>
              <a:rPr sz="2500" spc="-80" dirty="0">
                <a:latin typeface="Calibri"/>
                <a:cs typeface="Calibri"/>
              </a:rPr>
              <a:t>k</a:t>
            </a:r>
            <a:r>
              <a:rPr sz="2500" spc="-5" dirty="0">
                <a:latin typeface="Calibri"/>
                <a:cs typeface="Calibri"/>
              </a:rPr>
              <a:t>ej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Mo-</a:t>
            </a:r>
            <a:r>
              <a:rPr sz="2500" spc="-10" dirty="0">
                <a:latin typeface="Calibri"/>
                <a:cs typeface="Calibri"/>
              </a:rPr>
              <a:t>ni</a:t>
            </a:r>
            <a:r>
              <a:rPr sz="2500" spc="-15" dirty="0">
                <a:latin typeface="Calibri"/>
                <a:cs typeface="Calibri"/>
              </a:rPr>
              <a:t>t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40" dirty="0">
                <a:latin typeface="Calibri"/>
                <a:cs typeface="Calibri"/>
              </a:rPr>
              <a:t>g</a:t>
            </a:r>
            <a:r>
              <a:rPr sz="2500" spc="-5" dirty="0">
                <a:latin typeface="Calibri"/>
                <a:cs typeface="Calibri"/>
              </a:rPr>
              <a:t>enáz</a:t>
            </a:r>
            <a:r>
              <a:rPr sz="2500" spc="-195" dirty="0">
                <a:latin typeface="Calibri"/>
                <a:cs typeface="Calibri"/>
              </a:rPr>
              <a:t>y</a:t>
            </a:r>
            <a:r>
              <a:rPr sz="2500" spc="-5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		</a:t>
            </a:r>
            <a:r>
              <a:rPr sz="2500" spc="-5" dirty="0">
                <a:latin typeface="Calibri"/>
                <a:cs typeface="Calibri"/>
              </a:rPr>
              <a:t>el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ó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25" dirty="0">
                <a:latin typeface="Calibri"/>
                <a:cs typeface="Calibri"/>
              </a:rPr>
              <a:t>d</a:t>
            </a:r>
            <a:r>
              <a:rPr sz="2500" spc="-10" dirty="0">
                <a:latin typeface="Calibri"/>
                <a:cs typeface="Calibri"/>
              </a:rPr>
              <a:t>ono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je  Mo</a:t>
            </a:r>
            <a:r>
              <a:rPr sz="2500" spc="-15" dirty="0">
                <a:latin typeface="Calibri"/>
                <a:cs typeface="Calibri"/>
              </a:rPr>
              <a:t>-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0" dirty="0">
                <a:latin typeface="Calibri"/>
                <a:cs typeface="Calibri"/>
              </a:rPr>
              <a:t>sahu</a:t>
            </a:r>
            <a:r>
              <a:rPr sz="2500" dirty="0">
                <a:latin typeface="Calibri"/>
                <a:cs typeface="Calibri"/>
              </a:rPr>
              <a:t>j</a:t>
            </a:r>
            <a:r>
              <a:rPr sz="2500" spc="-10" dirty="0">
                <a:latin typeface="Calibri"/>
                <a:cs typeface="Calibri"/>
              </a:rPr>
              <a:t>ú</a:t>
            </a:r>
            <a:r>
              <a:rPr sz="2500" spc="-35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de</a:t>
            </a:r>
            <a:r>
              <a:rPr sz="2500" spc="-55" dirty="0">
                <a:latin typeface="Calibri"/>
                <a:cs typeface="Calibri"/>
              </a:rPr>
              <a:t>h</a:t>
            </a:r>
            <a:r>
              <a:rPr sz="2500" spc="-35" dirty="0">
                <a:latin typeface="Calibri"/>
                <a:cs typeface="Calibri"/>
              </a:rPr>
              <a:t>y</a:t>
            </a:r>
            <a:r>
              <a:rPr sz="2500" spc="-10" dirty="0">
                <a:latin typeface="Calibri"/>
                <a:cs typeface="Calibri"/>
              </a:rPr>
              <a:t>d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30" dirty="0">
                <a:latin typeface="Calibri"/>
                <a:cs typeface="Calibri"/>
              </a:rPr>
              <a:t>g</a:t>
            </a:r>
            <a:r>
              <a:rPr sz="2500" spc="-5" dirty="0">
                <a:latin typeface="Calibri"/>
                <a:cs typeface="Calibri"/>
              </a:rPr>
              <a:t>en</a:t>
            </a:r>
            <a:r>
              <a:rPr sz="2500" spc="10" dirty="0">
                <a:latin typeface="Calibri"/>
                <a:cs typeface="Calibri"/>
              </a:rPr>
              <a:t>á</a:t>
            </a:r>
            <a:r>
              <a:rPr sz="2500" spc="-45" dirty="0">
                <a:latin typeface="Calibri"/>
                <a:cs typeface="Calibri"/>
              </a:rPr>
              <a:t>z</a:t>
            </a:r>
            <a:r>
              <a:rPr sz="2500" spc="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6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á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je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spojen</a:t>
            </a:r>
            <a:r>
              <a:rPr sz="2500" spc="-5" dirty="0">
                <a:latin typeface="Calibri"/>
                <a:cs typeface="Calibri"/>
              </a:rPr>
              <a:t>á</a:t>
            </a:r>
            <a:r>
              <a:rPr sz="2500" dirty="0">
                <a:latin typeface="Calibri"/>
                <a:cs typeface="Calibri"/>
              </a:rPr>
              <a:t>		</a:t>
            </a:r>
            <a:r>
              <a:rPr sz="2500" spc="-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1038" y="2912186"/>
            <a:ext cx="13335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Calibri"/>
                <a:cs typeface="Calibri"/>
              </a:rPr>
              <a:t>2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2729306"/>
            <a:ext cx="61506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oxidáciou </a:t>
            </a:r>
            <a:r>
              <a:rPr sz="2500" spc="-15" dirty="0">
                <a:latin typeface="Calibri"/>
                <a:cs typeface="Calibri"/>
              </a:rPr>
              <a:t>CO </a:t>
            </a:r>
            <a:r>
              <a:rPr sz="2500" spc="-10" dirty="0">
                <a:latin typeface="Calibri"/>
                <a:cs typeface="Calibri"/>
              </a:rPr>
              <a:t>počas súčasnej </a:t>
            </a:r>
            <a:r>
              <a:rPr sz="2500" spc="-15" dirty="0">
                <a:latin typeface="Calibri"/>
                <a:cs typeface="Calibri"/>
              </a:rPr>
              <a:t>redukcie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475" baseline="-20202" dirty="0">
                <a:latin typeface="Calibri"/>
                <a:cs typeface="Calibri"/>
              </a:rPr>
              <a:t>2 </a:t>
            </a:r>
            <a:r>
              <a:rPr sz="2500" spc="-5" dirty="0">
                <a:latin typeface="Calibri"/>
                <a:cs typeface="Calibri"/>
              </a:rPr>
              <a:t>na O</a:t>
            </a:r>
            <a:r>
              <a:rPr sz="2500" spc="190" dirty="0">
                <a:latin typeface="Calibri"/>
                <a:cs typeface="Calibri"/>
              </a:rPr>
              <a:t> </a:t>
            </a:r>
            <a:r>
              <a:rPr sz="2475" spc="7" baseline="25252" dirty="0">
                <a:latin typeface="Calibri"/>
                <a:cs typeface="Calibri"/>
              </a:rPr>
              <a:t>-</a:t>
            </a:r>
            <a:endParaRPr sz="2475" baseline="25252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3110864"/>
            <a:ext cx="754443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  <a:tab pos="903605" algn="l"/>
                <a:tab pos="2472055" algn="l"/>
                <a:tab pos="4607560" algn="l"/>
                <a:tab pos="5050790" algn="l"/>
                <a:tab pos="5765800" algn="l"/>
              </a:tabLst>
            </a:pPr>
            <a:r>
              <a:rPr sz="2500" spc="-5" dirty="0">
                <a:latin typeface="Calibri"/>
                <a:cs typeface="Calibri"/>
              </a:rPr>
              <a:t>-	</a:t>
            </a:r>
            <a:r>
              <a:rPr sz="2500" dirty="0">
                <a:latin typeface="Calibri"/>
                <a:cs typeface="Calibri"/>
              </a:rPr>
              <a:t>N</a:t>
            </a:r>
            <a:r>
              <a:rPr sz="2475" baseline="-20202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redukujúci	MoFeS-proteín	</a:t>
            </a:r>
            <a:r>
              <a:rPr sz="2500" spc="-5" dirty="0">
                <a:latin typeface="Calibri"/>
                <a:cs typeface="Calibri"/>
              </a:rPr>
              <a:t>je	</a:t>
            </a:r>
            <a:r>
              <a:rPr sz="2500" spc="-10" dirty="0">
                <a:latin typeface="Symbol"/>
                <a:cs typeface="Symbol"/>
              </a:rPr>
              <a:t></a:t>
            </a:r>
            <a:r>
              <a:rPr sz="2500" spc="-10" dirty="0">
                <a:latin typeface="Times New Roman"/>
                <a:cs typeface="Times New Roman"/>
              </a:rPr>
              <a:t>	</a:t>
            </a:r>
            <a:r>
              <a:rPr sz="2500" spc="-25" dirty="0">
                <a:latin typeface="Calibri"/>
                <a:cs typeface="Calibri"/>
              </a:rPr>
              <a:t>heterotrimér,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1406" y="3110864"/>
            <a:ext cx="7550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úplne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3415665"/>
            <a:ext cx="8497570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odlišný </a:t>
            </a:r>
            <a:r>
              <a:rPr sz="2500" spc="-5" dirty="0">
                <a:latin typeface="Calibri"/>
                <a:cs typeface="Calibri"/>
              </a:rPr>
              <a:t>od </a:t>
            </a:r>
            <a:r>
              <a:rPr sz="2500" spc="-5" dirty="0">
                <a:latin typeface="Symbol"/>
                <a:cs typeface="Symbol"/>
              </a:rPr>
              <a:t></a:t>
            </a:r>
            <a:r>
              <a:rPr sz="2475" spc="-7" baseline="-20202" dirty="0">
                <a:latin typeface="Calibri"/>
                <a:cs typeface="Calibri"/>
              </a:rPr>
              <a:t>2</a:t>
            </a:r>
            <a:r>
              <a:rPr sz="2500" spc="-5" dirty="0">
                <a:latin typeface="Symbol"/>
                <a:cs typeface="Symbol"/>
              </a:rPr>
              <a:t></a:t>
            </a:r>
            <a:r>
              <a:rPr sz="2475" spc="-7" baseline="-20202" dirty="0">
                <a:latin typeface="Calibri"/>
                <a:cs typeface="Calibri"/>
              </a:rPr>
              <a:t>2 </a:t>
            </a:r>
            <a:r>
              <a:rPr sz="2500" spc="-15" dirty="0">
                <a:latin typeface="Calibri"/>
                <a:cs typeface="Calibri"/>
              </a:rPr>
              <a:t>zloženia </a:t>
            </a:r>
            <a:r>
              <a:rPr sz="2500" spc="-5" dirty="0">
                <a:latin typeface="Calibri"/>
                <a:cs typeface="Calibri"/>
              </a:rPr>
              <a:t>v </a:t>
            </a:r>
            <a:r>
              <a:rPr sz="2500" spc="-15" dirty="0">
                <a:latin typeface="Calibri"/>
                <a:cs typeface="Calibri"/>
              </a:rPr>
              <a:t>„klasickej“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Mo-nitrogenáze</a:t>
            </a:r>
            <a:endParaRPr sz="25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Char char="-"/>
              <a:tabLst>
                <a:tab pos="393065" algn="l"/>
                <a:tab pos="393700" algn="l"/>
              </a:tabLst>
            </a:pPr>
            <a:r>
              <a:rPr sz="2500" spc="-5" dirty="0">
                <a:latin typeface="Calibri"/>
                <a:cs typeface="Calibri"/>
              </a:rPr>
              <a:t>Má aj </a:t>
            </a:r>
            <a:r>
              <a:rPr sz="2500" spc="-25" dirty="0">
                <a:latin typeface="Calibri"/>
                <a:cs typeface="Calibri"/>
              </a:rPr>
              <a:t>niekoľko </a:t>
            </a:r>
            <a:r>
              <a:rPr sz="2500" spc="-10" dirty="0">
                <a:latin typeface="Calibri"/>
                <a:cs typeface="Calibri"/>
              </a:rPr>
              <a:t>ďalších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jedinečností:</a:t>
            </a:r>
            <a:endParaRPr sz="2500">
              <a:latin typeface="Calibri"/>
              <a:cs typeface="Calibri"/>
            </a:endParaRPr>
          </a:p>
          <a:p>
            <a:pPr marL="50800" marR="43180" lvl="1" indent="914400">
              <a:lnSpc>
                <a:spcPts val="2400"/>
              </a:lnSpc>
              <a:spcBef>
                <a:spcPts val="580"/>
              </a:spcBef>
              <a:buChar char="-"/>
              <a:tabLst>
                <a:tab pos="1136650" algn="l"/>
              </a:tabLst>
            </a:pPr>
            <a:r>
              <a:rPr sz="2500" spc="-5" dirty="0">
                <a:latin typeface="Calibri"/>
                <a:cs typeface="Calibri"/>
              </a:rPr>
              <a:t>je </a:t>
            </a:r>
            <a:r>
              <a:rPr sz="2500" spc="-15" dirty="0">
                <a:latin typeface="Calibri"/>
                <a:cs typeface="Calibri"/>
              </a:rPr>
              <a:t>kompletne </a:t>
            </a:r>
            <a:r>
              <a:rPr sz="2500" dirty="0">
                <a:latin typeface="Calibri"/>
                <a:cs typeface="Calibri"/>
              </a:rPr>
              <a:t>necitlivý </a:t>
            </a:r>
            <a:r>
              <a:rPr sz="2500" spc="-5" dirty="0">
                <a:latin typeface="Calibri"/>
                <a:cs typeface="Calibri"/>
              </a:rPr>
              <a:t>na </a:t>
            </a:r>
            <a:r>
              <a:rPr sz="2500" spc="-10" dirty="0">
                <a:latin typeface="Calibri"/>
                <a:cs typeface="Calibri"/>
              </a:rPr>
              <a:t>prítomnosť 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475" baseline="-20202" dirty="0">
                <a:latin typeface="Calibri"/>
                <a:cs typeface="Calibri"/>
              </a:rPr>
              <a:t>2</a:t>
            </a:r>
            <a:r>
              <a:rPr sz="2500" dirty="0">
                <a:latin typeface="Calibri"/>
                <a:cs typeface="Calibri"/>
              </a:rPr>
              <a:t>, </a:t>
            </a:r>
            <a:r>
              <a:rPr sz="2500" spc="-35" dirty="0">
                <a:latin typeface="Calibri"/>
                <a:cs typeface="Calibri"/>
              </a:rPr>
              <a:t>CO, </a:t>
            </a:r>
            <a:r>
              <a:rPr sz="2500" spc="-5" dirty="0">
                <a:latin typeface="Calibri"/>
                <a:cs typeface="Calibri"/>
              </a:rPr>
              <a:t>H</a:t>
            </a:r>
            <a:r>
              <a:rPr sz="2475" spc="-7" baseline="-20202" dirty="0">
                <a:latin typeface="Calibri"/>
                <a:cs typeface="Calibri"/>
              </a:rPr>
              <a:t>2</a:t>
            </a:r>
            <a:r>
              <a:rPr sz="2500" spc="-5" dirty="0">
                <a:latin typeface="Calibri"/>
                <a:cs typeface="Calibri"/>
              </a:rPr>
              <a:t>, </a:t>
            </a:r>
            <a:r>
              <a:rPr sz="2500" spc="-15" dirty="0">
                <a:latin typeface="Calibri"/>
                <a:cs typeface="Calibri"/>
              </a:rPr>
              <a:t>ktoré </a:t>
            </a:r>
            <a:r>
              <a:rPr sz="2500" spc="-10" dirty="0">
                <a:latin typeface="Calibri"/>
                <a:cs typeface="Calibri"/>
              </a:rPr>
              <a:t>sú  potenciálnymi </a:t>
            </a:r>
            <a:r>
              <a:rPr sz="2500" spc="-5" dirty="0">
                <a:latin typeface="Calibri"/>
                <a:cs typeface="Calibri"/>
              </a:rPr>
              <a:t>inhibítormi </a:t>
            </a:r>
            <a:r>
              <a:rPr sz="2500" spc="-15" dirty="0">
                <a:latin typeface="Calibri"/>
                <a:cs typeface="Calibri"/>
              </a:rPr>
              <a:t>fixácie dusíka </a:t>
            </a:r>
            <a:r>
              <a:rPr sz="2500" spc="-5" dirty="0">
                <a:latin typeface="Calibri"/>
                <a:cs typeface="Calibri"/>
              </a:rPr>
              <a:t>v </a:t>
            </a:r>
            <a:r>
              <a:rPr sz="2500" spc="-10" dirty="0">
                <a:latin typeface="Calibri"/>
                <a:cs typeface="Calibri"/>
              </a:rPr>
              <a:t>klasických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systémoch</a:t>
            </a:r>
            <a:endParaRPr sz="2500">
              <a:latin typeface="Calibri"/>
              <a:cs typeface="Calibri"/>
            </a:endParaRPr>
          </a:p>
          <a:p>
            <a:pPr marL="1132840" lvl="1" indent="-168275">
              <a:lnSpc>
                <a:spcPct val="100000"/>
              </a:lnSpc>
              <a:spcBef>
                <a:spcPts val="20"/>
              </a:spcBef>
              <a:buChar char="-"/>
              <a:tabLst>
                <a:tab pos="1133475" algn="l"/>
              </a:tabLst>
            </a:pPr>
            <a:r>
              <a:rPr sz="2500" spc="-15" dirty="0">
                <a:latin typeface="Calibri"/>
                <a:cs typeface="Calibri"/>
              </a:rPr>
              <a:t>nekatalyzujú redukciu </a:t>
            </a:r>
            <a:r>
              <a:rPr sz="2500" spc="-5" dirty="0">
                <a:latin typeface="Calibri"/>
                <a:cs typeface="Calibri"/>
              </a:rPr>
              <a:t>acetylénu na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etylén</a:t>
            </a:r>
            <a:endParaRPr sz="2500">
              <a:latin typeface="Calibri"/>
              <a:cs typeface="Calibri"/>
            </a:endParaRPr>
          </a:p>
          <a:p>
            <a:pPr marL="1132840" lvl="1" indent="-168275">
              <a:lnSpc>
                <a:spcPct val="100000"/>
              </a:lnSpc>
              <a:buChar char="-"/>
              <a:tabLst>
                <a:tab pos="1133475" algn="l"/>
              </a:tabLst>
            </a:pPr>
            <a:r>
              <a:rPr sz="2500" spc="-5" dirty="0">
                <a:latin typeface="Calibri"/>
                <a:cs typeface="Calibri"/>
              </a:rPr>
              <a:t>ďalšie </a:t>
            </a:r>
            <a:r>
              <a:rPr sz="2500" spc="-10" dirty="0">
                <a:latin typeface="Calibri"/>
                <a:cs typeface="Calibri"/>
              </a:rPr>
              <a:t>sa </a:t>
            </a:r>
            <a:r>
              <a:rPr sz="2500" spc="-5" dirty="0">
                <a:latin typeface="Calibri"/>
                <a:cs typeface="Calibri"/>
              </a:rPr>
              <a:t>v </a:t>
            </a:r>
            <a:r>
              <a:rPr sz="2500" spc="-10" dirty="0">
                <a:latin typeface="Calibri"/>
                <a:cs typeface="Calibri"/>
              </a:rPr>
              <a:t>súčasnosti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sledujú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0685"/>
            <a:ext cx="30626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4F81BC"/>
                </a:solidFill>
                <a:latin typeface="Calibri"/>
                <a:cs typeface="Calibri"/>
              </a:rPr>
              <a:t>Biologická</a:t>
            </a:r>
            <a:r>
              <a:rPr sz="2700" b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4F81BC"/>
                </a:solidFill>
                <a:latin typeface="Calibri"/>
                <a:cs typeface="Calibri"/>
              </a:rPr>
              <a:t>nitrifikácia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23998"/>
            <a:ext cx="45980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889000" algn="l"/>
                <a:tab pos="1807845" algn="l"/>
                <a:tab pos="3599179" algn="l"/>
              </a:tabLst>
            </a:pPr>
            <a:r>
              <a:rPr sz="2700" spc="5" dirty="0">
                <a:latin typeface="Calibri"/>
                <a:cs typeface="Calibri"/>
              </a:rPr>
              <a:t>J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sér</a:t>
            </a:r>
            <a:r>
              <a:rPr sz="2700" spc="-2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a	</a:t>
            </a:r>
            <a:r>
              <a:rPr sz="2700" spc="-45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xidač</a:t>
            </a:r>
            <a:r>
              <a:rPr sz="2700" spc="-55" dirty="0">
                <a:latin typeface="Calibri"/>
                <a:cs typeface="Calibri"/>
              </a:rPr>
              <a:t>n</a:t>
            </a:r>
            <a:r>
              <a:rPr sz="2700" spc="-35" dirty="0">
                <a:latin typeface="Calibri"/>
                <a:cs typeface="Calibri"/>
              </a:rPr>
              <a:t>ý</a:t>
            </a:r>
            <a:r>
              <a:rPr sz="2700" spc="-1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h	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ea</a:t>
            </a:r>
            <a:r>
              <a:rPr sz="2700" spc="-65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cií,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1813" y="2023998"/>
            <a:ext cx="7569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latin typeface="Calibri"/>
                <a:cs typeface="Calibri"/>
              </a:rPr>
              <a:t>k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é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6316" y="2023998"/>
            <a:ext cx="22599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mik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spc="-50" dirty="0">
                <a:latin typeface="Calibri"/>
                <a:cs typeface="Calibri"/>
              </a:rPr>
              <a:t>g</a:t>
            </a:r>
            <a:r>
              <a:rPr sz="2700" dirty="0">
                <a:latin typeface="Calibri"/>
                <a:cs typeface="Calibri"/>
              </a:rPr>
              <a:t>aniz</a:t>
            </a:r>
            <a:r>
              <a:rPr sz="2700" spc="-55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y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39" y="2394330"/>
            <a:ext cx="77812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43685" algn="l"/>
                <a:tab pos="2063750" algn="l"/>
                <a:tab pos="3571240" algn="l"/>
                <a:tab pos="5119370" algn="l"/>
                <a:tab pos="6050915" algn="l"/>
                <a:tab pos="6569075" algn="l"/>
              </a:tabLst>
            </a:pPr>
            <a:r>
              <a:rPr sz="2700" spc="-10" dirty="0">
                <a:latin typeface="Calibri"/>
                <a:cs typeface="Calibri"/>
              </a:rPr>
              <a:t>používajú	</a:t>
            </a:r>
            <a:r>
              <a:rPr sz="2700" spc="-5" dirty="0">
                <a:latin typeface="Calibri"/>
                <a:cs typeface="Calibri"/>
              </a:rPr>
              <a:t>na	</a:t>
            </a:r>
            <a:r>
              <a:rPr sz="2700" spc="-25" dirty="0">
                <a:latin typeface="Calibri"/>
                <a:cs typeface="Calibri"/>
              </a:rPr>
              <a:t>konverziu	</a:t>
            </a:r>
            <a:r>
              <a:rPr sz="2700" spc="-10" dirty="0">
                <a:latin typeface="Calibri"/>
                <a:cs typeface="Calibri"/>
              </a:rPr>
              <a:t>amoniaku	</a:t>
            </a:r>
            <a:r>
              <a:rPr sz="2700" spc="-5" dirty="0">
                <a:latin typeface="Calibri"/>
                <a:cs typeface="Calibri"/>
              </a:rPr>
              <a:t>(NH</a:t>
            </a:r>
            <a:r>
              <a:rPr sz="2700" spc="-7" baseline="-20061" dirty="0">
                <a:latin typeface="Calibri"/>
                <a:cs typeface="Calibri"/>
              </a:rPr>
              <a:t>3</a:t>
            </a:r>
            <a:r>
              <a:rPr sz="2700" spc="-5" dirty="0">
                <a:latin typeface="Calibri"/>
                <a:cs typeface="Calibri"/>
              </a:rPr>
              <a:t>)	na	</a:t>
            </a:r>
            <a:r>
              <a:rPr sz="2700" spc="-20" dirty="0">
                <a:latin typeface="Calibri"/>
                <a:cs typeface="Calibri"/>
              </a:rPr>
              <a:t>dusitany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439" y="2764358"/>
            <a:ext cx="77812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(nitrity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</a:t>
            </a:r>
            <a:r>
              <a:rPr sz="2700" spc="285" dirty="0">
                <a:latin typeface="Calibri"/>
                <a:cs typeface="Calibri"/>
              </a:rPr>
              <a:t> </a:t>
            </a:r>
            <a:r>
              <a:rPr sz="2700" baseline="24691" dirty="0">
                <a:latin typeface="Calibri"/>
                <a:cs typeface="Calibri"/>
              </a:rPr>
              <a:t>-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(priebieha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</a:t>
            </a:r>
            <a:r>
              <a:rPr sz="2700" spc="1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dvoch</a:t>
            </a:r>
            <a:r>
              <a:rPr sz="2700" spc="19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základných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krokoch)</a:t>
            </a:r>
            <a:r>
              <a:rPr sz="2700" spc="1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39" y="2962478"/>
            <a:ext cx="6887209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2890">
              <a:lnSpc>
                <a:spcPts val="176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ts val="2840"/>
              </a:lnSpc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20" dirty="0">
                <a:latin typeface="Calibri"/>
                <a:cs typeface="Calibri"/>
              </a:rPr>
              <a:t>konverziu </a:t>
            </a:r>
            <a:r>
              <a:rPr sz="2700" spc="-10" dirty="0">
                <a:latin typeface="Calibri"/>
                <a:cs typeface="Calibri"/>
              </a:rPr>
              <a:t>dusitanov </a:t>
            </a:r>
            <a:r>
              <a:rPr sz="2700" spc="-5" dirty="0">
                <a:latin typeface="Calibri"/>
                <a:cs typeface="Calibri"/>
              </a:rPr>
              <a:t>na </a:t>
            </a:r>
            <a:r>
              <a:rPr sz="2700" spc="-10" dirty="0">
                <a:latin typeface="Calibri"/>
                <a:cs typeface="Calibri"/>
              </a:rPr>
              <a:t>dusičnany </a:t>
            </a:r>
            <a:r>
              <a:rPr sz="2700" spc="-15" dirty="0">
                <a:latin typeface="Calibri"/>
                <a:cs typeface="Calibri"/>
              </a:rPr>
              <a:t>(nitráty </a:t>
            </a:r>
            <a:r>
              <a:rPr sz="2700" spc="-5" dirty="0">
                <a:latin typeface="Calibri"/>
                <a:cs typeface="Calibri"/>
              </a:rPr>
              <a:t>NO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baseline="24691" dirty="0">
                <a:latin typeface="Calibri"/>
                <a:cs typeface="Calibri"/>
              </a:rPr>
              <a:t>-</a:t>
            </a:r>
            <a:r>
              <a:rPr sz="2700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3333369"/>
            <a:ext cx="813625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10615" algn="r">
              <a:lnSpc>
                <a:spcPts val="208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381000" indent="-342900">
              <a:lnSpc>
                <a:spcPts val="3000"/>
              </a:lnSpc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700" spc="-35" dirty="0">
                <a:latin typeface="Calibri"/>
                <a:cs typeface="Calibri"/>
              </a:rPr>
              <a:t>Kým </a:t>
            </a:r>
            <a:r>
              <a:rPr sz="2700" spc="-5" dirty="0">
                <a:latin typeface="Calibri"/>
                <a:cs typeface="Calibri"/>
              </a:rPr>
              <a:t>pri </a:t>
            </a:r>
            <a:r>
              <a:rPr sz="2700" spc="-10" dirty="0">
                <a:latin typeface="Calibri"/>
                <a:cs typeface="Calibri"/>
              </a:rPr>
              <a:t>fixácii 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7" baseline="-20061" dirty="0">
                <a:latin typeface="Calibri"/>
                <a:cs typeface="Calibri"/>
              </a:rPr>
              <a:t>2 </a:t>
            </a:r>
            <a:r>
              <a:rPr sz="2700" spc="-15" dirty="0">
                <a:latin typeface="Calibri"/>
                <a:cs typeface="Calibri"/>
              </a:rPr>
              <a:t>(teda </a:t>
            </a:r>
            <a:r>
              <a:rPr sz="2700" spc="-10" dirty="0">
                <a:latin typeface="Calibri"/>
                <a:cs typeface="Calibri"/>
              </a:rPr>
              <a:t>jeho </a:t>
            </a:r>
            <a:r>
              <a:rPr sz="2700" spc="-20" dirty="0">
                <a:latin typeface="Calibri"/>
                <a:cs typeface="Calibri"/>
              </a:rPr>
              <a:t>redukcii </a:t>
            </a:r>
            <a:r>
              <a:rPr sz="2700" dirty="0">
                <a:latin typeface="Calibri"/>
                <a:cs typeface="Calibri"/>
              </a:rPr>
              <a:t>z </a:t>
            </a:r>
            <a:r>
              <a:rPr sz="2700" spc="-10" dirty="0">
                <a:latin typeface="Calibri"/>
                <a:cs typeface="Calibri"/>
              </a:rPr>
              <a:t>oxidačného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stavu</a:t>
            </a:r>
            <a:endParaRPr sz="2700">
              <a:latin typeface="Calibri"/>
              <a:cs typeface="Calibri"/>
            </a:endParaRPr>
          </a:p>
          <a:p>
            <a:pPr marL="381000">
              <a:lnSpc>
                <a:spcPts val="2920"/>
              </a:lnSpc>
              <a:tabLst>
                <a:tab pos="732790" algn="l"/>
                <a:tab pos="1252855" algn="l"/>
                <a:tab pos="1810385" algn="l"/>
                <a:tab pos="3615054" algn="l"/>
                <a:tab pos="4707890" algn="l"/>
                <a:tab pos="6523355" algn="l"/>
                <a:tab pos="7244715" algn="l"/>
                <a:tab pos="7908925" algn="l"/>
              </a:tabLst>
            </a:pPr>
            <a:r>
              <a:rPr sz="2700" dirty="0">
                <a:latin typeface="Calibri"/>
                <a:cs typeface="Calibri"/>
              </a:rPr>
              <a:t>0	</a:t>
            </a:r>
            <a:r>
              <a:rPr sz="2700" spc="-10" dirty="0">
                <a:latin typeface="Calibri"/>
                <a:cs typeface="Calibri"/>
              </a:rPr>
              <a:t>na	</a:t>
            </a:r>
            <a:r>
              <a:rPr sz="2700" spc="-5" dirty="0">
                <a:latin typeface="Calibri"/>
                <a:cs typeface="Calibri"/>
              </a:rPr>
              <a:t>-3)	</a:t>
            </a:r>
            <a:r>
              <a:rPr sz="2700" spc="-15" dirty="0">
                <a:latin typeface="Calibri"/>
                <a:cs typeface="Calibri"/>
              </a:rPr>
              <a:t>nitrogenázy	</a:t>
            </a:r>
            <a:r>
              <a:rPr sz="2700" dirty="0">
                <a:latin typeface="Calibri"/>
                <a:cs typeface="Calibri"/>
              </a:rPr>
              <a:t>museli	</a:t>
            </a:r>
            <a:r>
              <a:rPr sz="2700" spc="-20" dirty="0">
                <a:latin typeface="Calibri"/>
                <a:cs typeface="Calibri"/>
              </a:rPr>
              <a:t>akumulovať	</a:t>
            </a:r>
            <a:r>
              <a:rPr sz="2700" dirty="0">
                <a:latin typeface="Calibri"/>
                <a:cs typeface="Calibri"/>
              </a:rPr>
              <a:t>viac	</a:t>
            </a:r>
            <a:r>
              <a:rPr sz="2700" spc="-35" dirty="0">
                <a:latin typeface="Calibri"/>
                <a:cs typeface="Calibri"/>
              </a:rPr>
              <a:t>ako	</a:t>
            </a:r>
            <a:r>
              <a:rPr sz="2700" dirty="0">
                <a:latin typeface="Calibri"/>
                <a:cs typeface="Calibri"/>
              </a:rPr>
              <a:t>8</a:t>
            </a:r>
            <a:endParaRPr sz="2700">
              <a:latin typeface="Calibri"/>
              <a:cs typeface="Calibri"/>
            </a:endParaRPr>
          </a:p>
          <a:p>
            <a:pPr marL="381000">
              <a:lnSpc>
                <a:spcPts val="3080"/>
              </a:lnSpc>
              <a:tabLst>
                <a:tab pos="2073910" algn="l"/>
                <a:tab pos="2615565" algn="l"/>
                <a:tab pos="4006850" algn="l"/>
                <a:tab pos="5075555" algn="l"/>
                <a:tab pos="6543675" algn="l"/>
                <a:tab pos="7162165" algn="l"/>
              </a:tabLst>
            </a:pPr>
            <a:r>
              <a:rPr sz="2700" spc="-10" dirty="0">
                <a:latin typeface="Calibri"/>
                <a:cs typeface="Calibri"/>
              </a:rPr>
              <a:t>elektrónov	</a:t>
            </a:r>
            <a:r>
              <a:rPr sz="2700" spc="-5" dirty="0">
                <a:latin typeface="Calibri"/>
                <a:cs typeface="Calibri"/>
              </a:rPr>
              <a:t>na	</a:t>
            </a:r>
            <a:r>
              <a:rPr sz="2700" spc="-20" dirty="0">
                <a:latin typeface="Calibri"/>
                <a:cs typeface="Calibri"/>
              </a:rPr>
              <a:t>redukciu	</a:t>
            </a:r>
            <a:r>
              <a:rPr sz="2700" spc="-25" dirty="0">
                <a:latin typeface="Calibri"/>
                <a:cs typeface="Calibri"/>
              </a:rPr>
              <a:t>každej	</a:t>
            </a:r>
            <a:r>
              <a:rPr sz="2700" spc="-10" dirty="0">
                <a:latin typeface="Calibri"/>
                <a:cs typeface="Calibri"/>
              </a:rPr>
              <a:t>molekuly	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,	</a:t>
            </a:r>
            <a:r>
              <a:rPr sz="2700" spc="-15" dirty="0">
                <a:latin typeface="Calibri"/>
                <a:cs typeface="Calibri"/>
              </a:rPr>
              <a:t>proces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699254"/>
            <a:ext cx="77311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1770" algn="l"/>
                <a:tab pos="3394710" algn="l"/>
                <a:tab pos="4452620" algn="l"/>
                <a:tab pos="5755640" algn="l"/>
                <a:tab pos="6819900" algn="l"/>
              </a:tabLst>
            </a:pP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pač</a:t>
            </a:r>
            <a:r>
              <a:rPr sz="2700" spc="-55" dirty="0">
                <a:latin typeface="Calibri"/>
                <a:cs typeface="Calibri"/>
              </a:rPr>
              <a:t>n</a:t>
            </a:r>
            <a:r>
              <a:rPr sz="2700" spc="-190" dirty="0">
                <a:latin typeface="Calibri"/>
                <a:cs typeface="Calibri"/>
              </a:rPr>
              <a:t>ý</a:t>
            </a:r>
            <a:r>
              <a:rPr sz="2700" dirty="0">
                <a:latin typeface="Calibri"/>
                <a:cs typeface="Calibri"/>
              </a:rPr>
              <a:t>,	</a:t>
            </a:r>
            <a:r>
              <a:rPr sz="2700" spc="-5" dirty="0">
                <a:latin typeface="Calibri"/>
                <a:cs typeface="Calibri"/>
              </a:rPr>
              <a:t>nit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if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55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áci</a:t>
            </a:r>
            <a:r>
              <a:rPr sz="2700" spc="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,	musí	</a:t>
            </a:r>
            <a:r>
              <a:rPr sz="2700" spc="-5" dirty="0">
                <a:latin typeface="Calibri"/>
                <a:cs typeface="Calibri"/>
              </a:rPr>
              <a:t>pokr</a:t>
            </a:r>
            <a:r>
              <a:rPr sz="2700" spc="1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ť	</a:t>
            </a:r>
            <a:r>
              <a:rPr sz="2700" spc="-3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äč</a:t>
            </a:r>
            <a:r>
              <a:rPr sz="2700" spc="5" dirty="0">
                <a:latin typeface="Calibri"/>
                <a:cs typeface="Calibri"/>
              </a:rPr>
              <a:t>š</a:t>
            </a:r>
            <a:r>
              <a:rPr sz="2700" dirty="0">
                <a:latin typeface="Calibri"/>
                <a:cs typeface="Calibri"/>
              </a:rPr>
              <a:t>í	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4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z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ah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139" y="5069585"/>
            <a:ext cx="60769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oxidačných </a:t>
            </a:r>
            <a:r>
              <a:rPr sz="2700" spc="-30" dirty="0">
                <a:latin typeface="Calibri"/>
                <a:cs typeface="Calibri"/>
              </a:rPr>
              <a:t>stavov </a:t>
            </a:r>
            <a:r>
              <a:rPr sz="2700" spc="-5" dirty="0">
                <a:latin typeface="Calibri"/>
                <a:cs typeface="Calibri"/>
              </a:rPr>
              <a:t>na </a:t>
            </a:r>
            <a:r>
              <a:rPr sz="2700" spc="-20" dirty="0">
                <a:latin typeface="Calibri"/>
                <a:cs typeface="Calibri"/>
              </a:rPr>
              <a:t>konverziu </a:t>
            </a:r>
            <a:r>
              <a:rPr sz="2700" spc="-5" dirty="0">
                <a:latin typeface="Calibri"/>
                <a:cs typeface="Calibri"/>
              </a:rPr>
              <a:t>NH</a:t>
            </a:r>
            <a:r>
              <a:rPr sz="2700" spc="-7" baseline="-20061" dirty="0">
                <a:latin typeface="Calibri"/>
                <a:cs typeface="Calibri"/>
              </a:rPr>
              <a:t>3 </a:t>
            </a:r>
            <a:r>
              <a:rPr sz="2700" spc="-5" dirty="0">
                <a:latin typeface="Calibri"/>
                <a:cs typeface="Calibri"/>
              </a:rPr>
              <a:t>na</a:t>
            </a:r>
            <a:r>
              <a:rPr sz="2700" spc="-2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</a:t>
            </a:r>
            <a:r>
              <a:rPr sz="2700" spc="-7" baseline="-20061" dirty="0">
                <a:latin typeface="Calibri"/>
                <a:cs typeface="Calibri"/>
              </a:rPr>
              <a:t>3</a:t>
            </a:r>
            <a:endParaRPr sz="2700" baseline="-2006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7181" y="5080253"/>
            <a:ext cx="70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607946"/>
            <a:ext cx="8174355" cy="315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Calibri"/>
                <a:cs typeface="Calibri"/>
              </a:rPr>
              <a:t>Reakcie, </a:t>
            </a:r>
            <a:r>
              <a:rPr sz="3200" spc="-25" dirty="0">
                <a:latin typeface="Calibri"/>
                <a:cs typeface="Calibri"/>
              </a:rPr>
              <a:t>ktoré </a:t>
            </a:r>
            <a:r>
              <a:rPr sz="3200" spc="-20" dirty="0">
                <a:latin typeface="Calibri"/>
                <a:cs typeface="Calibri"/>
              </a:rPr>
              <a:t>katalyzujú </a:t>
            </a:r>
            <a:r>
              <a:rPr sz="3200" dirty="0">
                <a:latin typeface="Calibri"/>
                <a:cs typeface="Calibri"/>
              </a:rPr>
              <a:t>Mo </a:t>
            </a:r>
            <a:r>
              <a:rPr sz="3200" spc="-15" dirty="0">
                <a:latin typeface="Calibri"/>
                <a:cs typeface="Calibri"/>
              </a:rPr>
              <a:t>enzýmy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zahŕňajú</a:t>
            </a:r>
            <a:endParaRPr sz="3200">
              <a:latin typeface="Calibri"/>
              <a:cs typeface="Calibri"/>
            </a:endParaRPr>
          </a:p>
          <a:p>
            <a:pPr marL="63500" algn="just">
              <a:lnSpc>
                <a:spcPct val="100000"/>
              </a:lnSpc>
            </a:pPr>
            <a:r>
              <a:rPr sz="3200" spc="-10" dirty="0">
                <a:solidFill>
                  <a:srgbClr val="4F81BC"/>
                </a:solidFill>
                <a:latin typeface="Calibri"/>
                <a:cs typeface="Calibri"/>
              </a:rPr>
              <a:t>vodu, </a:t>
            </a:r>
            <a:r>
              <a:rPr sz="3200" spc="-25" dirty="0">
                <a:solidFill>
                  <a:srgbClr val="4F81BC"/>
                </a:solidFill>
                <a:latin typeface="Calibri"/>
                <a:cs typeface="Calibri"/>
              </a:rPr>
              <a:t>protóny </a:t>
            </a:r>
            <a:r>
              <a:rPr sz="32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3200" spc="5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F81BC"/>
                </a:solidFill>
                <a:latin typeface="Calibri"/>
                <a:cs typeface="Calibri"/>
              </a:rPr>
              <a:t>elektróny</a:t>
            </a:r>
            <a:endParaRPr sz="3200">
              <a:latin typeface="Calibri"/>
              <a:cs typeface="Calibri"/>
            </a:endParaRPr>
          </a:p>
          <a:p>
            <a:pPr marL="63500" marR="54610" algn="just">
              <a:lnSpc>
                <a:spcPct val="100000"/>
              </a:lnSpc>
              <a:spcBef>
                <a:spcPts val="765"/>
              </a:spcBef>
            </a:pPr>
            <a:r>
              <a:rPr sz="3200" spc="-20" dirty="0">
                <a:latin typeface="Calibri"/>
                <a:cs typeface="Calibri"/>
              </a:rPr>
              <a:t>Všeobecne </a:t>
            </a:r>
            <a:r>
              <a:rPr sz="3200" dirty="0">
                <a:latin typeface="Calibri"/>
                <a:cs typeface="Calibri"/>
              </a:rPr>
              <a:t>Mo </a:t>
            </a:r>
            <a:r>
              <a:rPr sz="3200" spc="-15" dirty="0">
                <a:latin typeface="Calibri"/>
                <a:cs typeface="Calibri"/>
              </a:rPr>
              <a:t>enzýmy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katalyzujú konverziu  substrátu </a:t>
            </a:r>
            <a:r>
              <a:rPr sz="3200" spc="-10" dirty="0">
                <a:latin typeface="Calibri"/>
                <a:cs typeface="Calibri"/>
              </a:rPr>
              <a:t>tak, </a:t>
            </a:r>
            <a:r>
              <a:rPr sz="3200" spc="-40" dirty="0">
                <a:latin typeface="Calibri"/>
                <a:cs typeface="Calibri"/>
              </a:rPr>
              <a:t>že </a:t>
            </a:r>
            <a:r>
              <a:rPr sz="3200" spc="-5" dirty="0">
                <a:latin typeface="Calibri"/>
                <a:cs typeface="Calibri"/>
              </a:rPr>
              <a:t>buď </a:t>
            </a:r>
            <a:r>
              <a:rPr sz="3200" dirty="0">
                <a:latin typeface="Calibri"/>
                <a:cs typeface="Calibri"/>
              </a:rPr>
              <a:t>pridajú </a:t>
            </a:r>
            <a:r>
              <a:rPr sz="3200" spc="-10" dirty="0">
                <a:latin typeface="Calibri"/>
                <a:cs typeface="Calibri"/>
              </a:rPr>
              <a:t>kyslík </a:t>
            </a:r>
            <a:r>
              <a:rPr sz="3200" spc="-5" dirty="0">
                <a:latin typeface="Calibri"/>
                <a:cs typeface="Calibri"/>
              </a:rPr>
              <a:t>na </a:t>
            </a:r>
            <a:r>
              <a:rPr sz="3200" spc="-20" dirty="0">
                <a:latin typeface="Calibri"/>
                <a:cs typeface="Calibri"/>
              </a:rPr>
              <a:t>substrát  </a:t>
            </a:r>
            <a:r>
              <a:rPr sz="3200" dirty="0">
                <a:latin typeface="Calibri"/>
                <a:cs typeface="Calibri"/>
              </a:rPr>
              <a:t>alebo </a:t>
            </a:r>
            <a:r>
              <a:rPr sz="3200" spc="-5" dirty="0">
                <a:latin typeface="Calibri"/>
                <a:cs typeface="Calibri"/>
              </a:rPr>
              <a:t>odoberú </a:t>
            </a:r>
            <a:r>
              <a:rPr sz="3200" spc="-10" dirty="0">
                <a:latin typeface="Calibri"/>
                <a:cs typeface="Calibri"/>
              </a:rPr>
              <a:t>kyslík </a:t>
            </a:r>
            <a:r>
              <a:rPr sz="3200" spc="-40" dirty="0">
                <a:latin typeface="Calibri"/>
                <a:cs typeface="Calibri"/>
              </a:rPr>
              <a:t>zo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substrátu:</a:t>
            </a:r>
            <a:endParaRPr sz="3200">
              <a:latin typeface="Calibri"/>
              <a:cs typeface="Calibri"/>
            </a:endParaRPr>
          </a:p>
          <a:p>
            <a:pPr marR="180975" algn="ctr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Calibri"/>
                <a:cs typeface="Calibri"/>
              </a:rPr>
              <a:t>X + H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dirty="0">
                <a:latin typeface="Symbol"/>
                <a:cs typeface="Symbol"/>
              </a:rPr>
              <a:t>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XO </a:t>
            </a:r>
            <a:r>
              <a:rPr sz="3200" dirty="0">
                <a:latin typeface="Calibri"/>
                <a:cs typeface="Calibri"/>
              </a:rPr>
              <a:t>+ 2H</a:t>
            </a:r>
            <a:r>
              <a:rPr sz="3150" baseline="25132" dirty="0">
                <a:latin typeface="Calibri"/>
                <a:cs typeface="Calibri"/>
              </a:rPr>
              <a:t>+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2e</a:t>
            </a:r>
            <a:r>
              <a:rPr sz="3150" baseline="25132" dirty="0">
                <a:latin typeface="Calibri"/>
                <a:cs typeface="Calibri"/>
              </a:rPr>
              <a:t>-</a:t>
            </a:r>
            <a:endParaRPr sz="3150" baseline="25132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0805" y="461899"/>
            <a:ext cx="2340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Molybdén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607946"/>
            <a:ext cx="812355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Opäť </a:t>
            </a:r>
            <a:r>
              <a:rPr sz="3200" spc="-15" dirty="0">
                <a:latin typeface="Calibri"/>
                <a:cs typeface="Calibri"/>
              </a:rPr>
              <a:t>príroda </a:t>
            </a:r>
            <a:r>
              <a:rPr sz="3200" spc="5" dirty="0">
                <a:latin typeface="Calibri"/>
                <a:cs typeface="Calibri"/>
              </a:rPr>
              <a:t>vyvinula </a:t>
            </a:r>
            <a:r>
              <a:rPr sz="3200" spc="-25" dirty="0">
                <a:latin typeface="Calibri"/>
                <a:cs typeface="Calibri"/>
              </a:rPr>
              <a:t>systém </a:t>
            </a:r>
            <a:r>
              <a:rPr sz="3200" spc="-40" dirty="0">
                <a:latin typeface="Calibri"/>
                <a:cs typeface="Calibri"/>
              </a:rPr>
              <a:t>enzýmov, </a:t>
            </a:r>
            <a:r>
              <a:rPr sz="3200" spc="-25" dirty="0">
                <a:latin typeface="Calibri"/>
                <a:cs typeface="Calibri"/>
              </a:rPr>
              <a:t>ktoré  </a:t>
            </a:r>
            <a:r>
              <a:rPr sz="3200" spc="-10" dirty="0">
                <a:latin typeface="Calibri"/>
                <a:cs typeface="Calibri"/>
              </a:rPr>
              <a:t>zabezpečujú </a:t>
            </a:r>
            <a:r>
              <a:rPr sz="3200" spc="-20" dirty="0">
                <a:latin typeface="Calibri"/>
                <a:cs typeface="Calibri"/>
              </a:rPr>
              <a:t>tento </a:t>
            </a:r>
            <a:r>
              <a:rPr sz="3200" spc="-10" dirty="0">
                <a:latin typeface="Calibri"/>
                <a:cs typeface="Calibri"/>
              </a:rPr>
              <a:t>viacelektrónový transport,  avšak </a:t>
            </a:r>
            <a:r>
              <a:rPr sz="3200" dirty="0">
                <a:latin typeface="Calibri"/>
                <a:cs typeface="Calibri"/>
              </a:rPr>
              <a:t>na </a:t>
            </a:r>
            <a:r>
              <a:rPr sz="3200" spc="-25" dirty="0">
                <a:latin typeface="Calibri"/>
                <a:cs typeface="Calibri"/>
              </a:rPr>
              <a:t>rozdiel </a:t>
            </a:r>
            <a:r>
              <a:rPr sz="3200" dirty="0">
                <a:latin typeface="Calibri"/>
                <a:cs typeface="Calibri"/>
              </a:rPr>
              <a:t>od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fixácie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150" baseline="-21164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5" dirty="0">
                <a:latin typeface="Calibri"/>
                <a:cs typeface="Calibri"/>
              </a:rPr>
              <a:t>pri </a:t>
            </a:r>
            <a:r>
              <a:rPr sz="3200" spc="-20" dirty="0">
                <a:latin typeface="Calibri"/>
                <a:cs typeface="Calibri"/>
              </a:rPr>
              <a:t>ktorej sa  </a:t>
            </a:r>
            <a:r>
              <a:rPr sz="3200" spc="-10" dirty="0">
                <a:latin typeface="Calibri"/>
                <a:cs typeface="Calibri"/>
              </a:rPr>
              <a:t>používa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jeden enzýmový 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systém</a:t>
            </a:r>
            <a:r>
              <a:rPr sz="3200" spc="-25" dirty="0">
                <a:latin typeface="Calibri"/>
                <a:cs typeface="Calibri"/>
              </a:rPr>
              <a:t>, </a:t>
            </a:r>
            <a:r>
              <a:rPr sz="3200" spc="-10" dirty="0">
                <a:solidFill>
                  <a:srgbClr val="E36C09"/>
                </a:solidFill>
                <a:latin typeface="Calibri"/>
                <a:cs typeface="Calibri"/>
              </a:rPr>
              <a:t>nitrifikácia </a:t>
            </a:r>
            <a:r>
              <a:rPr sz="3200" spc="-10" dirty="0">
                <a:latin typeface="Calibri"/>
                <a:cs typeface="Calibri"/>
              </a:rPr>
              <a:t> používa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tri </a:t>
            </a:r>
            <a:r>
              <a:rPr sz="3200" spc="-20" dirty="0">
                <a:solidFill>
                  <a:srgbClr val="E36C09"/>
                </a:solidFill>
                <a:latin typeface="Calibri"/>
                <a:cs typeface="Calibri"/>
              </a:rPr>
              <a:t>rôzne </a:t>
            </a:r>
            <a:r>
              <a:rPr sz="3200" spc="-10" dirty="0">
                <a:solidFill>
                  <a:srgbClr val="E36C09"/>
                </a:solidFill>
                <a:latin typeface="Calibri"/>
                <a:cs typeface="Calibri"/>
              </a:rPr>
              <a:t>enzýmové </a:t>
            </a:r>
            <a:r>
              <a:rPr sz="3200" spc="-35" dirty="0">
                <a:solidFill>
                  <a:srgbClr val="E36C09"/>
                </a:solidFill>
                <a:latin typeface="Calibri"/>
                <a:cs typeface="Calibri"/>
              </a:rPr>
              <a:t>systémy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015" y="4143832"/>
            <a:ext cx="531368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5"/>
              </a:spcBef>
              <a:tabLst>
                <a:tab pos="575945" algn="l"/>
                <a:tab pos="1647825" algn="l"/>
                <a:tab pos="2538095" algn="l"/>
                <a:tab pos="3379470" algn="l"/>
                <a:tab pos="5086350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ces	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55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očňuj</a:t>
            </a:r>
            <a:r>
              <a:rPr sz="3200" dirty="0">
                <a:latin typeface="Calibri"/>
                <a:cs typeface="Calibri"/>
              </a:rPr>
              <a:t>e	u  a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ý</a:t>
            </a:r>
            <a:r>
              <a:rPr sz="3200" dirty="0">
                <a:latin typeface="Calibri"/>
                <a:cs typeface="Calibri"/>
              </a:rPr>
              <a:t>ch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izm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v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43832"/>
            <a:ext cx="250825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</a:t>
            </a:r>
            <a:r>
              <a:rPr sz="3200" spc="-10" dirty="0">
                <a:latin typeface="Calibri"/>
                <a:cs typeface="Calibri"/>
              </a:rPr>
              <a:t>Nitrifikačný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ot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ý</a:t>
            </a:r>
            <a:r>
              <a:rPr sz="3200" dirty="0">
                <a:latin typeface="Calibri"/>
                <a:cs typeface="Calibri"/>
              </a:rPr>
              <a:t>ch  </a:t>
            </a:r>
            <a:r>
              <a:rPr sz="3200" spc="-5" dirty="0">
                <a:latin typeface="Calibri"/>
                <a:cs typeface="Calibri"/>
              </a:rPr>
              <a:t>odlišne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526489"/>
            <a:ext cx="8149590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4F81BC"/>
                </a:solidFill>
                <a:latin typeface="Calibri"/>
                <a:cs typeface="Calibri"/>
              </a:rPr>
              <a:t>Enzýmy </a:t>
            </a:r>
            <a:r>
              <a:rPr sz="3000" b="1" spc="-5" dirty="0">
                <a:solidFill>
                  <a:srgbClr val="4F81BC"/>
                </a:solidFill>
                <a:latin typeface="Calibri"/>
                <a:cs typeface="Calibri"/>
              </a:rPr>
              <a:t>nitrifikácie </a:t>
            </a:r>
            <a:r>
              <a:rPr sz="3000" b="1" dirty="0">
                <a:solidFill>
                  <a:srgbClr val="4F81BC"/>
                </a:solidFill>
                <a:latin typeface="Calibri"/>
                <a:cs typeface="Calibri"/>
              </a:rPr>
              <a:t>u </a:t>
            </a:r>
            <a:r>
              <a:rPr sz="3000" b="1" spc="-15" dirty="0">
                <a:solidFill>
                  <a:srgbClr val="4F81BC"/>
                </a:solidFill>
                <a:latin typeface="Calibri"/>
                <a:cs typeface="Calibri"/>
              </a:rPr>
              <a:t>autotrofných</a:t>
            </a:r>
            <a:r>
              <a:rPr sz="3000" b="1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4F81BC"/>
                </a:solidFill>
                <a:latin typeface="Calibri"/>
                <a:cs typeface="Calibri"/>
              </a:rPr>
              <a:t>organizmov</a:t>
            </a:r>
            <a:endParaRPr sz="3000">
              <a:latin typeface="Calibri"/>
              <a:cs typeface="Calibri"/>
            </a:endParaRPr>
          </a:p>
          <a:p>
            <a:pPr marL="393700" indent="-34290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393700" algn="l"/>
              </a:tabLst>
            </a:pPr>
            <a:r>
              <a:rPr sz="3000" spc="-5" dirty="0">
                <a:latin typeface="Calibri"/>
                <a:cs typeface="Calibri"/>
              </a:rPr>
              <a:t>Nitrifikácia </a:t>
            </a:r>
            <a:r>
              <a:rPr sz="3000" dirty="0">
                <a:latin typeface="Calibri"/>
                <a:cs typeface="Calibri"/>
              </a:rPr>
              <a:t>sa </a:t>
            </a:r>
            <a:r>
              <a:rPr sz="3000" spc="-10" dirty="0">
                <a:latin typeface="Calibri"/>
                <a:cs typeface="Calibri"/>
              </a:rPr>
              <a:t>uskutočňuje </a:t>
            </a:r>
            <a:r>
              <a:rPr sz="3000" dirty="0">
                <a:latin typeface="Calibri"/>
                <a:cs typeface="Calibri"/>
              </a:rPr>
              <a:t>v </a:t>
            </a:r>
            <a:r>
              <a:rPr sz="3000" spc="-15" dirty="0">
                <a:latin typeface="Calibri"/>
                <a:cs typeface="Calibri"/>
              </a:rPr>
              <a:t>troch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krokoch</a:t>
            </a:r>
            <a:endParaRPr sz="3000">
              <a:latin typeface="Calibri"/>
              <a:cs typeface="Calibri"/>
            </a:endParaRPr>
          </a:p>
          <a:p>
            <a:pPr marL="393700" marR="46355" indent="-342900" algn="just">
              <a:lnSpc>
                <a:spcPct val="80000"/>
              </a:lnSpc>
              <a:spcBef>
                <a:spcPts val="720"/>
              </a:spcBef>
              <a:buChar char="-"/>
              <a:tabLst>
                <a:tab pos="393700" algn="l"/>
              </a:tabLst>
            </a:pPr>
            <a:r>
              <a:rPr sz="3000" spc="-5" dirty="0">
                <a:latin typeface="Calibri"/>
                <a:cs typeface="Calibri"/>
              </a:rPr>
              <a:t>Žiadna </a:t>
            </a:r>
            <a:r>
              <a:rPr sz="3000" spc="-10" dirty="0">
                <a:latin typeface="Calibri"/>
                <a:cs typeface="Calibri"/>
              </a:rPr>
              <a:t>baktéria nie </a:t>
            </a:r>
            <a:r>
              <a:rPr sz="3000" dirty="0">
                <a:latin typeface="Calibri"/>
                <a:cs typeface="Calibri"/>
              </a:rPr>
              <a:t>je </a:t>
            </a:r>
            <a:r>
              <a:rPr sz="3000" spc="-5" dirty="0">
                <a:latin typeface="Calibri"/>
                <a:cs typeface="Calibri"/>
              </a:rPr>
              <a:t>známa, </a:t>
            </a:r>
            <a:r>
              <a:rPr sz="3000" spc="-25" dirty="0">
                <a:latin typeface="Calibri"/>
                <a:cs typeface="Calibri"/>
              </a:rPr>
              <a:t>ktorá </a:t>
            </a:r>
            <a:r>
              <a:rPr sz="3000" spc="-20" dirty="0">
                <a:latin typeface="Calibri"/>
                <a:cs typeface="Calibri"/>
              </a:rPr>
              <a:t>by  </a:t>
            </a:r>
            <a:r>
              <a:rPr sz="3000" spc="-25" dirty="0">
                <a:latin typeface="Calibri"/>
                <a:cs typeface="Calibri"/>
              </a:rPr>
              <a:t>katalyzovala </a:t>
            </a:r>
            <a:r>
              <a:rPr sz="3000" spc="-10" dirty="0">
                <a:latin typeface="Calibri"/>
                <a:cs typeface="Calibri"/>
              </a:rPr>
              <a:t>všetky </a:t>
            </a:r>
            <a:r>
              <a:rPr sz="3000" spc="-15" dirty="0">
                <a:latin typeface="Calibri"/>
                <a:cs typeface="Calibri"/>
              </a:rPr>
              <a:t>kroky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spolu</a:t>
            </a:r>
            <a:endParaRPr sz="3000">
              <a:latin typeface="Calibri"/>
              <a:cs typeface="Calibri"/>
            </a:endParaRPr>
          </a:p>
          <a:p>
            <a:pPr marL="393700" marR="43180" indent="-342900" algn="just">
              <a:lnSpc>
                <a:spcPct val="80000"/>
              </a:lnSpc>
              <a:spcBef>
                <a:spcPts val="720"/>
              </a:spcBef>
              <a:buChar char="-"/>
              <a:tabLst>
                <a:tab pos="393700" algn="l"/>
              </a:tabLst>
            </a:pPr>
            <a:r>
              <a:rPr sz="3000" spc="-5" dirty="0">
                <a:latin typeface="Calibri"/>
                <a:cs typeface="Calibri"/>
              </a:rPr>
              <a:t>Baktérie, </a:t>
            </a:r>
            <a:r>
              <a:rPr sz="3000" spc="-20" dirty="0">
                <a:latin typeface="Calibri"/>
                <a:cs typeface="Calibri"/>
              </a:rPr>
              <a:t>ktoré katalyzujú </a:t>
            </a:r>
            <a:r>
              <a:rPr sz="3000" spc="-15" dirty="0">
                <a:latin typeface="Calibri"/>
                <a:cs typeface="Calibri"/>
              </a:rPr>
              <a:t>oxidáciu </a:t>
            </a:r>
            <a:r>
              <a:rPr sz="3000" spc="-5" dirty="0">
                <a:latin typeface="Calibri"/>
                <a:cs typeface="Calibri"/>
              </a:rPr>
              <a:t>NH</a:t>
            </a:r>
            <a:r>
              <a:rPr sz="3000" spc="-7" baseline="-20833" dirty="0">
                <a:latin typeface="Calibri"/>
                <a:cs typeface="Calibri"/>
              </a:rPr>
              <a:t>3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majú </a:t>
            </a:r>
            <a:r>
              <a:rPr sz="3000" dirty="0">
                <a:latin typeface="Calibri"/>
                <a:cs typeface="Calibri"/>
              </a:rPr>
              <a:t>v  </a:t>
            </a:r>
            <a:r>
              <a:rPr sz="3000" spc="-15" dirty="0">
                <a:latin typeface="Calibri"/>
                <a:cs typeface="Calibri"/>
              </a:rPr>
              <a:t>začiatku </a:t>
            </a:r>
            <a:r>
              <a:rPr sz="3000" dirty="0">
                <a:latin typeface="Calibri"/>
                <a:cs typeface="Calibri"/>
              </a:rPr>
              <a:t>mena </a:t>
            </a:r>
            <a:r>
              <a:rPr sz="3000" i="1" spc="-5" dirty="0">
                <a:latin typeface="Calibri"/>
                <a:cs typeface="Calibri"/>
              </a:rPr>
              <a:t>Nitroso </a:t>
            </a:r>
            <a:r>
              <a:rPr sz="3000" spc="-35" dirty="0">
                <a:latin typeface="Calibri"/>
                <a:cs typeface="Calibri"/>
              </a:rPr>
              <a:t>ako </a:t>
            </a:r>
            <a:r>
              <a:rPr sz="3000" spc="-65" dirty="0">
                <a:latin typeface="Calibri"/>
                <a:cs typeface="Calibri"/>
              </a:rPr>
              <a:t>napr. </a:t>
            </a:r>
            <a:r>
              <a:rPr sz="3000" i="1" spc="-5" dirty="0">
                <a:latin typeface="Calibri"/>
                <a:cs typeface="Calibri"/>
              </a:rPr>
              <a:t>Nitrosomonas</a:t>
            </a:r>
            <a:r>
              <a:rPr sz="3000" spc="-5" dirty="0">
                <a:latin typeface="Calibri"/>
                <a:cs typeface="Calibri"/>
              </a:rPr>
              <a:t>,  obsahujú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enzýmy</a:t>
            </a:r>
            <a:endParaRPr sz="3000">
              <a:latin typeface="Calibri"/>
              <a:cs typeface="Calibri"/>
            </a:endParaRPr>
          </a:p>
          <a:p>
            <a:pPr marL="1166495" lvl="1" indent="-20193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-"/>
              <a:tabLst>
                <a:tab pos="1167130" algn="l"/>
              </a:tabLst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amoniak 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monoxygenáza</a:t>
            </a:r>
            <a:r>
              <a:rPr sz="3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dirty="0">
                <a:solidFill>
                  <a:srgbClr val="FFC000"/>
                </a:solidFill>
                <a:latin typeface="Calibri"/>
                <a:cs typeface="Calibri"/>
              </a:rPr>
              <a:t>AMO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1166495" lvl="1" indent="-201930" algn="just">
              <a:lnSpc>
                <a:spcPct val="100000"/>
              </a:lnSpc>
              <a:buClr>
                <a:srgbClr val="000000"/>
              </a:buClr>
              <a:buChar char="-"/>
              <a:tabLst>
                <a:tab pos="1167130" algn="l"/>
              </a:tabLst>
            </a:pPr>
            <a:r>
              <a:rPr sz="3000" spc="-25" dirty="0">
                <a:solidFill>
                  <a:srgbClr val="C00000"/>
                </a:solidFill>
                <a:latin typeface="Calibri"/>
                <a:cs typeface="Calibri"/>
              </a:rPr>
              <a:t>hydroxylamin 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oxidoreduktáza</a:t>
            </a:r>
            <a:r>
              <a:rPr sz="3000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</a:t>
            </a:r>
            <a:r>
              <a:rPr sz="3000" spc="-10" dirty="0">
                <a:solidFill>
                  <a:srgbClr val="FFC000"/>
                </a:solidFill>
                <a:latin typeface="Calibri"/>
                <a:cs typeface="Calibri"/>
              </a:rPr>
              <a:t>HAO</a:t>
            </a:r>
            <a:r>
              <a:rPr sz="3000" spc="-1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50800" algn="just">
              <a:lnSpc>
                <a:spcPct val="100000"/>
              </a:lnSpc>
            </a:pPr>
            <a:r>
              <a:rPr sz="3000" spc="-20" dirty="0">
                <a:latin typeface="Calibri"/>
                <a:cs typeface="Calibri"/>
              </a:rPr>
              <a:t>ktoré </a:t>
            </a:r>
            <a:r>
              <a:rPr sz="3000" spc="-15" dirty="0">
                <a:latin typeface="Calibri"/>
                <a:cs typeface="Calibri"/>
              </a:rPr>
              <a:t>katalyzujú </a:t>
            </a:r>
            <a:r>
              <a:rPr sz="3000" dirty="0">
                <a:latin typeface="Calibri"/>
                <a:cs typeface="Calibri"/>
              </a:rPr>
              <a:t>1. a 2. </a:t>
            </a:r>
            <a:r>
              <a:rPr sz="3000" spc="-15" dirty="0">
                <a:latin typeface="Calibri"/>
                <a:cs typeface="Calibri"/>
              </a:rPr>
              <a:t>krok procesu </a:t>
            </a:r>
            <a:r>
              <a:rPr sz="3000" spc="-10" dirty="0">
                <a:latin typeface="Calibri"/>
                <a:cs typeface="Calibri"/>
              </a:rPr>
              <a:t>nitrifikácie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607946"/>
            <a:ext cx="5144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Calibri"/>
                <a:cs typeface="Calibri"/>
              </a:rPr>
              <a:t>Schéma </a:t>
            </a:r>
            <a:r>
              <a:rPr sz="3200" spc="-10" dirty="0">
                <a:latin typeface="Calibri"/>
                <a:cs typeface="Calibri"/>
              </a:rPr>
              <a:t>oxidácie </a:t>
            </a:r>
            <a:r>
              <a:rPr sz="3200" spc="-5" dirty="0">
                <a:latin typeface="Calibri"/>
                <a:cs typeface="Calibri"/>
              </a:rPr>
              <a:t>NH</a:t>
            </a:r>
            <a:r>
              <a:rPr sz="3150" spc="-7" baseline="-21164" dirty="0">
                <a:latin typeface="Calibri"/>
                <a:cs typeface="Calibri"/>
              </a:rPr>
              <a:t>3 </a:t>
            </a:r>
            <a:r>
              <a:rPr sz="3200" spc="-5" dirty="0">
                <a:latin typeface="Calibri"/>
                <a:cs typeface="Calibri"/>
              </a:rPr>
              <a:t>na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2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1213" y="1620977"/>
            <a:ext cx="8318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latin typeface="Calibri"/>
                <a:cs typeface="Calibri"/>
              </a:rPr>
              <a:t>-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335" y="4882972"/>
            <a:ext cx="6197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NH</a:t>
            </a:r>
            <a:r>
              <a:rPr sz="3150" baseline="-21164" dirty="0">
                <a:latin typeface="Calibri"/>
                <a:cs typeface="Calibri"/>
              </a:rPr>
              <a:t>3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150" spc="7" baseline="-21164" dirty="0">
                <a:latin typeface="Calibri"/>
                <a:cs typeface="Calibri"/>
              </a:rPr>
              <a:t>2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5" dirty="0">
                <a:latin typeface="Calibri"/>
                <a:cs typeface="Calibri"/>
              </a:rPr>
              <a:t>2H</a:t>
            </a:r>
            <a:r>
              <a:rPr sz="3150" spc="7" baseline="25132" dirty="0">
                <a:latin typeface="Calibri"/>
                <a:cs typeface="Calibri"/>
              </a:rPr>
              <a:t>+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5" dirty="0">
                <a:latin typeface="Calibri"/>
                <a:cs typeface="Calibri"/>
              </a:rPr>
              <a:t>2e</a:t>
            </a:r>
            <a:r>
              <a:rPr sz="3150" spc="7" baseline="25132" dirty="0">
                <a:latin typeface="Calibri"/>
                <a:cs typeface="Calibri"/>
              </a:rPr>
              <a:t>- </a:t>
            </a:r>
            <a:r>
              <a:rPr sz="3200" spc="5" dirty="0">
                <a:latin typeface="Symbol"/>
                <a:cs typeface="Symbol"/>
              </a:rPr>
              <a:t>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NH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OH +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0847" y="5607507"/>
            <a:ext cx="299402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15720" algn="l"/>
                <a:tab pos="2842895" algn="l"/>
              </a:tabLst>
            </a:pPr>
            <a:r>
              <a:rPr sz="2100" spc="15" dirty="0">
                <a:latin typeface="Calibri"/>
                <a:cs typeface="Calibri"/>
              </a:rPr>
              <a:t>2	2	2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735" y="5371287"/>
            <a:ext cx="5371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0" algn="l"/>
                <a:tab pos="4653280" algn="l"/>
              </a:tabLst>
            </a:pPr>
            <a:r>
              <a:rPr sz="3200" dirty="0">
                <a:latin typeface="Calibri"/>
                <a:cs typeface="Calibri"/>
              </a:rPr>
              <a:t>NH OH + H O 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NO	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5H	+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709" y="5385003"/>
            <a:ext cx="1971039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1705" algn="l"/>
                <a:tab pos="1875155" algn="l"/>
              </a:tabLst>
            </a:pPr>
            <a:r>
              <a:rPr sz="2100" spc="10" dirty="0">
                <a:latin typeface="Calibri"/>
                <a:cs typeface="Calibri"/>
              </a:rPr>
              <a:t>-	</a:t>
            </a:r>
            <a:r>
              <a:rPr sz="2100" spc="15" dirty="0">
                <a:latin typeface="Calibri"/>
                <a:cs typeface="Calibri"/>
              </a:rPr>
              <a:t>+	</a:t>
            </a:r>
            <a:r>
              <a:rPr sz="2100" spc="10" dirty="0">
                <a:latin typeface="Calibri"/>
                <a:cs typeface="Calibri"/>
              </a:rPr>
              <a:t>-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  <p:sp>
        <p:nvSpPr>
          <p:cNvPr id="9" name="object 9"/>
          <p:cNvSpPr/>
          <p:nvPr/>
        </p:nvSpPr>
        <p:spPr>
          <a:xfrm>
            <a:off x="755904" y="2538983"/>
            <a:ext cx="7412735" cy="204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Nitrifikácia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idx="1"/>
          </p:nvPr>
        </p:nvSpPr>
        <p:spPr>
          <a:xfrm>
            <a:off x="535940" y="1511020"/>
            <a:ext cx="8071484" cy="4816703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Mechanizmus</a:t>
            </a:r>
          </a:p>
          <a:p>
            <a:pPr>
              <a:buFont typeface="Arial" pitchFamily="34" charset="0"/>
              <a:buChar char="•"/>
            </a:pPr>
            <a:r>
              <a:rPr lang="sk-SK" sz="2400" b="0" i="0" dirty="0" smtClean="0">
                <a:solidFill>
                  <a:srgbClr val="C00000"/>
                </a:solidFill>
              </a:rPr>
              <a:t>AMO je </a:t>
            </a:r>
            <a:r>
              <a:rPr lang="sk-SK" sz="2400" b="0" i="0" dirty="0" err="1" smtClean="0">
                <a:solidFill>
                  <a:srgbClr val="C00000"/>
                </a:solidFill>
              </a:rPr>
              <a:t>monooxygenáza</a:t>
            </a:r>
            <a:r>
              <a:rPr lang="sk-SK" sz="2400" b="0" i="0" dirty="0" smtClean="0">
                <a:solidFill>
                  <a:schemeClr val="tx1"/>
                </a:solidFill>
              </a:rPr>
              <a:t>, preto prenáša len jeden atóm z O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molekuly na amoniak, teda potrebuje </a:t>
            </a:r>
            <a:r>
              <a:rPr lang="sk-SK" sz="2400" b="0" i="0" spc="-7" dirty="0" err="1" smtClean="0">
                <a:solidFill>
                  <a:schemeClr val="tx1"/>
                </a:solidFill>
              </a:rPr>
              <a:t>ďašie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</a:t>
            </a:r>
            <a:r>
              <a:rPr lang="sk-SK" sz="2400" b="0" i="0" spc="-7" dirty="0" err="1" smtClean="0">
                <a:solidFill>
                  <a:schemeClr val="tx1"/>
                </a:solidFill>
              </a:rPr>
              <a:t>redukovadlo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na redukciu ďalšieho atómu kyslíka na H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400" b="0" i="0" spc="-7" dirty="0" smtClean="0">
                <a:solidFill>
                  <a:schemeClr val="tx1"/>
                </a:solidFill>
              </a:rPr>
              <a:t>O</a:t>
            </a:r>
          </a:p>
          <a:p>
            <a:pPr>
              <a:buFont typeface="Arial" pitchFamily="34" charset="0"/>
              <a:buChar char="•"/>
            </a:pPr>
            <a:r>
              <a:rPr lang="sk-SK" sz="2400" b="0" i="0" spc="-7" dirty="0" smtClean="0">
                <a:solidFill>
                  <a:schemeClr val="tx1"/>
                </a:solidFill>
              </a:rPr>
              <a:t>Týmto zdrojom je ďalší krok oxidácie NH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400" b="0" i="0" spc="-7" dirty="0" smtClean="0">
                <a:solidFill>
                  <a:schemeClr val="tx1"/>
                </a:solidFill>
              </a:rPr>
              <a:t>OH pomocou HAO </a:t>
            </a:r>
            <a:r>
              <a:rPr lang="sk-SK" sz="2400" b="0" i="0" spc="-7" dirty="0" err="1" smtClean="0">
                <a:solidFill>
                  <a:schemeClr val="tx1"/>
                </a:solidFill>
              </a:rPr>
              <a:t>hydroxylému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(pomocou HAO) recyklované na AMO, aby bol enzým pripravený na oxidáciu ďalšej molekuly NH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3</a:t>
            </a:r>
            <a:r>
              <a:rPr lang="sk-SK" sz="2400" b="0" i="0" spc="-7" dirty="0" smtClean="0">
                <a:solidFill>
                  <a:schemeClr val="tx1"/>
                </a:solidFill>
              </a:rPr>
              <a:t>, teda redukcia O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 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na H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400" b="0" i="0" spc="-7" dirty="0" smtClean="0">
                <a:solidFill>
                  <a:schemeClr val="tx1"/>
                </a:solidFill>
              </a:rPr>
              <a:t>O</a:t>
            </a:r>
          </a:p>
          <a:p>
            <a:pPr>
              <a:buFont typeface="Arial" pitchFamily="34" charset="0"/>
              <a:buChar char="•"/>
            </a:pPr>
            <a:r>
              <a:rPr lang="sk-SK" sz="2400" b="0" i="0" spc="-7" dirty="0" smtClean="0">
                <a:solidFill>
                  <a:schemeClr val="tx1"/>
                </a:solidFill>
              </a:rPr>
              <a:t>Zvyšné dva elektróny sú transportované na terminálnu (Cu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</a:t>
            </a:r>
            <a:r>
              <a:rPr lang="sk-SK" sz="2400" b="0" i="0" spc="-7" dirty="0" err="1" smtClean="0">
                <a:solidFill>
                  <a:schemeClr val="tx1"/>
                </a:solidFill>
              </a:rPr>
              <a:t>cytochrom</a:t>
            </a:r>
            <a:r>
              <a:rPr lang="sk-SK" sz="2400" b="0" i="0" spc="-7" dirty="0" smtClean="0">
                <a:solidFill>
                  <a:schemeClr val="tx1"/>
                </a:solidFill>
              </a:rPr>
              <a:t>- aa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3</a:t>
            </a:r>
            <a:r>
              <a:rPr lang="sk-SK" sz="2400" b="0" i="0" spc="-7" dirty="0" smtClean="0">
                <a:solidFill>
                  <a:schemeClr val="tx1"/>
                </a:solidFill>
              </a:rPr>
              <a:t>) </a:t>
            </a:r>
            <a:r>
              <a:rPr lang="sk-SK" sz="2400" b="0" i="0" spc="-7" dirty="0" err="1" smtClean="0">
                <a:solidFill>
                  <a:schemeClr val="tx1"/>
                </a:solidFill>
              </a:rPr>
              <a:t>oxidázu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(TCO), kde je O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redukovaný na H</a:t>
            </a:r>
            <a:r>
              <a:rPr lang="sk-SK" sz="24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2400" b="0" i="0" spc="-7" dirty="0" smtClean="0">
                <a:solidFill>
                  <a:schemeClr val="tx1"/>
                </a:solidFill>
              </a:rPr>
              <a:t>O a protóny sú pumpované cez cytoplazmu von z bunky</a:t>
            </a:r>
          </a:p>
          <a:p>
            <a:pPr>
              <a:buFont typeface="Arial" pitchFamily="34" charset="0"/>
              <a:buChar char="•"/>
            </a:pPr>
            <a:r>
              <a:rPr lang="sk-SK" sz="2400" b="0" i="0" spc="-7" dirty="0" smtClean="0">
                <a:solidFill>
                  <a:schemeClr val="tx1"/>
                </a:solidFill>
              </a:rPr>
              <a:t>Výsledný </a:t>
            </a:r>
            <a:r>
              <a:rPr lang="sk-SK" sz="2400" b="0" i="0" spc="-7" dirty="0" err="1" smtClean="0">
                <a:solidFill>
                  <a:schemeClr val="tx1"/>
                </a:solidFill>
              </a:rPr>
              <a:t>gradient</a:t>
            </a:r>
            <a:r>
              <a:rPr lang="sk-SK" sz="2400" b="0" i="0" spc="-7" dirty="0" smtClean="0">
                <a:solidFill>
                  <a:schemeClr val="tx1"/>
                </a:solidFill>
              </a:rPr>
              <a:t> protónov poskytuje tvorbu ATP cez ATP </a:t>
            </a:r>
            <a:r>
              <a:rPr lang="sk-SK" sz="2400" b="0" i="0" spc="-7" dirty="0" err="1" smtClean="0">
                <a:solidFill>
                  <a:schemeClr val="tx1"/>
                </a:solidFill>
              </a:rPr>
              <a:t>syntatázu</a:t>
            </a:r>
            <a:endParaRPr lang="sk-SK" sz="2400" b="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348048"/>
            <a:ext cx="4634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9520" algn="l"/>
                <a:tab pos="325755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5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30" dirty="0">
                <a:latin typeface="Calibri"/>
                <a:cs typeface="Calibri"/>
              </a:rPr>
              <a:t>y</a:t>
            </a:r>
            <a:r>
              <a:rPr sz="3200" spc="-20" dirty="0">
                <a:latin typeface="Calibri"/>
                <a:cs typeface="Calibri"/>
              </a:rPr>
              <a:t>z</a:t>
            </a:r>
            <a:r>
              <a:rPr sz="3200" spc="-5" dirty="0">
                <a:latin typeface="Calibri"/>
                <a:cs typeface="Calibri"/>
              </a:rPr>
              <a:t>uj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6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xidác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787646"/>
            <a:ext cx="4582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9870" algn="l"/>
              </a:tabLst>
            </a:pPr>
            <a:r>
              <a:rPr sz="3200" spc="-10" dirty="0">
                <a:latin typeface="Calibri"/>
                <a:cs typeface="Calibri"/>
              </a:rPr>
              <a:t>nepolárnych	</a:t>
            </a:r>
            <a:r>
              <a:rPr sz="3200" spc="-45" dirty="0">
                <a:latin typeface="Calibri"/>
                <a:cs typeface="Calibri"/>
              </a:rPr>
              <a:t>substrátov,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0309" y="4348048"/>
            <a:ext cx="308800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5910" marR="5080" indent="-283845">
              <a:lnSpc>
                <a:spcPts val="3460"/>
              </a:lnSpc>
              <a:spcBef>
                <a:spcPts val="535"/>
              </a:spcBef>
              <a:tabLst>
                <a:tab pos="1792605" algn="l"/>
                <a:tab pos="2493645" algn="l"/>
              </a:tabLst>
            </a:pPr>
            <a:r>
              <a:rPr sz="3200" spc="-5" dirty="0">
                <a:latin typeface="Calibri"/>
                <a:cs typeface="Calibri"/>
              </a:rPr>
              <a:t>ši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ého	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z</a:t>
            </a:r>
            <a:r>
              <a:rPr sz="3200" spc="-5" dirty="0">
                <a:latin typeface="Calibri"/>
                <a:cs typeface="Calibri"/>
              </a:rPr>
              <a:t>sahu  po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obn</a:t>
            </a:r>
            <a:r>
              <a:rPr sz="3200" dirty="0">
                <a:latin typeface="Calibri"/>
                <a:cs typeface="Calibri"/>
              </a:rPr>
              <a:t>e		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5178689"/>
            <a:ext cx="8074025" cy="10985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3200" spc="-10" dirty="0">
                <a:latin typeface="Calibri"/>
                <a:cs typeface="Calibri"/>
              </a:rPr>
              <a:t>cytochrom </a:t>
            </a:r>
            <a:r>
              <a:rPr sz="3200" spc="-5" dirty="0">
                <a:latin typeface="Calibri"/>
                <a:cs typeface="Calibri"/>
              </a:rPr>
              <a:t>P450 </a:t>
            </a:r>
            <a:r>
              <a:rPr sz="3200" spc="-60" dirty="0">
                <a:latin typeface="Calibri"/>
                <a:cs typeface="Calibri"/>
              </a:rPr>
              <a:t>(napr.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</a:t>
            </a:r>
            <a:r>
              <a:rPr sz="3150" baseline="-21164" dirty="0">
                <a:latin typeface="Calibri"/>
                <a:cs typeface="Calibri"/>
              </a:rPr>
              <a:t>4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</a:pPr>
            <a:r>
              <a:rPr sz="3200" spc="-5" dirty="0">
                <a:latin typeface="Calibri"/>
                <a:cs typeface="Calibri"/>
              </a:rPr>
              <a:t>AMO obsahuje </a:t>
            </a:r>
            <a:r>
              <a:rPr sz="3200" dirty="0">
                <a:latin typeface="Calibri"/>
                <a:cs typeface="Calibri"/>
              </a:rPr>
              <a:t>tri </a:t>
            </a:r>
            <a:r>
              <a:rPr sz="3200" spc="-5" dirty="0">
                <a:latin typeface="Calibri"/>
                <a:cs typeface="Calibri"/>
              </a:rPr>
              <a:t>Cu </a:t>
            </a:r>
            <a:r>
              <a:rPr sz="3200" spc="-15" dirty="0">
                <a:latin typeface="Calibri"/>
                <a:cs typeface="Calibri"/>
              </a:rPr>
              <a:t>ióny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jeden (aj </a:t>
            </a:r>
            <a:r>
              <a:rPr sz="3200" dirty="0">
                <a:latin typeface="Calibri"/>
                <a:cs typeface="Calibri"/>
              </a:rPr>
              <a:t>viac) </a:t>
            </a:r>
            <a:r>
              <a:rPr sz="3200" spc="-25" dirty="0">
                <a:latin typeface="Calibri"/>
                <a:cs typeface="Calibri"/>
              </a:rPr>
              <a:t>Fe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ión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066800"/>
            <a:ext cx="8074025" cy="2953886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10"/>
              </a:spcBef>
            </a:pPr>
            <a:r>
              <a:rPr lang="sk-SK" sz="2800" spc="-20" dirty="0" smtClean="0">
                <a:solidFill>
                  <a:srgbClr val="006FC0"/>
                </a:solidFill>
                <a:latin typeface="Calibri"/>
                <a:cs typeface="Calibri"/>
              </a:rPr>
              <a:t>Š</a:t>
            </a:r>
            <a:r>
              <a:rPr sz="2800" spc="-20" dirty="0" err="1" smtClean="0">
                <a:solidFill>
                  <a:srgbClr val="006FC0"/>
                </a:solidFill>
                <a:latin typeface="Calibri"/>
                <a:cs typeface="Calibri"/>
              </a:rPr>
              <a:t>truktúra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Amoniak 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monooxygenáza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C000"/>
                </a:solidFill>
                <a:latin typeface="Calibri"/>
                <a:cs typeface="Calibri"/>
              </a:rPr>
              <a:t>AMO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- Je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membránový enzým,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5" dirty="0">
                <a:latin typeface="Calibri"/>
                <a:cs typeface="Calibri"/>
              </a:rPr>
              <a:t>aktívnej </a:t>
            </a:r>
            <a:r>
              <a:rPr sz="3200" spc="-20" dirty="0">
                <a:latin typeface="Calibri"/>
                <a:cs typeface="Calibri"/>
              </a:rPr>
              <a:t>forme  ešte </a:t>
            </a:r>
            <a:r>
              <a:rPr sz="3200" spc="-5" dirty="0">
                <a:latin typeface="Calibri"/>
                <a:cs typeface="Calibri"/>
              </a:rPr>
              <a:t>nebol </a:t>
            </a:r>
            <a:r>
              <a:rPr sz="3200" spc="-45" dirty="0">
                <a:latin typeface="Calibri"/>
                <a:cs typeface="Calibri"/>
              </a:rPr>
              <a:t>izolovaný, </a:t>
            </a:r>
            <a:r>
              <a:rPr sz="3200" spc="-10" dirty="0">
                <a:latin typeface="Calibri"/>
                <a:cs typeface="Calibri"/>
              </a:rPr>
              <a:t>informácie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funkcii </a:t>
            </a:r>
            <a:r>
              <a:rPr sz="3200" spc="-20" dirty="0">
                <a:latin typeface="Calibri"/>
                <a:cs typeface="Calibri"/>
              </a:rPr>
              <a:t>tohto  </a:t>
            </a:r>
            <a:r>
              <a:rPr sz="3200" spc="-5" dirty="0">
                <a:latin typeface="Calibri"/>
                <a:cs typeface="Calibri"/>
              </a:rPr>
              <a:t>enzýmu pochádzajú </a:t>
            </a:r>
            <a:r>
              <a:rPr sz="3200" spc="-40" dirty="0">
                <a:latin typeface="Calibri"/>
                <a:cs typeface="Calibri"/>
              </a:rPr>
              <a:t>zo </a:t>
            </a:r>
            <a:r>
              <a:rPr sz="3200" spc="-10" dirty="0">
                <a:latin typeface="Calibri"/>
                <a:cs typeface="Calibri"/>
              </a:rPr>
              <a:t>štúdií neporušených  </a:t>
            </a:r>
            <a:r>
              <a:rPr sz="3200" spc="-5" dirty="0">
                <a:latin typeface="Calibri"/>
                <a:cs typeface="Calibri"/>
              </a:rPr>
              <a:t>buniek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6011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Hydroxylamín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oxidoreduktáza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3200" spc="-10" dirty="0">
                <a:solidFill>
                  <a:srgbClr val="FFC000"/>
                </a:solidFill>
                <a:latin typeface="Calibri"/>
                <a:cs typeface="Calibri"/>
              </a:rPr>
              <a:t>HAO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5822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  <a:tab pos="1414780" algn="l"/>
                <a:tab pos="2073275" algn="l"/>
                <a:tab pos="4624705" algn="l"/>
              </a:tabLst>
            </a:pPr>
            <a:r>
              <a:rPr sz="3200" dirty="0">
                <a:latin typeface="Calibri"/>
                <a:cs typeface="Calibri"/>
              </a:rPr>
              <a:t>-	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1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	memb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áno</a:t>
            </a:r>
            <a:r>
              <a:rPr sz="3200" spc="2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ý	en</a:t>
            </a:r>
            <a:r>
              <a:rPr sz="3200" spc="-3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ým,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2645" y="2193163"/>
            <a:ext cx="19138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2965" algn="l"/>
              </a:tabLst>
            </a:pPr>
            <a:r>
              <a:rPr sz="3200" dirty="0">
                <a:latin typeface="Calibri"/>
                <a:cs typeface="Calibri"/>
              </a:rPr>
              <a:t>ale	</a:t>
            </a:r>
            <a:r>
              <a:rPr sz="3200" spc="-10" dirty="0">
                <a:latin typeface="Calibri"/>
                <a:cs typeface="Calibri"/>
              </a:rPr>
              <a:t>vodou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9180" y="2680538"/>
            <a:ext cx="29679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periplazmatickom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80538"/>
            <a:ext cx="52298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880870" algn="l"/>
                <a:tab pos="1989455" algn="l"/>
                <a:tab pos="2331085" algn="l"/>
                <a:tab pos="3108325" algn="l"/>
                <a:tab pos="3474085" algn="l"/>
                <a:tab pos="4676775" algn="l"/>
              </a:tabLst>
            </a:pPr>
            <a:r>
              <a:rPr sz="3200" spc="-25" dirty="0">
                <a:latin typeface="Calibri"/>
                <a:cs typeface="Calibri"/>
              </a:rPr>
              <a:t>rozpustný	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5" dirty="0">
                <a:latin typeface="Calibri"/>
                <a:cs typeface="Calibri"/>
              </a:rPr>
              <a:t>bol	</a:t>
            </a:r>
            <a:r>
              <a:rPr sz="3200" spc="-10" dirty="0">
                <a:latin typeface="Calibri"/>
                <a:cs typeface="Calibri"/>
              </a:rPr>
              <a:t>nájdený	</a:t>
            </a:r>
            <a:r>
              <a:rPr sz="3200" dirty="0">
                <a:latin typeface="Calibri"/>
                <a:cs typeface="Calibri"/>
              </a:rPr>
              <a:t>v  </a:t>
            </a:r>
            <a:r>
              <a:rPr sz="3200" spc="-5" dirty="0">
                <a:latin typeface="Calibri"/>
                <a:cs typeface="Calibri"/>
              </a:rPr>
              <a:t>prie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	medzi		v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ú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ornou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0492" y="3168776"/>
            <a:ext cx="2377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7230" algn="l"/>
              </a:tabLst>
            </a:pPr>
            <a:r>
              <a:rPr sz="3200" dirty="0">
                <a:latin typeface="Calibri"/>
                <a:cs typeface="Calibri"/>
              </a:rPr>
              <a:t>a	</a:t>
            </a:r>
            <a:r>
              <a:rPr sz="3200" spc="-15" dirty="0">
                <a:latin typeface="Calibri"/>
                <a:cs typeface="Calibri"/>
              </a:rPr>
              <a:t>vonkajšou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559149"/>
            <a:ext cx="8074025" cy="21723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9"/>
              </a:spcBef>
            </a:pPr>
            <a:r>
              <a:rPr sz="3200" spc="-10" dirty="0">
                <a:latin typeface="Calibri"/>
                <a:cs typeface="Calibri"/>
              </a:rPr>
              <a:t>membránou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buniek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Čistý </a:t>
            </a:r>
            <a:r>
              <a:rPr sz="3200" spc="-15" dirty="0">
                <a:latin typeface="Calibri"/>
                <a:cs typeface="Calibri"/>
              </a:rPr>
              <a:t>HAO </a:t>
            </a:r>
            <a:r>
              <a:rPr sz="3200" dirty="0">
                <a:latin typeface="Calibri"/>
                <a:cs typeface="Calibri"/>
              </a:rPr>
              <a:t>je </a:t>
            </a:r>
            <a:r>
              <a:rPr sz="3200" spc="-5" dirty="0">
                <a:latin typeface="Calibri"/>
                <a:cs typeface="Calibri"/>
              </a:rPr>
              <a:t>trimérna molekula </a:t>
            </a:r>
            <a:r>
              <a:rPr sz="3200" spc="-30" dirty="0">
                <a:latin typeface="Calibri"/>
                <a:cs typeface="Calibri"/>
              </a:rPr>
              <a:t>kde každá </a:t>
            </a:r>
            <a:r>
              <a:rPr sz="3200" dirty="0">
                <a:latin typeface="Calibri"/>
                <a:cs typeface="Calibri"/>
              </a:rPr>
              <a:t>z </a:t>
            </a:r>
            <a:r>
              <a:rPr sz="3200" spc="-5" dirty="0">
                <a:latin typeface="Calibri"/>
                <a:cs typeface="Calibri"/>
              </a:rPr>
              <a:t>jej  subjednotiek obsahuje osem </a:t>
            </a:r>
            <a:r>
              <a:rPr sz="3200" spc="-20" dirty="0">
                <a:latin typeface="Calibri"/>
                <a:cs typeface="Calibri"/>
              </a:rPr>
              <a:t>kovalentne  </a:t>
            </a:r>
            <a:r>
              <a:rPr sz="3200" spc="-15" dirty="0">
                <a:latin typeface="Calibri"/>
                <a:cs typeface="Calibri"/>
              </a:rPr>
              <a:t>viazaných </a:t>
            </a:r>
            <a:r>
              <a:rPr sz="3200" spc="-5" dirty="0">
                <a:latin typeface="Calibri"/>
                <a:cs typeface="Calibri"/>
              </a:rPr>
              <a:t>hémov </a:t>
            </a:r>
            <a:r>
              <a:rPr sz="3200" dirty="0">
                <a:latin typeface="Calibri"/>
                <a:cs typeface="Calibri"/>
              </a:rPr>
              <a:t>typu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9180"/>
            <a:ext cx="8225155" cy="34016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88900" algn="just">
              <a:lnSpc>
                <a:spcPct val="100000"/>
              </a:lnSpc>
              <a:spcBef>
                <a:spcPts val="430"/>
              </a:spcBef>
            </a:pPr>
            <a:r>
              <a:rPr sz="2700" b="1" spc="-10" dirty="0">
                <a:solidFill>
                  <a:srgbClr val="4F81BC"/>
                </a:solidFill>
                <a:latin typeface="Calibri"/>
                <a:cs typeface="Calibri"/>
              </a:rPr>
              <a:t>Nitrifikácia </a:t>
            </a:r>
            <a:r>
              <a:rPr sz="2700" b="1" spc="-5" dirty="0">
                <a:solidFill>
                  <a:srgbClr val="4F81BC"/>
                </a:solidFill>
                <a:latin typeface="Calibri"/>
                <a:cs typeface="Calibri"/>
              </a:rPr>
              <a:t>pomocou </a:t>
            </a:r>
            <a:r>
              <a:rPr sz="2700" b="1" spc="-20" dirty="0">
                <a:solidFill>
                  <a:srgbClr val="4F81BC"/>
                </a:solidFill>
                <a:latin typeface="Calibri"/>
                <a:cs typeface="Calibri"/>
              </a:rPr>
              <a:t>heterotrofných</a:t>
            </a:r>
            <a:r>
              <a:rPr sz="2700" b="1" spc="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4F81BC"/>
                </a:solidFill>
                <a:latin typeface="Calibri"/>
                <a:cs typeface="Calibri"/>
              </a:rPr>
              <a:t>organizmov</a:t>
            </a:r>
            <a:endParaRPr sz="2700">
              <a:latin typeface="Calibri"/>
              <a:cs typeface="Calibri"/>
            </a:endParaRPr>
          </a:p>
          <a:p>
            <a:pPr marL="88900" marR="80010" algn="just">
              <a:lnSpc>
                <a:spcPts val="2920"/>
              </a:lnSpc>
              <a:spcBef>
                <a:spcPts val="690"/>
              </a:spcBef>
            </a:pPr>
            <a:r>
              <a:rPr sz="2700" spc="-20" dirty="0">
                <a:latin typeface="Calibri"/>
                <a:cs typeface="Calibri"/>
              </a:rPr>
              <a:t>organizmy </a:t>
            </a:r>
            <a:r>
              <a:rPr sz="2700" spc="-40" dirty="0">
                <a:latin typeface="Calibri"/>
                <a:cs typeface="Calibri"/>
              </a:rPr>
              <a:t>(huby,</a:t>
            </a:r>
            <a:r>
              <a:rPr sz="2700" spc="5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aktinomycéty  </a:t>
            </a:r>
            <a:r>
              <a:rPr sz="2700" dirty="0">
                <a:latin typeface="Calibri"/>
                <a:cs typeface="Calibri"/>
              </a:rPr>
              <a:t>aj </a:t>
            </a:r>
            <a:r>
              <a:rPr sz="2700" spc="-10" dirty="0">
                <a:latin typeface="Calibri"/>
                <a:cs typeface="Calibri"/>
              </a:rPr>
              <a:t>baktérie) používajú  </a:t>
            </a:r>
            <a:r>
              <a:rPr sz="2700" spc="-15" dirty="0">
                <a:latin typeface="Calibri"/>
                <a:cs typeface="Calibri"/>
              </a:rPr>
              <a:t>enzýmy </a:t>
            </a:r>
            <a:r>
              <a:rPr sz="2700" spc="-10" dirty="0">
                <a:latin typeface="Calibri"/>
                <a:cs typeface="Calibri"/>
              </a:rPr>
              <a:t>na nitrifikáciu, </a:t>
            </a:r>
            <a:r>
              <a:rPr sz="2700" dirty="0">
                <a:latin typeface="Calibri"/>
                <a:cs typeface="Calibri"/>
              </a:rPr>
              <a:t>ale </a:t>
            </a:r>
            <a:r>
              <a:rPr sz="2700" spc="-15" dirty="0">
                <a:latin typeface="Calibri"/>
                <a:cs typeface="Calibri"/>
              </a:rPr>
              <a:t>častejšie </a:t>
            </a:r>
            <a:r>
              <a:rPr sz="2700" spc="-10" dirty="0">
                <a:latin typeface="Calibri"/>
                <a:cs typeface="Calibri"/>
              </a:rPr>
              <a:t>používajú </a:t>
            </a:r>
            <a:r>
              <a:rPr sz="2700" spc="-15" dirty="0">
                <a:latin typeface="Calibri"/>
                <a:cs typeface="Calibri"/>
              </a:rPr>
              <a:t>organický  </a:t>
            </a:r>
            <a:r>
              <a:rPr sz="2700" spc="-25" dirty="0">
                <a:latin typeface="Calibri"/>
                <a:cs typeface="Calibri"/>
              </a:rPr>
              <a:t>zdroj </a:t>
            </a:r>
            <a:r>
              <a:rPr sz="2700" dirty="0">
                <a:latin typeface="Calibri"/>
                <a:cs typeface="Calibri"/>
              </a:rPr>
              <a:t>N </a:t>
            </a:r>
            <a:r>
              <a:rPr sz="2700" spc="-10" dirty="0">
                <a:latin typeface="Calibri"/>
                <a:cs typeface="Calibri"/>
              </a:rPr>
              <a:t>(amíny) </a:t>
            </a:r>
            <a:r>
              <a:rPr sz="2700" spc="-35" dirty="0">
                <a:latin typeface="Calibri"/>
                <a:cs typeface="Calibri"/>
              </a:rPr>
              <a:t>ako </a:t>
            </a:r>
            <a:r>
              <a:rPr sz="2700" spc="-10" dirty="0">
                <a:latin typeface="Calibri"/>
                <a:cs typeface="Calibri"/>
              </a:rPr>
              <a:t>anorganický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NH</a:t>
            </a:r>
            <a:r>
              <a:rPr sz="2700" spc="-7" baseline="-20061" dirty="0">
                <a:latin typeface="Calibri"/>
                <a:cs typeface="Calibri"/>
              </a:rPr>
              <a:t>3</a:t>
            </a:r>
            <a:endParaRPr sz="2700" baseline="-20061">
              <a:latin typeface="Calibri"/>
              <a:cs typeface="Calibri"/>
            </a:endParaRPr>
          </a:p>
          <a:p>
            <a:pPr marL="88900" algn="just">
              <a:lnSpc>
                <a:spcPct val="100000"/>
              </a:lnSpc>
              <a:spcBef>
                <a:spcPts val="275"/>
              </a:spcBef>
            </a:pPr>
            <a:r>
              <a:rPr sz="2700" spc="-10" dirty="0">
                <a:latin typeface="Calibri"/>
                <a:cs typeface="Calibri"/>
              </a:rPr>
              <a:t>Tieto </a:t>
            </a:r>
            <a:r>
              <a:rPr sz="2700" spc="-15" dirty="0">
                <a:latin typeface="Calibri"/>
                <a:cs typeface="Calibri"/>
              </a:rPr>
              <a:t>enzýmy môžu </a:t>
            </a:r>
            <a:r>
              <a:rPr sz="2700" spc="-5" dirty="0">
                <a:latin typeface="Calibri"/>
                <a:cs typeface="Calibri"/>
              </a:rPr>
              <a:t>byť </a:t>
            </a:r>
            <a:r>
              <a:rPr sz="2700" spc="-20" dirty="0">
                <a:latin typeface="Calibri"/>
                <a:cs typeface="Calibri"/>
              </a:rPr>
              <a:t>rozdielne </a:t>
            </a:r>
            <a:r>
              <a:rPr sz="2700" dirty="0">
                <a:latin typeface="Calibri"/>
                <a:cs typeface="Calibri"/>
              </a:rPr>
              <a:t>od </a:t>
            </a:r>
            <a:r>
              <a:rPr sz="2700" spc="-5" dirty="0">
                <a:latin typeface="Calibri"/>
                <a:cs typeface="Calibri"/>
              </a:rPr>
              <a:t>enzýmov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autotrofov</a:t>
            </a:r>
            <a:endParaRPr sz="2700">
              <a:latin typeface="Calibri"/>
              <a:cs typeface="Calibri"/>
            </a:endParaRPr>
          </a:p>
          <a:p>
            <a:pPr marL="88900">
              <a:lnSpc>
                <a:spcPts val="3080"/>
              </a:lnSpc>
              <a:spcBef>
                <a:spcPts val="320"/>
              </a:spcBef>
              <a:tabLst>
                <a:tab pos="433070" algn="l"/>
                <a:tab pos="828040" algn="l"/>
                <a:tab pos="2135505" algn="l"/>
                <a:tab pos="3446779" algn="l"/>
                <a:tab pos="3938904" algn="l"/>
                <a:tab pos="4897755" algn="l"/>
                <a:tab pos="6367145" algn="l"/>
                <a:tab pos="8001000" algn="l"/>
              </a:tabLst>
            </a:pPr>
            <a:r>
              <a:rPr sz="2700" dirty="0">
                <a:latin typeface="Calibri"/>
                <a:cs typeface="Calibri"/>
              </a:rPr>
              <a:t>-	v	</a:t>
            </a:r>
            <a:r>
              <a:rPr sz="2700" spc="-5" dirty="0">
                <a:latin typeface="Calibri"/>
                <a:cs typeface="Calibri"/>
              </a:rPr>
              <a:t>jednom	</a:t>
            </a:r>
            <a:r>
              <a:rPr sz="2700" spc="-10" dirty="0">
                <a:latin typeface="Calibri"/>
                <a:cs typeface="Calibri"/>
              </a:rPr>
              <a:t>prípade	</a:t>
            </a:r>
            <a:r>
              <a:rPr sz="2700" dirty="0">
                <a:latin typeface="Calibri"/>
                <a:cs typeface="Calibri"/>
              </a:rPr>
              <a:t>je	AMO	</a:t>
            </a:r>
            <a:r>
              <a:rPr sz="2700" spc="-15" dirty="0">
                <a:latin typeface="Calibri"/>
                <a:cs typeface="Calibri"/>
              </a:rPr>
              <a:t>podobný	</a:t>
            </a:r>
            <a:r>
              <a:rPr sz="2700" spc="-20" dirty="0">
                <a:latin typeface="Calibri"/>
                <a:cs typeface="Calibri"/>
              </a:rPr>
              <a:t>(izolovaný	</a:t>
            </a:r>
            <a:r>
              <a:rPr sz="2700" dirty="0">
                <a:latin typeface="Calibri"/>
                <a:cs typeface="Calibri"/>
              </a:rPr>
              <a:t>z</a:t>
            </a:r>
            <a:endParaRPr sz="2700">
              <a:latin typeface="Calibri"/>
              <a:cs typeface="Calibri"/>
            </a:endParaRPr>
          </a:p>
          <a:p>
            <a:pPr marL="88900">
              <a:lnSpc>
                <a:spcPts val="3080"/>
              </a:lnSpc>
            </a:pPr>
            <a:r>
              <a:rPr sz="2700" i="1" spc="-5" dirty="0">
                <a:latin typeface="Calibri"/>
                <a:cs typeface="Calibri"/>
              </a:rPr>
              <a:t>Thiosphaera </a:t>
            </a:r>
            <a:r>
              <a:rPr sz="2700" i="1" spc="-10" dirty="0">
                <a:latin typeface="Calibri"/>
                <a:cs typeface="Calibri"/>
              </a:rPr>
              <a:t>pantotropha</a:t>
            </a:r>
            <a:r>
              <a:rPr sz="2700" spc="-10" dirty="0">
                <a:latin typeface="Calibri"/>
                <a:cs typeface="Calibri"/>
              </a:rPr>
              <a:t>)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5" dirty="0">
                <a:latin typeface="Calibri"/>
                <a:cs typeface="Calibri"/>
              </a:rPr>
              <a:t>obsahuje Cu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ióny</a:t>
            </a:r>
            <a:endParaRPr sz="27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30"/>
              </a:spcBef>
              <a:tabLst>
                <a:tab pos="1327785" algn="l"/>
                <a:tab pos="2134235" algn="l"/>
                <a:tab pos="2443480" algn="l"/>
                <a:tab pos="2838450" algn="l"/>
                <a:tab pos="4760595" algn="l"/>
                <a:tab pos="5363845" algn="l"/>
                <a:tab pos="5789295" algn="l"/>
                <a:tab pos="7191375" algn="l"/>
                <a:tab pos="7999095" algn="l"/>
              </a:tabLst>
            </a:pPr>
            <a:r>
              <a:rPr sz="2700" spc="-5" dirty="0">
                <a:latin typeface="Calibri"/>
                <a:cs typeface="Calibri"/>
              </a:rPr>
              <a:t>Naopak	</a:t>
            </a:r>
            <a:r>
              <a:rPr sz="2700" spc="-20" dirty="0">
                <a:latin typeface="Calibri"/>
                <a:cs typeface="Calibri"/>
              </a:rPr>
              <a:t>HAO	</a:t>
            </a:r>
            <a:r>
              <a:rPr sz="2700" dirty="0">
                <a:latin typeface="Calibri"/>
                <a:cs typeface="Calibri"/>
              </a:rPr>
              <a:t>z	</a:t>
            </a:r>
            <a:r>
              <a:rPr sz="2700" i="1" spc="-130" dirty="0">
                <a:latin typeface="Calibri"/>
                <a:cs typeface="Calibri"/>
              </a:rPr>
              <a:t>T.	</a:t>
            </a:r>
            <a:r>
              <a:rPr sz="2700" i="1" spc="-10" dirty="0">
                <a:latin typeface="Calibri"/>
                <a:cs typeface="Calibri"/>
              </a:rPr>
              <a:t>pantotropha	</a:t>
            </a:r>
            <a:r>
              <a:rPr sz="2700" spc="-5" dirty="0">
                <a:latin typeface="Calibri"/>
                <a:cs typeface="Calibri"/>
              </a:rPr>
              <a:t>nie	je	</a:t>
            </a:r>
            <a:r>
              <a:rPr sz="2700" spc="-15" dirty="0">
                <a:latin typeface="Calibri"/>
                <a:cs typeface="Calibri"/>
              </a:rPr>
              <a:t>podobný	</a:t>
            </a:r>
            <a:r>
              <a:rPr sz="2700" spc="-20" dirty="0">
                <a:latin typeface="Calibri"/>
                <a:cs typeface="Calibri"/>
              </a:rPr>
              <a:t>HAO	</a:t>
            </a:r>
            <a:r>
              <a:rPr sz="2700" dirty="0">
                <a:latin typeface="Calibri"/>
                <a:cs typeface="Calibri"/>
              </a:rPr>
              <a:t>z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5745" y="4863845"/>
            <a:ext cx="63233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042669" algn="l"/>
                <a:tab pos="1606550" algn="l"/>
                <a:tab pos="2940685" algn="l"/>
                <a:tab pos="3347720" algn="l"/>
                <a:tab pos="4502785" algn="l"/>
              </a:tabLst>
            </a:pPr>
            <a:r>
              <a:rPr sz="2700" dirty="0">
                <a:latin typeface="Calibri"/>
                <a:cs typeface="Calibri"/>
              </a:rPr>
              <a:t>–	sú	</a:t>
            </a:r>
            <a:r>
              <a:rPr sz="2700" spc="-25" dirty="0">
                <a:latin typeface="Calibri"/>
                <a:cs typeface="Calibri"/>
              </a:rPr>
              <a:t>to	</a:t>
            </a:r>
            <a:r>
              <a:rPr sz="2700" spc="-15" dirty="0">
                <a:latin typeface="Calibri"/>
                <a:cs typeface="Calibri"/>
              </a:rPr>
              <a:t>enzýmy	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2700" spc="-15" dirty="0">
                <a:latin typeface="Calibri"/>
                <a:cs typeface="Calibri"/>
              </a:rPr>
              <a:t>nižšou	</a:t>
            </a:r>
            <a:r>
              <a:rPr sz="2700" spc="-10" dirty="0">
                <a:latin typeface="Calibri"/>
                <a:cs typeface="Calibri"/>
              </a:rPr>
              <a:t>molekulovou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9482" y="5234127"/>
            <a:ext cx="61487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  <a:tab pos="2211705" algn="l"/>
                <a:tab pos="3248660" algn="l"/>
                <a:tab pos="3867150" algn="l"/>
                <a:tab pos="5545455" algn="l"/>
              </a:tabLst>
            </a:pPr>
            <a:r>
              <a:rPr sz="2700" dirty="0">
                <a:latin typeface="Calibri"/>
                <a:cs typeface="Calibri"/>
              </a:rPr>
              <a:t>a	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b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huj</a:t>
            </a:r>
            <a:r>
              <a:rPr sz="2700" dirty="0">
                <a:latin typeface="Calibri"/>
                <a:cs typeface="Calibri"/>
              </a:rPr>
              <a:t>ú	</a:t>
            </a:r>
            <a:r>
              <a:rPr sz="2700" spc="-15" dirty="0">
                <a:latin typeface="Calibri"/>
                <a:cs typeface="Calibri"/>
              </a:rPr>
              <a:t>h</a:t>
            </a:r>
            <a:r>
              <a:rPr sz="2700" spc="-10" dirty="0">
                <a:latin typeface="Calibri"/>
                <a:cs typeface="Calibri"/>
              </a:rPr>
              <a:t>é</a:t>
            </a:r>
            <a:r>
              <a:rPr sz="2700" spc="-45" dirty="0">
                <a:latin typeface="Calibri"/>
                <a:cs typeface="Calibri"/>
              </a:rPr>
              <a:t>m</a:t>
            </a:r>
            <a:r>
              <a:rPr sz="2700" spc="-19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,	ale	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ehém</a:t>
            </a:r>
            <a:r>
              <a:rPr sz="2700" spc="-2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é	i</a:t>
            </a:r>
            <a:r>
              <a:rPr sz="2700" spc="5" dirty="0">
                <a:latin typeface="Calibri"/>
                <a:cs typeface="Calibri"/>
              </a:rPr>
              <a:t>ó</a:t>
            </a:r>
            <a:r>
              <a:rPr sz="2700" spc="-5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y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63845"/>
            <a:ext cx="1745614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25"/>
              </a:spcBef>
            </a:pPr>
            <a:r>
              <a:rPr sz="2700" spc="-20" dirty="0">
                <a:latin typeface="Calibri"/>
                <a:cs typeface="Calibri"/>
              </a:rPr>
              <a:t>autotrofov  </a:t>
            </a:r>
            <a:r>
              <a:rPr sz="2700" spc="-5" dirty="0">
                <a:latin typeface="Calibri"/>
                <a:cs typeface="Calibri"/>
              </a:rPr>
              <a:t>hmotno</a:t>
            </a:r>
            <a:r>
              <a:rPr sz="2700" spc="-3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ťou  </a:t>
            </a:r>
            <a:r>
              <a:rPr sz="2700" spc="-25" dirty="0">
                <a:latin typeface="Calibri"/>
                <a:cs typeface="Calibri"/>
              </a:rPr>
              <a:t>železa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607946"/>
            <a:ext cx="5930900" cy="5137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759585" algn="ctr">
              <a:lnSpc>
                <a:spcPts val="1190"/>
              </a:lnSpc>
              <a:spcBef>
                <a:spcPts val="240"/>
              </a:spcBef>
            </a:pPr>
            <a:r>
              <a:rPr sz="2100" spc="10" dirty="0">
                <a:latin typeface="Calibri"/>
                <a:cs typeface="Calibri"/>
              </a:rPr>
              <a:t>-</a:t>
            </a:r>
            <a:endParaRPr sz="2100">
              <a:latin typeface="Calibri"/>
              <a:cs typeface="Calibri"/>
            </a:endParaRPr>
          </a:p>
          <a:p>
            <a:pPr marL="50800">
              <a:lnSpc>
                <a:spcPts val="2510"/>
              </a:lnSpc>
              <a:tabLst>
                <a:tab pos="1757680" algn="l"/>
                <a:tab pos="3134360" algn="l"/>
                <a:tab pos="4180840" algn="l"/>
              </a:tabLst>
            </a:pPr>
            <a:r>
              <a:rPr sz="3200" spc="-15" dirty="0">
                <a:latin typeface="Calibri"/>
                <a:cs typeface="Calibri"/>
              </a:rPr>
              <a:t>Konečná	</a:t>
            </a:r>
            <a:r>
              <a:rPr sz="3200" spc="-10" dirty="0">
                <a:latin typeface="Calibri"/>
                <a:cs typeface="Calibri"/>
              </a:rPr>
              <a:t>tvorba	</a:t>
            </a: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2	</a:t>
            </a:r>
            <a:r>
              <a:rPr sz="3200" spc="-10" dirty="0">
                <a:latin typeface="Calibri"/>
                <a:cs typeface="Calibri"/>
              </a:rPr>
              <a:t>prechádza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5689" y="1607946"/>
            <a:ext cx="1950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6930" algn="l"/>
              </a:tabLst>
            </a:pPr>
            <a:r>
              <a:rPr sz="3200" spc="-10" dirty="0">
                <a:latin typeface="Calibri"/>
                <a:cs typeface="Calibri"/>
              </a:rPr>
              <a:t>cez	tvorbu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95626"/>
            <a:ext cx="8072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33040" algn="l"/>
                <a:tab pos="3822700" algn="l"/>
                <a:tab pos="5182870" algn="l"/>
                <a:tab pos="5568315" algn="l"/>
                <a:tab pos="6784975" algn="l"/>
              </a:tabLst>
            </a:pPr>
            <a:r>
              <a:rPr sz="3200" dirty="0">
                <a:latin typeface="Calibri"/>
                <a:cs typeface="Calibri"/>
              </a:rPr>
              <a:t>medzip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</a:t>
            </a:r>
            <a:r>
              <a:rPr sz="3200" spc="-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tu	NOH,	</a:t>
            </a:r>
            <a:r>
              <a:rPr sz="3200" spc="-5" dirty="0">
                <a:latin typeface="Calibri"/>
                <a:cs typeface="Calibri"/>
              </a:rPr>
              <a:t>pri</a:t>
            </a:r>
            <a:r>
              <a:rPr sz="3200" spc="-25" dirty="0">
                <a:latin typeface="Calibri"/>
                <a:cs typeface="Calibri"/>
              </a:rPr>
              <a:t>č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	v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prí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504" y="2583002"/>
            <a:ext cx="2559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nie 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150" spc="7" baseline="-21164" dirty="0"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ako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240" y="2583002"/>
            <a:ext cx="5426075" cy="2176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tento </a:t>
            </a:r>
            <a:r>
              <a:rPr sz="3200" spc="-10" dirty="0">
                <a:latin typeface="Calibri"/>
                <a:cs typeface="Calibri"/>
              </a:rPr>
              <a:t>medziprodukt reaguje 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150" spc="15" baseline="-21164" dirty="0">
                <a:latin typeface="Calibri"/>
                <a:cs typeface="Calibri"/>
              </a:rPr>
              <a:t>2  </a:t>
            </a:r>
            <a:r>
              <a:rPr sz="3200" dirty="0">
                <a:latin typeface="Calibri"/>
                <a:cs typeface="Calibri"/>
              </a:rPr>
              <a:t>je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5" dirty="0">
                <a:latin typeface="Calibri"/>
                <a:cs typeface="Calibri"/>
              </a:rPr>
              <a:t>prípade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autotrofov:</a:t>
            </a:r>
            <a:endParaRPr sz="3200">
              <a:latin typeface="Calibri"/>
              <a:cs typeface="Calibri"/>
            </a:endParaRPr>
          </a:p>
          <a:p>
            <a:pPr marL="25400" marR="980440">
              <a:lnSpc>
                <a:spcPct val="120100"/>
              </a:lnSpc>
              <a:spcBef>
                <a:spcPts val="20"/>
              </a:spcBef>
            </a:pPr>
            <a:r>
              <a:rPr sz="3200" dirty="0">
                <a:latin typeface="Calibri"/>
                <a:cs typeface="Calibri"/>
              </a:rPr>
              <a:t>NH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OH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NOH + 2H</a:t>
            </a:r>
            <a:r>
              <a:rPr sz="3150" baseline="25132" dirty="0">
                <a:latin typeface="Calibri"/>
                <a:cs typeface="Calibri"/>
              </a:rPr>
              <a:t>+ </a:t>
            </a:r>
            <a:r>
              <a:rPr sz="3200" dirty="0">
                <a:latin typeface="Calibri"/>
                <a:cs typeface="Calibri"/>
              </a:rPr>
              <a:t>+ 2e</a:t>
            </a:r>
            <a:r>
              <a:rPr sz="3150" baseline="25132" dirty="0">
                <a:latin typeface="Calibri"/>
                <a:cs typeface="Calibri"/>
              </a:rPr>
              <a:t>-  </a:t>
            </a:r>
            <a:r>
              <a:rPr sz="3200" dirty="0">
                <a:latin typeface="Calibri"/>
                <a:cs typeface="Calibri"/>
              </a:rPr>
              <a:t>NOH + ½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150" spc="15" baseline="-21164" dirty="0">
                <a:latin typeface="Calibri"/>
                <a:cs typeface="Calibri"/>
              </a:rPr>
              <a:t>2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3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2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9675" y="4258132"/>
            <a:ext cx="8318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100" spc="10" dirty="0">
                <a:latin typeface="Calibri"/>
                <a:cs typeface="Calibri"/>
              </a:rPr>
              <a:t>-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16890" y="1659191"/>
          <a:ext cx="8108949" cy="102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2215515"/>
                <a:gridCol w="1837055"/>
                <a:gridCol w="1843405"/>
                <a:gridCol w="1471929"/>
                <a:gridCol w="466725"/>
              </a:tblGrid>
              <a:tr h="533717">
                <a:tc>
                  <a:txBody>
                    <a:bodyPr/>
                    <a:lstStyle/>
                    <a:p>
                      <a:pPr marL="31750">
                        <a:lnSpc>
                          <a:spcPts val="3540"/>
                        </a:lnSpc>
                      </a:pPr>
                      <a:r>
                        <a:rPr sz="3200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540"/>
                        </a:lnSpc>
                        <a:tabLst>
                          <a:tab pos="1214120" algn="l"/>
                        </a:tabLst>
                      </a:pPr>
                      <a:r>
                        <a:rPr sz="3200" b="1" spc="-5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Tretí	</a:t>
                      </a:r>
                      <a:r>
                        <a:rPr sz="32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krok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3540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(konverzia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3540"/>
                        </a:lnSpc>
                        <a:tabLst>
                          <a:tab pos="140843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32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150" spc="15" baseline="25132" dirty="0">
                          <a:latin typeface="Calibri"/>
                          <a:cs typeface="Calibri"/>
                        </a:rPr>
                        <a:t>-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na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354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32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150" spc="7" baseline="25132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354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sa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8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uskutočňuje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3180"/>
                        </a:lnSpc>
                        <a:tabLst>
                          <a:tab pos="896619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cez	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32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150" spc="15" baseline="25132" dirty="0">
                          <a:latin typeface="Calibri"/>
                          <a:cs typeface="Calibri"/>
                        </a:rPr>
                        <a:t>-</a:t>
                      </a:r>
                      <a:endParaRPr sz="3150" baseline="25132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3180"/>
                        </a:lnSpc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oxidujúce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318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baktérie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120014" algn="ctr">
                        <a:lnSpc>
                          <a:spcPts val="318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(s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BBA5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7840" y="1682013"/>
            <a:ext cx="8149590" cy="307721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5182870">
              <a:lnSpc>
                <a:spcPct val="100000"/>
              </a:lnSpc>
              <a:spcBef>
                <a:spcPts val="1410"/>
              </a:spcBef>
              <a:tabLst>
                <a:tab pos="7046595" algn="l"/>
              </a:tabLst>
            </a:pPr>
            <a:r>
              <a:rPr sz="2100" spc="15" dirty="0">
                <a:latin typeface="Calibri"/>
                <a:cs typeface="Calibri"/>
              </a:rPr>
              <a:t>2	3</a:t>
            </a:r>
            <a:endParaRPr sz="2100">
              <a:latin typeface="Calibri"/>
              <a:cs typeface="Calibri"/>
            </a:endParaRPr>
          </a:p>
          <a:p>
            <a:pPr marR="128905" algn="ctr">
              <a:lnSpc>
                <a:spcPts val="2235"/>
              </a:lnSpc>
              <a:spcBef>
                <a:spcPts val="1320"/>
              </a:spcBef>
            </a:pPr>
            <a:r>
              <a:rPr sz="2100" spc="15" dirty="0">
                <a:latin typeface="Calibri"/>
                <a:cs typeface="Calibri"/>
              </a:rPr>
              <a:t>2</a:t>
            </a:r>
            <a:endParaRPr sz="2100">
              <a:latin typeface="Calibri"/>
              <a:cs typeface="Calibri"/>
            </a:endParaRPr>
          </a:p>
          <a:p>
            <a:pPr marL="393700">
              <a:lnSpc>
                <a:spcPts val="3554"/>
              </a:lnSpc>
            </a:pPr>
            <a:r>
              <a:rPr sz="3200" spc="-10" dirty="0">
                <a:latin typeface="Calibri"/>
                <a:cs typeface="Calibri"/>
              </a:rPr>
              <a:t>názvom </a:t>
            </a:r>
            <a:r>
              <a:rPr sz="3200" i="1" spc="-5" dirty="0">
                <a:latin typeface="Calibri"/>
                <a:cs typeface="Calibri"/>
              </a:rPr>
              <a:t>Nitro </a:t>
            </a:r>
            <a:r>
              <a:rPr sz="3200" spc="-40" dirty="0">
                <a:latin typeface="Calibri"/>
                <a:cs typeface="Calibri"/>
              </a:rPr>
              <a:t>ako </a:t>
            </a:r>
            <a:r>
              <a:rPr sz="3200" spc="-70" dirty="0">
                <a:latin typeface="Calibri"/>
                <a:cs typeface="Calibri"/>
              </a:rPr>
              <a:t>napr.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Nitrobacter</a:t>
            </a:r>
            <a:r>
              <a:rPr sz="3200" spc="-5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3065" algn="l"/>
                <a:tab pos="393700" algn="l"/>
                <a:tab pos="2193290" algn="l"/>
                <a:tab pos="3241040" algn="l"/>
                <a:tab pos="6023610" algn="l"/>
                <a:tab pos="7239000" algn="l"/>
              </a:tabLst>
            </a:pPr>
            <a:r>
              <a:rPr sz="3200" spc="-15" dirty="0">
                <a:latin typeface="Calibri"/>
                <a:cs typeface="Calibri"/>
              </a:rPr>
              <a:t>Používajú	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nitrit	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oxidoreduktázu	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NIO</a:t>
            </a:r>
            <a:r>
              <a:rPr sz="3200" dirty="0">
                <a:latin typeface="Calibri"/>
                <a:cs typeface="Calibri"/>
              </a:rPr>
              <a:t>),	</a:t>
            </a:r>
            <a:r>
              <a:rPr sz="3200" spc="-25" dirty="0">
                <a:latin typeface="Calibri"/>
                <a:cs typeface="Calibri"/>
              </a:rPr>
              <a:t>ktorá</a:t>
            </a:r>
            <a:endParaRPr sz="3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katalyzuje </a:t>
            </a:r>
            <a:r>
              <a:rPr sz="3200" spc="-15" dirty="0">
                <a:latin typeface="Calibri"/>
                <a:cs typeface="Calibri"/>
              </a:rPr>
              <a:t>reakciu:</a:t>
            </a:r>
            <a:endParaRPr sz="3200">
              <a:latin typeface="Calibri"/>
              <a:cs typeface="Calibri"/>
            </a:endParaRPr>
          </a:p>
          <a:p>
            <a:pPr marL="965200">
              <a:lnSpc>
                <a:spcPts val="1455"/>
              </a:lnSpc>
              <a:spcBef>
                <a:spcPts val="795"/>
              </a:spcBef>
              <a:tabLst>
                <a:tab pos="1809114" algn="l"/>
                <a:tab pos="4197985" algn="l"/>
                <a:tab pos="5180965" algn="l"/>
              </a:tabLst>
            </a:pP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2	</a:t>
            </a:r>
            <a:r>
              <a:rPr sz="3200" dirty="0">
                <a:latin typeface="Calibri"/>
                <a:cs typeface="Calibri"/>
              </a:rPr>
              <a:t>+ H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3	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2H	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2e</a:t>
            </a:r>
            <a:endParaRPr sz="3200">
              <a:latin typeface="Calibri"/>
              <a:cs typeface="Calibri"/>
            </a:endParaRPr>
          </a:p>
          <a:p>
            <a:pPr marL="1634489">
              <a:lnSpc>
                <a:spcPts val="1205"/>
              </a:lnSpc>
              <a:tabLst>
                <a:tab pos="4022725" algn="l"/>
                <a:tab pos="4952365" algn="l"/>
                <a:tab pos="5883910" algn="l"/>
              </a:tabLst>
            </a:pPr>
            <a:r>
              <a:rPr sz="2100" spc="10" dirty="0">
                <a:latin typeface="Calibri"/>
                <a:cs typeface="Calibri"/>
              </a:rPr>
              <a:t>-	-	</a:t>
            </a:r>
            <a:r>
              <a:rPr sz="2100" spc="15" dirty="0">
                <a:latin typeface="Calibri"/>
                <a:cs typeface="Calibri"/>
              </a:rPr>
              <a:t>+	</a:t>
            </a:r>
            <a:r>
              <a:rPr sz="2100" spc="10" dirty="0">
                <a:latin typeface="Calibri"/>
                <a:cs typeface="Calibri"/>
              </a:rPr>
              <a:t>-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Nitrifikácia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Nitrifikácia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idx="1"/>
          </p:nvPr>
        </p:nvSpPr>
        <p:spPr>
          <a:xfrm>
            <a:off x="535940" y="1511020"/>
            <a:ext cx="8071484" cy="4154984"/>
          </a:xfrm>
        </p:spPr>
        <p:txBody>
          <a:bodyPr>
            <a:normAutofit lnSpcReduction="10000"/>
          </a:bodyPr>
          <a:lstStyle/>
          <a:p>
            <a:r>
              <a:rPr lang="sk-SK" sz="3000" b="0" i="0" dirty="0" err="1" smtClean="0">
                <a:solidFill>
                  <a:srgbClr val="C00000"/>
                </a:solidFill>
              </a:rPr>
              <a:t>Nitrit</a:t>
            </a:r>
            <a:r>
              <a:rPr lang="sk-SK" sz="3000" b="0" i="0" dirty="0" smtClean="0">
                <a:solidFill>
                  <a:srgbClr val="C00000"/>
                </a:solidFill>
              </a:rPr>
              <a:t> </a:t>
            </a:r>
            <a:r>
              <a:rPr lang="sk-SK" sz="3000" b="0" i="0" dirty="0" err="1" smtClean="0">
                <a:solidFill>
                  <a:srgbClr val="C00000"/>
                </a:solidFill>
              </a:rPr>
              <a:t>oxidoreduktáza</a:t>
            </a:r>
            <a:endParaRPr lang="sk-SK" sz="3000" b="0" i="0" dirty="0" smtClean="0">
              <a:solidFill>
                <a:srgbClr val="C00000"/>
              </a:solidFill>
            </a:endParaRPr>
          </a:p>
          <a:p>
            <a:r>
              <a:rPr lang="sk-SK" sz="3000" b="0" i="0" dirty="0" smtClean="0">
                <a:solidFill>
                  <a:schemeClr val="tx1"/>
                </a:solidFill>
              </a:rPr>
              <a:t>-Inkorporuje atóm kyslíka z H</a:t>
            </a:r>
            <a:r>
              <a:rPr lang="sk-SK" sz="30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3000" b="0" i="0" spc="-7" dirty="0" smtClean="0">
                <a:solidFill>
                  <a:schemeClr val="tx1"/>
                </a:solidFill>
              </a:rPr>
              <a:t>O na NO</a:t>
            </a:r>
            <a:r>
              <a:rPr lang="sk-SK" sz="30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3000" b="0" i="0" spc="-7" dirty="0" smtClean="0">
                <a:solidFill>
                  <a:schemeClr val="tx1"/>
                </a:solidFill>
              </a:rPr>
              <a:t>- a uvoľnenie 2e- sú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priemestnené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na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Cyt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c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oxidázu</a:t>
            </a:r>
            <a:r>
              <a:rPr lang="sk-SK" sz="3000" b="0" i="0" spc="-7" dirty="0" smtClean="0">
                <a:solidFill>
                  <a:schemeClr val="tx1"/>
                </a:solidFill>
              </a:rPr>
              <a:t>, ktorá obsahuje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Cu</a:t>
            </a:r>
            <a:r>
              <a:rPr lang="sk-SK" sz="3000" b="0" i="0" spc="-7" dirty="0" smtClean="0">
                <a:solidFill>
                  <a:schemeClr val="tx1"/>
                </a:solidFill>
              </a:rPr>
              <a:t>, kde molekula O</a:t>
            </a:r>
            <a:r>
              <a:rPr lang="sk-SK" sz="30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reaguje ako koncový elektrón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akceptor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za tvorby H</a:t>
            </a:r>
            <a:r>
              <a:rPr lang="sk-SK" sz="30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3000" b="0" i="0" spc="-7" dirty="0" smtClean="0">
                <a:solidFill>
                  <a:schemeClr val="tx1"/>
                </a:solidFill>
              </a:rPr>
              <a:t>O</a:t>
            </a:r>
          </a:p>
          <a:p>
            <a:r>
              <a:rPr lang="sk-SK" sz="3000" b="0" i="0" spc="-7" dirty="0" smtClean="0">
                <a:solidFill>
                  <a:schemeClr val="tx1"/>
                </a:solidFill>
              </a:rPr>
              <a:t>NIO je membránovým proteínom a ešte  nebol izolovaný v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kraštalickej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forme</a:t>
            </a:r>
          </a:p>
          <a:p>
            <a:r>
              <a:rPr lang="sk-SK" sz="3000" b="0" i="0" spc="-7" dirty="0" smtClean="0">
                <a:solidFill>
                  <a:schemeClr val="tx1"/>
                </a:solidFill>
              </a:rPr>
              <a:t>Obsahuje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Mo-subjednotku</a:t>
            </a:r>
            <a:r>
              <a:rPr lang="sk-SK" sz="3000" b="0" i="0" spc="-7" dirty="0" smtClean="0">
                <a:solidFill>
                  <a:schemeClr val="tx1"/>
                </a:solidFill>
              </a:rPr>
              <a:t>,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Fe-S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laster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a asociované molekuly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hému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</a:t>
            </a:r>
            <a:r>
              <a:rPr lang="sk-SK" sz="3000" b="0" spc="-7" dirty="0" smtClean="0">
                <a:solidFill>
                  <a:schemeClr val="tx1"/>
                </a:solidFill>
              </a:rPr>
              <a:t>a </a:t>
            </a:r>
            <a:r>
              <a:rPr lang="sk-SK" sz="3000" b="0" i="0" spc="-7" dirty="0" err="1" smtClean="0">
                <a:solidFill>
                  <a:schemeClr val="tx1"/>
                </a:solidFill>
              </a:rPr>
              <a:t>a</a:t>
            </a:r>
            <a:r>
              <a:rPr lang="sk-SK" sz="3000" b="0" spc="-7" dirty="0" smtClean="0">
                <a:solidFill>
                  <a:schemeClr val="tx1"/>
                </a:solidFill>
              </a:rPr>
              <a:t> c</a:t>
            </a:r>
            <a:endParaRPr lang="sk-SK" sz="3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641" y="300354"/>
            <a:ext cx="1918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Molybdén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7040" y="855806"/>
            <a:ext cx="8221980" cy="516699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11760" algn="just">
              <a:lnSpc>
                <a:spcPct val="100000"/>
              </a:lnSpc>
              <a:spcBef>
                <a:spcPts val="1810"/>
              </a:spcBef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Význam Mo</a:t>
            </a:r>
            <a:r>
              <a:rPr sz="32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enzýmov</a:t>
            </a:r>
            <a:endParaRPr sz="32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25"/>
              </a:spcBef>
            </a:pPr>
            <a:r>
              <a:rPr sz="2500" spc="-5" dirty="0">
                <a:latin typeface="Times New Roman"/>
                <a:cs typeface="Times New Roman"/>
              </a:rPr>
              <a:t>Mo </a:t>
            </a:r>
            <a:r>
              <a:rPr sz="2500" spc="-10" dirty="0">
                <a:latin typeface="Times New Roman"/>
                <a:cs typeface="Times New Roman"/>
              </a:rPr>
              <a:t>enzýmy majú </a:t>
            </a:r>
            <a:r>
              <a:rPr sz="2500" spc="-5" dirty="0">
                <a:latin typeface="Times New Roman"/>
                <a:cs typeface="Times New Roman"/>
              </a:rPr>
              <a:t>značný strategický význam v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biosfére:</a:t>
            </a:r>
            <a:endParaRPr sz="2500">
              <a:latin typeface="Times New Roman"/>
              <a:cs typeface="Times New Roman"/>
            </a:endParaRPr>
          </a:p>
          <a:p>
            <a:pPr marL="4445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443865" algn="l"/>
                <a:tab pos="444500" algn="l"/>
              </a:tabLst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Redukcia </a:t>
            </a:r>
            <a:r>
              <a:rPr sz="2500" dirty="0">
                <a:solidFill>
                  <a:srgbClr val="C00000"/>
                </a:solidFill>
                <a:latin typeface="Times New Roman"/>
                <a:cs typeface="Times New Roman"/>
              </a:rPr>
              <a:t>NO</a:t>
            </a:r>
            <a:r>
              <a:rPr sz="2475" baseline="-20202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sz="2475" baseline="25252" dirty="0">
                <a:solidFill>
                  <a:srgbClr val="C00000"/>
                </a:solidFill>
                <a:latin typeface="Times New Roman"/>
                <a:cs typeface="Times New Roman"/>
              </a:rPr>
              <a:t>-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na </a:t>
            </a:r>
            <a:r>
              <a:rPr sz="2500" dirty="0">
                <a:solidFill>
                  <a:srgbClr val="C00000"/>
                </a:solidFill>
                <a:latin typeface="Times New Roman"/>
                <a:cs typeface="Times New Roman"/>
              </a:rPr>
              <a:t>NO</a:t>
            </a:r>
            <a:r>
              <a:rPr sz="2475" baseline="-20202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475" baseline="25252" dirty="0">
                <a:solidFill>
                  <a:srgbClr val="C00000"/>
                </a:solidFill>
                <a:latin typeface="Times New Roman"/>
                <a:cs typeface="Times New Roman"/>
              </a:rPr>
              <a:t>- </a:t>
            </a:r>
            <a:r>
              <a:rPr sz="2500" spc="-5" dirty="0">
                <a:latin typeface="Times New Roman"/>
                <a:cs typeface="Times New Roman"/>
              </a:rPr>
              <a:t>=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nitrát</a:t>
            </a:r>
            <a:r>
              <a:rPr sz="2500" spc="-3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reduktázy</a:t>
            </a:r>
            <a:endParaRPr sz="2500">
              <a:latin typeface="Times New Roman"/>
              <a:cs typeface="Times New Roman"/>
            </a:endParaRPr>
          </a:p>
          <a:p>
            <a:pPr marL="101600" marR="3543300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Fixácia dusíka </a:t>
            </a:r>
            <a:r>
              <a:rPr sz="2500" spc="-5" dirty="0">
                <a:latin typeface="Times New Roman"/>
                <a:cs typeface="Times New Roman"/>
              </a:rPr>
              <a:t>=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Mo-nitrogenázy </a:t>
            </a:r>
            <a:r>
              <a:rPr sz="2500" spc="-5" dirty="0">
                <a:latin typeface="Times New Roman"/>
                <a:cs typeface="Times New Roman"/>
              </a:rPr>
              <a:t> (v rastlinách, hubách a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baktériách)</a:t>
            </a:r>
            <a:endParaRPr sz="2500">
              <a:latin typeface="Times New Roman"/>
              <a:cs typeface="Times New Roman"/>
            </a:endParaRPr>
          </a:p>
          <a:p>
            <a:pPr marL="444500" marR="65405" indent="-342900" algn="just">
              <a:lnSpc>
                <a:spcPts val="2400"/>
              </a:lnSpc>
              <a:spcBef>
                <a:spcPts val="580"/>
              </a:spcBef>
              <a:buChar char="-"/>
              <a:tabLst>
                <a:tab pos="444500" algn="l"/>
              </a:tabLst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Oxidácia </a:t>
            </a:r>
            <a:r>
              <a:rPr sz="2500" spc="5" dirty="0">
                <a:solidFill>
                  <a:srgbClr val="C00000"/>
                </a:solidFill>
                <a:latin typeface="Times New Roman"/>
                <a:cs typeface="Times New Roman"/>
              </a:rPr>
              <a:t>SO</a:t>
            </a:r>
            <a:r>
              <a:rPr sz="2475" spc="7" baseline="-20202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sz="2475" spc="7" baseline="25252" dirty="0">
                <a:solidFill>
                  <a:srgbClr val="C00000"/>
                </a:solidFill>
                <a:latin typeface="Times New Roman"/>
                <a:cs typeface="Times New Roman"/>
              </a:rPr>
              <a:t>2-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na </a:t>
            </a:r>
            <a:r>
              <a:rPr sz="2500" dirty="0">
                <a:solidFill>
                  <a:srgbClr val="C00000"/>
                </a:solidFill>
                <a:latin typeface="Times New Roman"/>
                <a:cs typeface="Times New Roman"/>
              </a:rPr>
              <a:t>SO</a:t>
            </a:r>
            <a:r>
              <a:rPr sz="2475" baseline="-20202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  <a:r>
              <a:rPr sz="2475" baseline="25252" dirty="0">
                <a:solidFill>
                  <a:srgbClr val="C00000"/>
                </a:solidFill>
                <a:latin typeface="Times New Roman"/>
                <a:cs typeface="Times New Roman"/>
              </a:rPr>
              <a:t>2- </a:t>
            </a:r>
            <a:r>
              <a:rPr sz="2500" dirty="0">
                <a:latin typeface="Times New Roman"/>
                <a:cs typeface="Times New Roman"/>
              </a:rPr>
              <a:t>(konečná reakcia </a:t>
            </a:r>
            <a:r>
              <a:rPr sz="2500" spc="-5" dirty="0">
                <a:latin typeface="Times New Roman"/>
                <a:cs typeface="Times New Roman"/>
              </a:rPr>
              <a:t>v </a:t>
            </a:r>
            <a:r>
              <a:rPr sz="2500" dirty="0">
                <a:latin typeface="Times New Roman"/>
                <a:cs typeface="Times New Roman"/>
              </a:rPr>
              <a:t>oxidačnej  degradácii aminokyselín </a:t>
            </a:r>
            <a:r>
              <a:rPr sz="2500" spc="-5" dirty="0">
                <a:latin typeface="Times New Roman"/>
                <a:cs typeface="Times New Roman"/>
              </a:rPr>
              <a:t>obsahujúcich </a:t>
            </a:r>
            <a:r>
              <a:rPr sz="2500" dirty="0">
                <a:latin typeface="Times New Roman"/>
                <a:cs typeface="Times New Roman"/>
              </a:rPr>
              <a:t>síru </a:t>
            </a:r>
            <a:r>
              <a:rPr sz="2500" spc="-5" dirty="0">
                <a:latin typeface="Times New Roman"/>
                <a:cs typeface="Times New Roman"/>
              </a:rPr>
              <a:t>– Cys, Met a  ďalších zlúčenín obsahujúcich </a:t>
            </a:r>
            <a:r>
              <a:rPr sz="2500" spc="-10" dirty="0">
                <a:latin typeface="Times New Roman"/>
                <a:cs typeface="Times New Roman"/>
              </a:rPr>
              <a:t>síru) </a:t>
            </a:r>
            <a:r>
              <a:rPr sz="2500" spc="-5" dirty="0">
                <a:latin typeface="Times New Roman"/>
                <a:cs typeface="Times New Roman"/>
              </a:rPr>
              <a:t>=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sulfit</a:t>
            </a:r>
            <a:r>
              <a:rPr sz="2500" spc="2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oxidáza</a:t>
            </a:r>
            <a:endParaRPr sz="2500">
              <a:latin typeface="Times New Roman"/>
              <a:cs typeface="Times New Roman"/>
            </a:endParaRPr>
          </a:p>
          <a:p>
            <a:pPr marL="101600" marR="67310" algn="just">
              <a:lnSpc>
                <a:spcPts val="24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(v </a:t>
            </a:r>
            <a:r>
              <a:rPr sz="2500" dirty="0">
                <a:latin typeface="Times New Roman"/>
                <a:cs typeface="Times New Roman"/>
              </a:rPr>
              <a:t>pečeni zvierat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človeka, dospelý </a:t>
            </a:r>
            <a:r>
              <a:rPr sz="2500" spc="-5" dirty="0">
                <a:latin typeface="Times New Roman"/>
                <a:cs typeface="Times New Roman"/>
              </a:rPr>
              <a:t>človek </a:t>
            </a:r>
            <a:r>
              <a:rPr sz="2500" dirty="0">
                <a:latin typeface="Times New Roman"/>
                <a:cs typeface="Times New Roman"/>
              </a:rPr>
              <a:t>vylučuje </a:t>
            </a:r>
            <a:r>
              <a:rPr sz="2500" spc="-5" dirty="0">
                <a:latin typeface="Times New Roman"/>
                <a:cs typeface="Times New Roman"/>
              </a:rPr>
              <a:t>cca 1g  </a:t>
            </a:r>
            <a:r>
              <a:rPr sz="2500" spc="5" dirty="0">
                <a:latin typeface="Times New Roman"/>
                <a:cs typeface="Times New Roman"/>
              </a:rPr>
              <a:t>SO</a:t>
            </a:r>
            <a:r>
              <a:rPr sz="2475" spc="7" baseline="-20202" dirty="0">
                <a:latin typeface="Times New Roman"/>
                <a:cs typeface="Times New Roman"/>
              </a:rPr>
              <a:t>4</a:t>
            </a:r>
            <a:r>
              <a:rPr sz="2475" spc="7" baseline="25252" dirty="0">
                <a:latin typeface="Times New Roman"/>
                <a:cs typeface="Times New Roman"/>
              </a:rPr>
              <a:t>2- </a:t>
            </a:r>
            <a:r>
              <a:rPr sz="2500" spc="-5" dirty="0">
                <a:latin typeface="Times New Roman"/>
                <a:cs typeface="Times New Roman"/>
              </a:rPr>
              <a:t>každý</a:t>
            </a:r>
            <a:r>
              <a:rPr sz="2500" spc="-2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deň)</a:t>
            </a:r>
            <a:endParaRPr sz="2500">
              <a:latin typeface="Times New Roman"/>
              <a:cs typeface="Times New Roman"/>
            </a:endParaRPr>
          </a:p>
          <a:p>
            <a:pPr marL="444500" marR="66675" indent="-342900" algn="just">
              <a:lnSpc>
                <a:spcPts val="2400"/>
              </a:lnSpc>
              <a:spcBef>
                <a:spcPts val="605"/>
              </a:spcBef>
              <a:buChar char="-"/>
              <a:tabLst>
                <a:tab pos="444500" algn="l"/>
              </a:tabLst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Oxidácia </a:t>
            </a:r>
            <a:r>
              <a:rPr sz="2500" dirty="0">
                <a:solidFill>
                  <a:srgbClr val="C00000"/>
                </a:solidFill>
                <a:latin typeface="Times New Roman"/>
                <a:cs typeface="Times New Roman"/>
              </a:rPr>
              <a:t>xantínu na kyselinu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močovú </a:t>
            </a:r>
            <a:r>
              <a:rPr sz="2500" dirty="0">
                <a:latin typeface="Times New Roman"/>
                <a:cs typeface="Times New Roman"/>
              </a:rPr>
              <a:t>(uric acid) (konečný  </a:t>
            </a:r>
            <a:r>
              <a:rPr sz="2500" spc="-5" dirty="0">
                <a:latin typeface="Times New Roman"/>
                <a:cs typeface="Times New Roman"/>
              </a:rPr>
              <a:t>krok metabolizmu purínu) =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xantín</a:t>
            </a:r>
            <a:r>
              <a:rPr sz="2500" spc="1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Times New Roman"/>
                <a:cs typeface="Times New Roman"/>
              </a:rPr>
              <a:t>dehydrogenázy-oxidázy</a:t>
            </a:r>
            <a:endParaRPr sz="2500">
              <a:latin typeface="Times New Roman"/>
              <a:cs typeface="Times New Roman"/>
            </a:endParaRPr>
          </a:p>
          <a:p>
            <a:pPr marL="101600" algn="just">
              <a:lnSpc>
                <a:spcPct val="100000"/>
              </a:lnSpc>
              <a:spcBef>
                <a:spcPts val="20"/>
              </a:spcBef>
            </a:pPr>
            <a:r>
              <a:rPr sz="2500" spc="-5" dirty="0">
                <a:latin typeface="Times New Roman"/>
                <a:cs typeface="Times New Roman"/>
              </a:rPr>
              <a:t>(pečeň a obličky človeka a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zvierat)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70685"/>
            <a:ext cx="8236584" cy="418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342900">
              <a:lnSpc>
                <a:spcPts val="3080"/>
              </a:lnSpc>
              <a:spcBef>
                <a:spcPts val="10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700" dirty="0">
                <a:latin typeface="Calibri"/>
                <a:cs typeface="Calibri"/>
              </a:rPr>
              <a:t>Je </a:t>
            </a:r>
            <a:r>
              <a:rPr sz="2700" spc="-15" dirty="0">
                <a:latin typeface="Calibri"/>
                <a:cs typeface="Calibri"/>
              </a:rPr>
              <a:t>anaerobná </a:t>
            </a:r>
            <a:r>
              <a:rPr sz="2700" spc="-10" dirty="0">
                <a:latin typeface="Calibri"/>
                <a:cs typeface="Calibri"/>
              </a:rPr>
              <a:t>spotreba </a:t>
            </a:r>
            <a:r>
              <a:rPr sz="2700" spc="-15" dirty="0">
                <a:latin typeface="Calibri"/>
                <a:cs typeface="Calibri"/>
              </a:rPr>
              <a:t>častíc </a:t>
            </a:r>
            <a:r>
              <a:rPr sz="2700" spc="-10" dirty="0">
                <a:latin typeface="Calibri"/>
                <a:cs typeface="Calibri"/>
              </a:rPr>
              <a:t>obsahujúcich </a:t>
            </a:r>
            <a:r>
              <a:rPr sz="2700" spc="-15" dirty="0">
                <a:latin typeface="Calibri"/>
                <a:cs typeface="Calibri"/>
              </a:rPr>
              <a:t>oxidy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dusíka</a:t>
            </a:r>
            <a:endParaRPr sz="2700">
              <a:latin typeface="Calibri"/>
              <a:cs typeface="Calibri"/>
            </a:endParaRPr>
          </a:p>
          <a:p>
            <a:pPr marL="431800">
              <a:lnSpc>
                <a:spcPts val="2240"/>
              </a:lnSpc>
            </a:pPr>
            <a:r>
              <a:rPr sz="2700" spc="-5" dirty="0">
                <a:latin typeface="Calibri"/>
                <a:cs typeface="Calibri"/>
              </a:rPr>
              <a:t>(NO </a:t>
            </a:r>
            <a:r>
              <a:rPr sz="2700" baseline="24691" dirty="0">
                <a:latin typeface="Calibri"/>
                <a:cs typeface="Calibri"/>
              </a:rPr>
              <a:t>-</a:t>
            </a:r>
            <a:r>
              <a:rPr sz="2700" dirty="0">
                <a:latin typeface="Calibri"/>
                <a:cs typeface="Calibri"/>
              </a:rPr>
              <a:t>, </a:t>
            </a:r>
            <a:r>
              <a:rPr sz="2700" spc="-5" dirty="0">
                <a:latin typeface="Calibri"/>
                <a:cs typeface="Calibri"/>
              </a:rPr>
              <a:t>NO </a:t>
            </a:r>
            <a:r>
              <a:rPr sz="2700" baseline="24691" dirty="0">
                <a:latin typeface="Calibri"/>
                <a:cs typeface="Calibri"/>
              </a:rPr>
              <a:t>-</a:t>
            </a:r>
            <a:r>
              <a:rPr sz="2700" dirty="0">
                <a:latin typeface="Calibri"/>
                <a:cs typeface="Calibri"/>
              </a:rPr>
              <a:t>, </a:t>
            </a:r>
            <a:r>
              <a:rPr sz="2700" spc="-5" dirty="0">
                <a:latin typeface="Calibri"/>
                <a:cs typeface="Calibri"/>
              </a:rPr>
              <a:t>NO </a:t>
            </a:r>
            <a:r>
              <a:rPr sz="2700" dirty="0">
                <a:latin typeface="Calibri"/>
                <a:cs typeface="Calibri"/>
              </a:rPr>
              <a:t>a N O) </a:t>
            </a:r>
            <a:r>
              <a:rPr sz="2700" spc="-10" dirty="0">
                <a:latin typeface="Calibri"/>
                <a:cs typeface="Calibri"/>
              </a:rPr>
              <a:t>pomocou</a:t>
            </a:r>
            <a:r>
              <a:rPr sz="2700" spc="-3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baktérií</a:t>
            </a:r>
            <a:endParaRPr sz="2700">
              <a:latin typeface="Calibri"/>
              <a:cs typeface="Calibri"/>
            </a:endParaRPr>
          </a:p>
          <a:p>
            <a:pPr marL="983615">
              <a:lnSpc>
                <a:spcPts val="1240"/>
              </a:lnSpc>
              <a:tabLst>
                <a:tab pos="1780539" algn="l"/>
                <a:tab pos="3117215" algn="l"/>
              </a:tabLst>
            </a:pPr>
            <a:r>
              <a:rPr sz="1800" dirty="0">
                <a:latin typeface="Calibri"/>
                <a:cs typeface="Calibri"/>
              </a:rPr>
              <a:t>3	2	2</a:t>
            </a:r>
            <a:endParaRPr sz="1800">
              <a:latin typeface="Calibri"/>
              <a:cs typeface="Calibri"/>
            </a:endParaRPr>
          </a:p>
          <a:p>
            <a:pPr marL="431800" indent="-342900">
              <a:lnSpc>
                <a:spcPts val="316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700" spc="-15" dirty="0">
                <a:latin typeface="Calibri"/>
                <a:cs typeface="Calibri"/>
              </a:rPr>
              <a:t>Konečným produktom </a:t>
            </a:r>
            <a:r>
              <a:rPr sz="2700" dirty="0">
                <a:latin typeface="Calibri"/>
                <a:cs typeface="Calibri"/>
              </a:rPr>
              <a:t>je 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endParaRPr sz="2700" baseline="-20061">
              <a:latin typeface="Calibri"/>
              <a:cs typeface="Calibri"/>
            </a:endParaRPr>
          </a:p>
          <a:p>
            <a:pPr marL="431800" indent="-342900">
              <a:lnSpc>
                <a:spcPts val="3080"/>
              </a:lnSpc>
              <a:spcBef>
                <a:spcPts val="325"/>
              </a:spcBef>
              <a:buFont typeface="Arial"/>
              <a:buChar char="•"/>
              <a:tabLst>
                <a:tab pos="431165" algn="l"/>
                <a:tab pos="431800" algn="l"/>
                <a:tab pos="1481455" algn="l"/>
                <a:tab pos="3550285" algn="l"/>
                <a:tab pos="4106545" algn="l"/>
                <a:tab pos="5568315" algn="l"/>
                <a:tab pos="6400800" algn="l"/>
                <a:tab pos="7299959" algn="l"/>
                <a:tab pos="7880350" algn="l"/>
              </a:tabLst>
            </a:pPr>
            <a:r>
              <a:rPr sz="2700" spc="-15" dirty="0">
                <a:latin typeface="Calibri"/>
                <a:cs typeface="Calibri"/>
              </a:rPr>
              <a:t>Počas	</a:t>
            </a:r>
            <a:r>
              <a:rPr sz="2700" spc="-10" dirty="0">
                <a:latin typeface="Calibri"/>
                <a:cs typeface="Calibri"/>
              </a:rPr>
              <a:t>denitrifikácie	</a:t>
            </a:r>
            <a:r>
              <a:rPr sz="2700" spc="-5" dirty="0">
                <a:latin typeface="Calibri"/>
                <a:cs typeface="Calibri"/>
              </a:rPr>
              <a:t>sa	</a:t>
            </a:r>
            <a:r>
              <a:rPr sz="2700" spc="-10" dirty="0">
                <a:latin typeface="Calibri"/>
                <a:cs typeface="Calibri"/>
              </a:rPr>
              <a:t>uvolňuje	</a:t>
            </a:r>
            <a:r>
              <a:rPr sz="2700" spc="-15" dirty="0">
                <a:latin typeface="Calibri"/>
                <a:cs typeface="Calibri"/>
              </a:rPr>
              <a:t>veľa	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spc="-30" baseline="-20061" dirty="0">
                <a:latin typeface="Calibri"/>
                <a:cs typeface="Calibri"/>
              </a:rPr>
              <a:t>2</a:t>
            </a:r>
            <a:r>
              <a:rPr sz="2700" spc="-20" dirty="0">
                <a:latin typeface="Calibri"/>
                <a:cs typeface="Calibri"/>
              </a:rPr>
              <a:t>O,	</a:t>
            </a:r>
            <a:r>
              <a:rPr sz="2700" spc="-15" dirty="0">
                <a:latin typeface="Calibri"/>
                <a:cs typeface="Calibri"/>
              </a:rPr>
              <a:t>čo	</a:t>
            </a:r>
            <a:r>
              <a:rPr sz="2700" dirty="0">
                <a:latin typeface="Calibri"/>
                <a:cs typeface="Calibri"/>
              </a:rPr>
              <a:t>je</a:t>
            </a:r>
            <a:endParaRPr sz="2700">
              <a:latin typeface="Calibri"/>
              <a:cs typeface="Calibri"/>
            </a:endParaRPr>
          </a:p>
          <a:p>
            <a:pPr marL="431800">
              <a:lnSpc>
                <a:spcPts val="3080"/>
              </a:lnSpc>
            </a:pPr>
            <a:r>
              <a:rPr sz="2700" spc="-10" dirty="0">
                <a:latin typeface="Calibri"/>
                <a:cs typeface="Calibri"/>
              </a:rPr>
              <a:t>významný </a:t>
            </a:r>
            <a:r>
              <a:rPr sz="2700" spc="-15" dirty="0">
                <a:latin typeface="Calibri"/>
                <a:cs typeface="Calibri"/>
              </a:rPr>
              <a:t>skleníkový </a:t>
            </a:r>
            <a:r>
              <a:rPr sz="2700" spc="-5" dirty="0">
                <a:latin typeface="Calibri"/>
                <a:cs typeface="Calibri"/>
              </a:rPr>
              <a:t>plyn narúšajúci </a:t>
            </a:r>
            <a:r>
              <a:rPr sz="2700" spc="-20" dirty="0">
                <a:latin typeface="Calibri"/>
                <a:cs typeface="Calibri"/>
              </a:rPr>
              <a:t>ozónovú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vrstvu</a:t>
            </a:r>
            <a:endParaRPr sz="270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700" spc="-5" dirty="0">
                <a:latin typeface="Calibri"/>
                <a:cs typeface="Calibri"/>
              </a:rPr>
              <a:t>Denitrifikácia </a:t>
            </a:r>
            <a:r>
              <a:rPr sz="2700" dirty="0">
                <a:latin typeface="Calibri"/>
                <a:cs typeface="Calibri"/>
              </a:rPr>
              <a:t>má aj </a:t>
            </a:r>
            <a:r>
              <a:rPr sz="2700" spc="-30" dirty="0">
                <a:latin typeface="Calibri"/>
                <a:cs typeface="Calibri"/>
              </a:rPr>
              <a:t>komerčný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vplyv:</a:t>
            </a:r>
            <a:endParaRPr sz="2700">
              <a:latin typeface="Calibri"/>
              <a:cs typeface="Calibri"/>
            </a:endParaRPr>
          </a:p>
          <a:p>
            <a:pPr marL="88900" marR="91440" lvl="1" indent="914400">
              <a:lnSpc>
                <a:spcPts val="2920"/>
              </a:lnSpc>
              <a:spcBef>
                <a:spcPts val="685"/>
              </a:spcBef>
              <a:buChar char="-"/>
              <a:tabLst>
                <a:tab pos="1434465" algn="l"/>
                <a:tab pos="1435100" algn="l"/>
                <a:tab pos="2509520" algn="l"/>
                <a:tab pos="4020820" algn="l"/>
                <a:tab pos="5158105" algn="l"/>
                <a:tab pos="6816725" algn="l"/>
              </a:tabLst>
            </a:pPr>
            <a:r>
              <a:rPr sz="2700" dirty="0">
                <a:latin typeface="Calibri"/>
                <a:cs typeface="Calibri"/>
              </a:rPr>
              <a:t>m</a:t>
            </a:r>
            <a:r>
              <a:rPr sz="2700" spc="-35" dirty="0">
                <a:latin typeface="Calibri"/>
                <a:cs typeface="Calibri"/>
              </a:rPr>
              <a:t>ô</a:t>
            </a:r>
            <a:r>
              <a:rPr sz="2700" spc="-60" dirty="0">
                <a:latin typeface="Calibri"/>
                <a:cs typeface="Calibri"/>
              </a:rPr>
              <a:t>ž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sp</a:t>
            </a:r>
            <a:r>
              <a:rPr sz="2700" spc="-15" dirty="0">
                <a:latin typeface="Calibri"/>
                <a:cs typeface="Calibri"/>
              </a:rPr>
              <a:t>ô</a:t>
            </a:r>
            <a:r>
              <a:rPr sz="2700" spc="-5" dirty="0">
                <a:latin typeface="Calibri"/>
                <a:cs typeface="Calibri"/>
              </a:rPr>
              <a:t>sobi</a:t>
            </a:r>
            <a:r>
              <a:rPr sz="2700" dirty="0">
                <a:latin typeface="Calibri"/>
                <a:cs typeface="Calibri"/>
              </a:rPr>
              <a:t>ť	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75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tu	</a:t>
            </a:r>
            <a:r>
              <a:rPr sz="2700" spc="-5" dirty="0">
                <a:latin typeface="Calibri"/>
                <a:cs typeface="Calibri"/>
              </a:rPr>
              <a:t>z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ač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ého	mn</a:t>
            </a:r>
            <a:r>
              <a:rPr sz="2700" spc="-35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ž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20" dirty="0">
                <a:latin typeface="Calibri"/>
                <a:cs typeface="Calibri"/>
              </a:rPr>
              <a:t>t</a:t>
            </a:r>
            <a:r>
              <a:rPr sz="2700" spc="-4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15" dirty="0">
                <a:latin typeface="Calibri"/>
                <a:cs typeface="Calibri"/>
              </a:rPr>
              <a:t>dusíkatých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hnojív</a:t>
            </a:r>
            <a:endParaRPr sz="2700">
              <a:latin typeface="Calibri"/>
              <a:cs typeface="Calibri"/>
            </a:endParaRPr>
          </a:p>
          <a:p>
            <a:pPr marL="1278890" lvl="1" indent="-276225">
              <a:lnSpc>
                <a:spcPts val="3080"/>
              </a:lnSpc>
              <a:spcBef>
                <a:spcPts val="280"/>
              </a:spcBef>
              <a:buChar char="-"/>
              <a:tabLst>
                <a:tab pos="1278890" algn="l"/>
                <a:tab pos="1279525" algn="l"/>
                <a:tab pos="3434079" algn="l"/>
                <a:tab pos="4304665" algn="l"/>
                <a:tab pos="6102985" algn="l"/>
                <a:tab pos="6652259" algn="l"/>
              </a:tabLst>
            </a:pPr>
            <a:r>
              <a:rPr sz="2700" spc="-15" dirty="0">
                <a:latin typeface="Calibri"/>
                <a:cs typeface="Calibri"/>
              </a:rPr>
              <a:t>denitrifikátory	</a:t>
            </a:r>
            <a:r>
              <a:rPr sz="2700" dirty="0">
                <a:latin typeface="Calibri"/>
                <a:cs typeface="Calibri"/>
              </a:rPr>
              <a:t>majú	</a:t>
            </a:r>
            <a:r>
              <a:rPr sz="2700" spc="-15" dirty="0">
                <a:latin typeface="Calibri"/>
                <a:cs typeface="Calibri"/>
              </a:rPr>
              <a:t>perspektívu	</a:t>
            </a:r>
            <a:r>
              <a:rPr sz="2700" spc="-5" dirty="0">
                <a:latin typeface="Calibri"/>
                <a:cs typeface="Calibri"/>
              </a:rPr>
              <a:t>pri	</a:t>
            </a:r>
            <a:r>
              <a:rPr sz="2700" spc="-20" dirty="0">
                <a:latin typeface="Calibri"/>
                <a:cs typeface="Calibri"/>
              </a:rPr>
              <a:t>spracovaní</a:t>
            </a:r>
            <a:endParaRPr sz="2700">
              <a:latin typeface="Calibri"/>
              <a:cs typeface="Calibri"/>
            </a:endParaRPr>
          </a:p>
          <a:p>
            <a:pPr marL="88900">
              <a:lnSpc>
                <a:spcPts val="3080"/>
              </a:lnSpc>
            </a:pPr>
            <a:r>
              <a:rPr sz="2700" spc="-5" dirty="0">
                <a:latin typeface="Calibri"/>
                <a:cs typeface="Calibri"/>
              </a:rPr>
              <a:t>odpadov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odpadovej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vody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1020"/>
            <a:ext cx="5287645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spc="-15" dirty="0">
                <a:solidFill>
                  <a:srgbClr val="006FC0"/>
                </a:solidFill>
                <a:latin typeface="Calibri"/>
                <a:cs typeface="Calibri"/>
              </a:rPr>
              <a:t>Enzýmy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denitrifikácie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Nitrát </a:t>
            </a:r>
            <a:r>
              <a:rPr sz="3200" spc="-20" dirty="0">
                <a:latin typeface="Calibri"/>
                <a:cs typeface="Calibri"/>
              </a:rPr>
              <a:t>reduktáza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(NaR)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Nitrit </a:t>
            </a:r>
            <a:r>
              <a:rPr sz="3200" spc="-20" dirty="0">
                <a:latin typeface="Calibri"/>
                <a:cs typeface="Calibri"/>
              </a:rPr>
              <a:t>reduktáza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(NiR)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Nitric </a:t>
            </a:r>
            <a:r>
              <a:rPr sz="3200" spc="-15" dirty="0">
                <a:latin typeface="Calibri"/>
                <a:cs typeface="Calibri"/>
              </a:rPr>
              <a:t>oxide </a:t>
            </a:r>
            <a:r>
              <a:rPr sz="3200" spc="-20" dirty="0">
                <a:latin typeface="Calibri"/>
                <a:cs typeface="Calibri"/>
              </a:rPr>
              <a:t>reduktáza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(NoR)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Nitrous </a:t>
            </a:r>
            <a:r>
              <a:rPr sz="3200" spc="-15" dirty="0">
                <a:latin typeface="Calibri"/>
                <a:cs typeface="Calibri"/>
              </a:rPr>
              <a:t>oxide </a:t>
            </a:r>
            <a:r>
              <a:rPr sz="3200" spc="-20" dirty="0">
                <a:latin typeface="Calibri"/>
                <a:cs typeface="Calibri"/>
              </a:rPr>
              <a:t>reduktáza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(NoS)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76847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Umiestnenie enzýmov </a:t>
            </a:r>
            <a:r>
              <a:rPr sz="3200" spc="-10" dirty="0">
                <a:latin typeface="Calibri"/>
                <a:cs typeface="Calibri"/>
              </a:rPr>
              <a:t>denitrifikácie </a:t>
            </a:r>
            <a:r>
              <a:rPr sz="3200" dirty="0">
                <a:latin typeface="Calibri"/>
                <a:cs typeface="Calibri"/>
              </a:rPr>
              <a:t>v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Gram-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negatívnych </a:t>
            </a:r>
            <a:r>
              <a:rPr sz="3200" spc="-10" dirty="0">
                <a:latin typeface="Calibri"/>
                <a:cs typeface="Calibri"/>
              </a:rPr>
              <a:t>baktériách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8204" y="2997707"/>
            <a:ext cx="9001125" cy="3214370"/>
            <a:chOff x="108204" y="2997707"/>
            <a:chExt cx="9001125" cy="3214370"/>
          </a:xfrm>
        </p:grpSpPr>
        <p:sp>
          <p:nvSpPr>
            <p:cNvPr id="5" name="object 5"/>
            <p:cNvSpPr/>
            <p:nvPr/>
          </p:nvSpPr>
          <p:spPr>
            <a:xfrm>
              <a:off x="108204" y="2997707"/>
              <a:ext cx="7383780" cy="3214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6588" y="2997707"/>
              <a:ext cx="3642360" cy="2848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71800" y="461899"/>
            <a:ext cx="3276600" cy="1354217"/>
          </a:xfrm>
        </p:spPr>
        <p:txBody>
          <a:bodyPr/>
          <a:lstStyle/>
          <a:p>
            <a:r>
              <a:rPr lang="sk-SK" dirty="0" err="1" smtClean="0"/>
              <a:t>Denitrifikácia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idx="1"/>
          </p:nvPr>
        </p:nvSpPr>
        <p:spPr>
          <a:xfrm>
            <a:off x="535940" y="1511020"/>
            <a:ext cx="8071484" cy="3231654"/>
          </a:xfrm>
        </p:spPr>
        <p:txBody>
          <a:bodyPr>
            <a:normAutofit lnSpcReduction="10000"/>
          </a:bodyPr>
          <a:lstStyle/>
          <a:p>
            <a:r>
              <a:rPr lang="sk-SK" sz="3000" b="0" i="0" dirty="0" smtClean="0"/>
              <a:t>Nitrát </a:t>
            </a:r>
            <a:r>
              <a:rPr lang="sk-SK" sz="3000" b="0" i="0" dirty="0" err="1" smtClean="0"/>
              <a:t>reduktáza</a:t>
            </a:r>
            <a:r>
              <a:rPr lang="sk-SK" sz="3000" b="0" i="0" dirty="0" smtClean="0"/>
              <a:t> (</a:t>
            </a:r>
            <a:r>
              <a:rPr lang="sk-SK" sz="3000" b="0" i="0" dirty="0" err="1" smtClean="0"/>
              <a:t>NaR</a:t>
            </a:r>
            <a:r>
              <a:rPr lang="sk-SK" sz="3000" b="0" i="0" dirty="0" smtClean="0"/>
              <a:t>)</a:t>
            </a:r>
          </a:p>
          <a:p>
            <a:pPr>
              <a:buFontTx/>
              <a:buChar char="-"/>
            </a:pPr>
            <a:r>
              <a:rPr lang="sk-SK" sz="3000" b="0" i="0" dirty="0" smtClean="0">
                <a:solidFill>
                  <a:schemeClr val="tx1"/>
                </a:solidFill>
              </a:rPr>
              <a:t>Je </a:t>
            </a:r>
            <a:r>
              <a:rPr lang="sk-SK" sz="3000" b="0" i="0" dirty="0" err="1" smtClean="0">
                <a:solidFill>
                  <a:schemeClr val="tx1"/>
                </a:solidFill>
              </a:rPr>
              <a:t>obtiažne</a:t>
            </a:r>
            <a:r>
              <a:rPr lang="sk-SK" sz="3000" b="0" i="0" dirty="0" smtClean="0">
                <a:solidFill>
                  <a:schemeClr val="tx1"/>
                </a:solidFill>
              </a:rPr>
              <a:t> ho izolovať, ale je známe, že obsahuje enzýmy s </a:t>
            </a:r>
            <a:r>
              <a:rPr lang="sk-SK" sz="3000" b="0" i="0" dirty="0" err="1" smtClean="0">
                <a:solidFill>
                  <a:schemeClr val="tx1"/>
                </a:solidFill>
              </a:rPr>
              <a:t>Mo-kofaktorom</a:t>
            </a:r>
            <a:endParaRPr lang="sk-SK" sz="3000" b="0" i="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sk-SK" sz="3000" b="0" i="0" dirty="0" smtClean="0">
                <a:solidFill>
                  <a:schemeClr val="tx1"/>
                </a:solidFill>
              </a:rPr>
              <a:t>-Obsahuje aspoň dva typy </a:t>
            </a:r>
            <a:r>
              <a:rPr lang="sk-SK" sz="3000" b="0" i="0" dirty="0" err="1" smtClean="0">
                <a:solidFill>
                  <a:schemeClr val="tx1"/>
                </a:solidFill>
              </a:rPr>
              <a:t>subjednotiek</a:t>
            </a:r>
            <a:r>
              <a:rPr lang="sk-SK" sz="3000" b="0" i="0" dirty="0" smtClean="0">
                <a:solidFill>
                  <a:schemeClr val="tx1"/>
                </a:solidFill>
              </a:rPr>
              <a:t> spolu s </a:t>
            </a:r>
            <a:r>
              <a:rPr lang="sk-SK" sz="3000" b="0" i="0" dirty="0" err="1" smtClean="0">
                <a:solidFill>
                  <a:schemeClr val="tx1"/>
                </a:solidFill>
              </a:rPr>
              <a:t>Moco</a:t>
            </a:r>
            <a:r>
              <a:rPr lang="sk-SK" sz="3000" b="0" i="0" dirty="0" smtClean="0">
                <a:solidFill>
                  <a:schemeClr val="tx1"/>
                </a:solidFill>
              </a:rPr>
              <a:t>, obidva typy </a:t>
            </a:r>
            <a:r>
              <a:rPr lang="sk-SK" sz="3000" b="0" i="0" dirty="0" err="1" smtClean="0">
                <a:solidFill>
                  <a:schemeClr val="tx1"/>
                </a:solidFill>
              </a:rPr>
              <a:t>Fe-kofaktorov</a:t>
            </a:r>
            <a:r>
              <a:rPr lang="sk-SK" sz="3000" b="0" i="0" dirty="0" smtClean="0">
                <a:solidFill>
                  <a:schemeClr val="tx1"/>
                </a:solidFill>
              </a:rPr>
              <a:t> (</a:t>
            </a:r>
            <a:r>
              <a:rPr lang="sk-SK" sz="3000" b="0" i="0" dirty="0" err="1" smtClean="0">
                <a:solidFill>
                  <a:schemeClr val="tx1"/>
                </a:solidFill>
              </a:rPr>
              <a:t>hemové</a:t>
            </a:r>
            <a:r>
              <a:rPr lang="sk-SK" sz="3000" b="0" i="0" dirty="0" smtClean="0">
                <a:solidFill>
                  <a:schemeClr val="tx1"/>
                </a:solidFill>
              </a:rPr>
              <a:t>, </a:t>
            </a:r>
            <a:r>
              <a:rPr lang="sk-SK" sz="3000" b="0" i="0" dirty="0" err="1" smtClean="0">
                <a:solidFill>
                  <a:schemeClr val="tx1"/>
                </a:solidFill>
              </a:rPr>
              <a:t>cytochrómy</a:t>
            </a:r>
            <a:r>
              <a:rPr lang="sk-SK" sz="3000" b="0" i="0" dirty="0" smtClean="0">
                <a:solidFill>
                  <a:schemeClr val="tx1"/>
                </a:solidFill>
              </a:rPr>
              <a:t> aj </a:t>
            </a:r>
            <a:r>
              <a:rPr lang="sk-SK" sz="3000" b="0" i="0" dirty="0" err="1" smtClean="0">
                <a:solidFill>
                  <a:schemeClr val="tx1"/>
                </a:solidFill>
              </a:rPr>
              <a:t>nehémové</a:t>
            </a:r>
            <a:r>
              <a:rPr lang="sk-SK" sz="3000" b="0" i="0" dirty="0" smtClean="0">
                <a:solidFill>
                  <a:schemeClr val="tx1"/>
                </a:solidFill>
              </a:rPr>
              <a:t>, </a:t>
            </a:r>
            <a:r>
              <a:rPr lang="sk-SK" sz="3000" b="0" i="0" dirty="0" err="1" smtClean="0">
                <a:solidFill>
                  <a:schemeClr val="tx1"/>
                </a:solidFill>
              </a:rPr>
              <a:t>Fe-S</a:t>
            </a:r>
            <a:r>
              <a:rPr lang="sk-SK" sz="3000" b="0" i="0" dirty="0" smtClean="0">
                <a:solidFill>
                  <a:schemeClr val="tx1"/>
                </a:solidFill>
              </a:rPr>
              <a:t> </a:t>
            </a:r>
            <a:r>
              <a:rPr lang="sk-SK" sz="3000" b="0" i="0" dirty="0" err="1" smtClean="0">
                <a:solidFill>
                  <a:schemeClr val="tx1"/>
                </a:solidFill>
              </a:rPr>
              <a:t>klastre</a:t>
            </a:r>
            <a:r>
              <a:rPr lang="sk-SK" sz="3000" b="0" i="0" dirty="0" smtClean="0">
                <a:solidFill>
                  <a:schemeClr val="tx1"/>
                </a:solidFill>
              </a:rPr>
              <a:t>) a dokonca aj kyslú formu síry</a:t>
            </a:r>
            <a:endParaRPr lang="sk-SK" sz="3000" b="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507972"/>
            <a:ext cx="8100695" cy="34461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90"/>
              </a:spcBef>
            </a:pP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NaR </a:t>
            </a:r>
            <a:r>
              <a:rPr sz="3200" spc="-20" dirty="0">
                <a:latin typeface="Calibri"/>
                <a:cs typeface="Calibri"/>
              </a:rPr>
              <a:t>katalyzuje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reakciu:</a:t>
            </a:r>
            <a:endParaRPr sz="3200">
              <a:latin typeface="Calibri"/>
              <a:cs typeface="Calibri"/>
            </a:endParaRPr>
          </a:p>
          <a:p>
            <a:pPr marL="965200">
              <a:lnSpc>
                <a:spcPts val="1455"/>
              </a:lnSpc>
              <a:spcBef>
                <a:spcPts val="790"/>
              </a:spcBef>
              <a:tabLst>
                <a:tab pos="1809114" algn="l"/>
                <a:tab pos="2792730" algn="l"/>
                <a:tab pos="3670300" algn="l"/>
                <a:tab pos="5008880" algn="l"/>
              </a:tabLst>
            </a:pP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3	</a:t>
            </a:r>
            <a:r>
              <a:rPr sz="3200" dirty="0">
                <a:latin typeface="Calibri"/>
                <a:cs typeface="Calibri"/>
              </a:rPr>
              <a:t>+ 2H	+ 2e	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2	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150" spc="7" baseline="-21164" dirty="0"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1634489">
              <a:lnSpc>
                <a:spcPts val="1205"/>
              </a:lnSpc>
              <a:tabLst>
                <a:tab pos="2564130" algn="l"/>
                <a:tab pos="3496945" algn="l"/>
                <a:tab pos="4833620" algn="l"/>
              </a:tabLst>
            </a:pPr>
            <a:r>
              <a:rPr sz="2100" spc="10" dirty="0">
                <a:latin typeface="Calibri"/>
                <a:cs typeface="Calibri"/>
              </a:rPr>
              <a:t>-	</a:t>
            </a:r>
            <a:r>
              <a:rPr sz="2100" spc="15" dirty="0">
                <a:latin typeface="Calibri"/>
                <a:cs typeface="Calibri"/>
              </a:rPr>
              <a:t>+	</a:t>
            </a:r>
            <a:r>
              <a:rPr sz="2100" spc="10" dirty="0">
                <a:latin typeface="Calibri"/>
                <a:cs typeface="Calibri"/>
              </a:rPr>
              <a:t>-	-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50800" marR="4318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Kľúčovým </a:t>
            </a:r>
            <a:r>
              <a:rPr sz="3200" spc="-30" dirty="0">
                <a:latin typeface="Calibri"/>
                <a:cs typeface="Calibri"/>
              </a:rPr>
              <a:t>krokom </a:t>
            </a:r>
            <a:r>
              <a:rPr sz="3200" spc="-5" dirty="0">
                <a:latin typeface="Calibri"/>
                <a:cs typeface="Calibri"/>
              </a:rPr>
              <a:t>je </a:t>
            </a:r>
            <a:r>
              <a:rPr sz="3200" spc="-15" dirty="0">
                <a:latin typeface="Calibri"/>
                <a:cs typeface="Calibri"/>
              </a:rPr>
              <a:t>odstránenie atómu kyslíka </a:t>
            </a:r>
            <a:r>
              <a:rPr sz="3200" dirty="0">
                <a:latin typeface="Calibri"/>
                <a:cs typeface="Calibri"/>
              </a:rPr>
              <a:t>z  </a:t>
            </a:r>
            <a:r>
              <a:rPr sz="3200" spc="-15" dirty="0">
                <a:latin typeface="Calibri"/>
                <a:cs typeface="Calibri"/>
              </a:rPr>
              <a:t>nitrátu </a:t>
            </a:r>
            <a:r>
              <a:rPr sz="3200" spc="-5" dirty="0">
                <a:latin typeface="Calibri"/>
                <a:cs typeface="Calibri"/>
              </a:rPr>
              <a:t>pomocou </a:t>
            </a:r>
            <a:r>
              <a:rPr sz="3200" spc="-10" dirty="0">
                <a:latin typeface="Calibri"/>
                <a:cs typeface="Calibri"/>
              </a:rPr>
              <a:t>tvorby častice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Mo</a:t>
            </a:r>
            <a:r>
              <a:rPr sz="3150" spc="7" baseline="25132" dirty="0">
                <a:latin typeface="Calibri"/>
                <a:cs typeface="Calibri"/>
              </a:rPr>
              <a:t>IV</a:t>
            </a:r>
            <a:r>
              <a:rPr sz="3200" spc="5" dirty="0">
                <a:latin typeface="Calibri"/>
                <a:cs typeface="Calibri"/>
              </a:rPr>
              <a:t>=O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libri"/>
              <a:cs typeface="Calibri"/>
            </a:endParaRPr>
          </a:p>
          <a:p>
            <a:pPr marL="50800">
              <a:lnSpc>
                <a:spcPts val="1455"/>
              </a:lnSpc>
              <a:spcBef>
                <a:spcPts val="5"/>
              </a:spcBef>
              <a:tabLst>
                <a:tab pos="894715" algn="l"/>
                <a:tab pos="1975485" algn="l"/>
                <a:tab pos="3877945" algn="l"/>
                <a:tab pos="4958715" algn="l"/>
              </a:tabLst>
            </a:pP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3	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	=O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2	</a:t>
            </a:r>
            <a:r>
              <a:rPr sz="3200" dirty="0">
                <a:latin typeface="Calibri"/>
                <a:cs typeface="Calibri"/>
              </a:rPr>
              <a:t>+ Mo	(=O)</a:t>
            </a:r>
            <a:r>
              <a:rPr sz="3150" baseline="-21164" dirty="0">
                <a:latin typeface="Calibri"/>
                <a:cs typeface="Calibri"/>
              </a:rPr>
              <a:t>2</a:t>
            </a:r>
            <a:endParaRPr sz="3150" baseline="-21164">
              <a:latin typeface="Calibri"/>
              <a:cs typeface="Calibri"/>
            </a:endParaRPr>
          </a:p>
          <a:p>
            <a:pPr marL="720090">
              <a:lnSpc>
                <a:spcPts val="1205"/>
              </a:lnSpc>
              <a:tabLst>
                <a:tab pos="1753235" algn="l"/>
                <a:tab pos="3702685" algn="l"/>
                <a:tab pos="4735830" algn="l"/>
              </a:tabLst>
            </a:pPr>
            <a:r>
              <a:rPr sz="2100" spc="10" dirty="0">
                <a:latin typeface="Calibri"/>
                <a:cs typeface="Calibri"/>
              </a:rPr>
              <a:t>-	IV	-	VI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11020"/>
            <a:ext cx="5794375" cy="35407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Nitrit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reduktáza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(NiR)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Sú známe </a:t>
            </a:r>
            <a:r>
              <a:rPr sz="3200" spc="-20" dirty="0">
                <a:latin typeface="Calibri"/>
                <a:cs typeface="Calibri"/>
              </a:rPr>
              <a:t>dva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typy:</a:t>
            </a:r>
            <a:endParaRPr sz="3200">
              <a:latin typeface="Calibri"/>
              <a:cs typeface="Calibri"/>
            </a:endParaRPr>
          </a:p>
          <a:p>
            <a:pPr marL="254000" indent="-216535">
              <a:lnSpc>
                <a:spcPct val="100000"/>
              </a:lnSpc>
              <a:spcBef>
                <a:spcPts val="765"/>
              </a:spcBef>
              <a:buChar char="-"/>
              <a:tabLst>
                <a:tab pos="254635" algn="l"/>
              </a:tabLst>
            </a:pPr>
            <a:r>
              <a:rPr sz="3200" dirty="0">
                <a:latin typeface="Calibri"/>
                <a:cs typeface="Calibri"/>
              </a:rPr>
              <a:t>Obsahujúce </a:t>
            </a:r>
            <a:r>
              <a:rPr sz="3200" spc="-20" dirty="0">
                <a:latin typeface="Calibri"/>
                <a:cs typeface="Calibri"/>
              </a:rPr>
              <a:t>hémy </a:t>
            </a:r>
            <a:r>
              <a:rPr sz="3200" i="1" dirty="0">
                <a:latin typeface="Calibri"/>
                <a:cs typeface="Calibri"/>
              </a:rPr>
              <a:t>c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i="1" spc="5" dirty="0">
                <a:latin typeface="Calibri"/>
                <a:cs typeface="Calibri"/>
              </a:rPr>
              <a:t>d</a:t>
            </a:r>
            <a:r>
              <a:rPr sz="3150" i="1" spc="7" baseline="-21164" dirty="0">
                <a:latin typeface="Calibri"/>
                <a:cs typeface="Calibri"/>
              </a:rPr>
              <a:t>1</a:t>
            </a:r>
            <a:r>
              <a:rPr sz="3150" i="1" spc="359" baseline="-2116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latin typeface="Calibri"/>
                <a:cs typeface="Calibri"/>
              </a:rPr>
              <a:t>cd</a:t>
            </a:r>
            <a:r>
              <a:rPr sz="3150" i="1" spc="-7" baseline="-21164" dirty="0">
                <a:latin typeface="Calibri"/>
                <a:cs typeface="Calibri"/>
              </a:rPr>
              <a:t>1</a:t>
            </a:r>
            <a:r>
              <a:rPr sz="3200" spc="-5" dirty="0">
                <a:latin typeface="Calibri"/>
                <a:cs typeface="Calibri"/>
              </a:rPr>
              <a:t>-NiR)</a:t>
            </a:r>
            <a:endParaRPr sz="3200">
              <a:latin typeface="Calibri"/>
              <a:cs typeface="Calibri"/>
            </a:endParaRPr>
          </a:p>
          <a:p>
            <a:pPr marL="38100" marR="1120775">
              <a:lnSpc>
                <a:spcPct val="120000"/>
              </a:lnSpc>
              <a:spcBef>
                <a:spcPts val="5"/>
              </a:spcBef>
              <a:buChar char="-"/>
              <a:tabLst>
                <a:tab pos="380365" algn="l"/>
                <a:tab pos="381000" algn="l"/>
              </a:tabLst>
            </a:pPr>
            <a:r>
              <a:rPr sz="3200" spc="-5" dirty="0">
                <a:latin typeface="Calibri"/>
                <a:cs typeface="Calibri"/>
              </a:rPr>
              <a:t>Obsahujúce Cu (Cu-NiR)  </a:t>
            </a:r>
            <a:r>
              <a:rPr sz="3200" dirty="0">
                <a:latin typeface="Calibri"/>
                <a:cs typeface="Calibri"/>
              </a:rPr>
              <a:t>Oba </a:t>
            </a:r>
            <a:r>
              <a:rPr sz="3200" spc="-5" dirty="0">
                <a:latin typeface="Calibri"/>
                <a:cs typeface="Calibri"/>
              </a:rPr>
              <a:t>typy </a:t>
            </a:r>
            <a:r>
              <a:rPr sz="3200" spc="-20" dirty="0">
                <a:latin typeface="Calibri"/>
                <a:cs typeface="Calibri"/>
              </a:rPr>
              <a:t>katalyzujú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reakciu: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ts val="1455"/>
              </a:lnSpc>
              <a:spcBef>
                <a:spcPts val="795"/>
              </a:spcBef>
              <a:tabLst>
                <a:tab pos="882015" algn="l"/>
                <a:tab pos="1554480" algn="l"/>
                <a:tab pos="2537460" algn="l"/>
              </a:tabLst>
            </a:pPr>
            <a:r>
              <a:rPr sz="3200" spc="5" dirty="0">
                <a:latin typeface="Calibri"/>
                <a:cs typeface="Calibri"/>
              </a:rPr>
              <a:t>NO</a:t>
            </a:r>
            <a:r>
              <a:rPr sz="3150" spc="7" baseline="-21164" dirty="0">
                <a:latin typeface="Calibri"/>
                <a:cs typeface="Calibri"/>
              </a:rPr>
              <a:t>2	</a:t>
            </a:r>
            <a:r>
              <a:rPr sz="3200" dirty="0">
                <a:latin typeface="Calibri"/>
                <a:cs typeface="Calibri"/>
              </a:rPr>
              <a:t>+ e	+ 2H	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NO +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707390">
              <a:lnSpc>
                <a:spcPts val="1205"/>
              </a:lnSpc>
              <a:tabLst>
                <a:tab pos="1380490" algn="l"/>
                <a:tab pos="2308860" algn="l"/>
              </a:tabLst>
            </a:pPr>
            <a:r>
              <a:rPr sz="2100" spc="10" dirty="0">
                <a:latin typeface="Calibri"/>
                <a:cs typeface="Calibri"/>
              </a:rPr>
              <a:t>-	-	</a:t>
            </a:r>
            <a:r>
              <a:rPr sz="2100" spc="15" dirty="0">
                <a:latin typeface="Calibri"/>
                <a:cs typeface="Calibri"/>
              </a:rPr>
              <a:t>+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26489"/>
            <a:ext cx="8364855" cy="450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algn="just">
              <a:lnSpc>
                <a:spcPct val="100000"/>
              </a:lnSpc>
              <a:spcBef>
                <a:spcPts val="100"/>
              </a:spcBef>
            </a:pP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cd</a:t>
            </a:r>
            <a:r>
              <a:rPr sz="3000" i="1" spc="-15" baseline="-20833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00" i="1" spc="179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NiR</a:t>
            </a:r>
            <a:endParaRPr sz="3000">
              <a:latin typeface="Calibri"/>
              <a:cs typeface="Calibri"/>
            </a:endParaRPr>
          </a:p>
          <a:p>
            <a:pPr marL="165100" marR="144145" algn="just">
              <a:lnSpc>
                <a:spcPct val="80000"/>
              </a:lnSpc>
              <a:spcBef>
                <a:spcPts val="725"/>
              </a:spcBef>
            </a:pPr>
            <a:r>
              <a:rPr sz="3000" spc="-5" dirty="0">
                <a:latin typeface="Calibri"/>
                <a:cs typeface="Calibri"/>
              </a:rPr>
              <a:t>Štruktúrna </a:t>
            </a:r>
            <a:r>
              <a:rPr sz="3000" spc="-15" dirty="0">
                <a:latin typeface="Calibri"/>
                <a:cs typeface="Calibri"/>
              </a:rPr>
              <a:t>analýza </a:t>
            </a:r>
            <a:r>
              <a:rPr sz="3000" spc="-10" dirty="0">
                <a:latin typeface="Calibri"/>
                <a:cs typeface="Calibri"/>
              </a:rPr>
              <a:t>potvrdila, </a:t>
            </a:r>
            <a:r>
              <a:rPr sz="3000" spc="-35" dirty="0">
                <a:latin typeface="Calibri"/>
                <a:cs typeface="Calibri"/>
              </a:rPr>
              <a:t>že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hém </a:t>
            </a:r>
            <a:r>
              <a:rPr sz="3000" i="1" spc="-15" dirty="0">
                <a:solidFill>
                  <a:srgbClr val="FF0000"/>
                </a:solidFill>
                <a:latin typeface="Calibri"/>
                <a:cs typeface="Calibri"/>
              </a:rPr>
              <a:t>cd</a:t>
            </a:r>
            <a:r>
              <a:rPr sz="3000" i="1" spc="-22" baseline="-20833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NiR </a:t>
            </a:r>
            <a:r>
              <a:rPr sz="3000" dirty="0">
                <a:latin typeface="Calibri"/>
                <a:cs typeface="Calibri"/>
              </a:rPr>
              <a:t>je  </a:t>
            </a:r>
            <a:r>
              <a:rPr sz="3000" spc="-10" dirty="0">
                <a:latin typeface="Calibri"/>
                <a:cs typeface="Calibri"/>
              </a:rPr>
              <a:t>enzým obsahujúci jednoduchý </a:t>
            </a:r>
            <a:r>
              <a:rPr sz="3000" spc="-5" dirty="0">
                <a:latin typeface="Calibri"/>
                <a:cs typeface="Calibri"/>
              </a:rPr>
              <a:t>polypeptid 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5" dirty="0">
                <a:latin typeface="Calibri"/>
                <a:cs typeface="Calibri"/>
              </a:rPr>
              <a:t>aspoň  </a:t>
            </a:r>
            <a:r>
              <a:rPr sz="3000" dirty="0">
                <a:latin typeface="Calibri"/>
                <a:cs typeface="Calibri"/>
              </a:rPr>
              <a:t>559 </a:t>
            </a:r>
            <a:r>
              <a:rPr sz="3000" spc="-5" dirty="0">
                <a:latin typeface="Calibri"/>
                <a:cs typeface="Calibri"/>
              </a:rPr>
              <a:t>aminokyselinami, </a:t>
            </a:r>
            <a:r>
              <a:rPr sz="3000" spc="-20" dirty="0">
                <a:latin typeface="Calibri"/>
                <a:cs typeface="Calibri"/>
              </a:rPr>
              <a:t>ktoré </a:t>
            </a:r>
            <a:r>
              <a:rPr sz="3000" dirty="0">
                <a:latin typeface="Calibri"/>
                <a:cs typeface="Calibri"/>
              </a:rPr>
              <a:t>sú </a:t>
            </a:r>
            <a:r>
              <a:rPr sz="3000" spc="-20" dirty="0">
                <a:latin typeface="Calibri"/>
                <a:cs typeface="Calibri"/>
              </a:rPr>
              <a:t>zoradené </a:t>
            </a:r>
            <a:r>
              <a:rPr sz="3000" spc="-5" dirty="0">
                <a:latin typeface="Calibri"/>
                <a:cs typeface="Calibri"/>
              </a:rPr>
              <a:t>do </a:t>
            </a:r>
            <a:r>
              <a:rPr sz="3000" spc="-10" dirty="0">
                <a:latin typeface="Calibri"/>
                <a:cs typeface="Calibri"/>
              </a:rPr>
              <a:t>dvoch  </a:t>
            </a:r>
            <a:r>
              <a:rPr sz="3000" spc="-5" dirty="0">
                <a:latin typeface="Calibri"/>
                <a:cs typeface="Calibri"/>
              </a:rPr>
              <a:t>domén:</a:t>
            </a:r>
            <a:endParaRPr sz="3000">
              <a:latin typeface="Calibri"/>
              <a:cs typeface="Calibri"/>
            </a:endParaRPr>
          </a:p>
          <a:p>
            <a:pPr marL="165100" marR="146685" algn="just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solidFill>
                  <a:srgbClr val="4F81BC"/>
                </a:solidFill>
                <a:latin typeface="Calibri"/>
                <a:cs typeface="Calibri"/>
              </a:rPr>
              <a:t>menšej </a:t>
            </a:r>
            <a:r>
              <a:rPr sz="3000" dirty="0">
                <a:latin typeface="Calibri"/>
                <a:cs typeface="Calibri"/>
              </a:rPr>
              <a:t>(1-134 </a:t>
            </a:r>
            <a:r>
              <a:rPr sz="3000" spc="-25" dirty="0">
                <a:latin typeface="Calibri"/>
                <a:cs typeface="Calibri"/>
              </a:rPr>
              <a:t>zvyškov </a:t>
            </a:r>
            <a:r>
              <a:rPr sz="3000" dirty="0">
                <a:latin typeface="Calibri"/>
                <a:cs typeface="Calibri"/>
              </a:rPr>
              <a:t>AK), </a:t>
            </a:r>
            <a:r>
              <a:rPr sz="3000" spc="-25" dirty="0">
                <a:latin typeface="Calibri"/>
                <a:cs typeface="Calibri"/>
              </a:rPr>
              <a:t>ktorá </a:t>
            </a:r>
            <a:r>
              <a:rPr sz="3000" spc="-10" dirty="0">
                <a:latin typeface="Calibri"/>
                <a:cs typeface="Calibri"/>
              </a:rPr>
              <a:t>obsahuje  </a:t>
            </a:r>
            <a:r>
              <a:rPr sz="3000" spc="-20" dirty="0">
                <a:latin typeface="Calibri"/>
                <a:cs typeface="Calibri"/>
              </a:rPr>
              <a:t>kovalentne viazaný 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hém</a:t>
            </a:r>
            <a:r>
              <a:rPr sz="30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C0504D"/>
                </a:solidFill>
                <a:latin typeface="Calibri"/>
                <a:cs typeface="Calibri"/>
              </a:rPr>
              <a:t>c</a:t>
            </a:r>
            <a:endParaRPr sz="3000">
              <a:latin typeface="Calibri"/>
              <a:cs typeface="Calibri"/>
            </a:endParaRPr>
          </a:p>
          <a:p>
            <a:pPr marL="165100" marR="144780" algn="just">
              <a:lnSpc>
                <a:spcPct val="90000"/>
              </a:lnSpc>
              <a:spcBef>
                <a:spcPts val="385"/>
              </a:spcBef>
            </a:pPr>
            <a:r>
              <a:rPr sz="3000" spc="-10" dirty="0">
                <a:solidFill>
                  <a:srgbClr val="4F81BC"/>
                </a:solidFill>
                <a:latin typeface="Calibri"/>
                <a:cs typeface="Calibri"/>
              </a:rPr>
              <a:t>väčšej </a:t>
            </a:r>
            <a:r>
              <a:rPr sz="3000" dirty="0">
                <a:latin typeface="Calibri"/>
                <a:cs typeface="Calibri"/>
              </a:rPr>
              <a:t>(135-567 </a:t>
            </a:r>
            <a:r>
              <a:rPr sz="3000" spc="-25" dirty="0">
                <a:latin typeface="Calibri"/>
                <a:cs typeface="Calibri"/>
              </a:rPr>
              <a:t>zvyškov </a:t>
            </a:r>
            <a:r>
              <a:rPr sz="3000" dirty="0">
                <a:latin typeface="Calibri"/>
                <a:cs typeface="Calibri"/>
              </a:rPr>
              <a:t>AK), </a:t>
            </a:r>
            <a:r>
              <a:rPr sz="3000" spc="-25" dirty="0">
                <a:latin typeface="Calibri"/>
                <a:cs typeface="Calibri"/>
              </a:rPr>
              <a:t>ktorá </a:t>
            </a:r>
            <a:r>
              <a:rPr sz="3000" spc="-10" dirty="0">
                <a:latin typeface="Calibri"/>
                <a:cs typeface="Calibri"/>
              </a:rPr>
              <a:t>obsahuje </a:t>
            </a:r>
            <a:r>
              <a:rPr sz="3000" spc="-10" dirty="0">
                <a:solidFill>
                  <a:srgbClr val="C0504D"/>
                </a:solidFill>
                <a:latin typeface="Calibri"/>
                <a:cs typeface="Calibri"/>
              </a:rPr>
              <a:t>hém </a:t>
            </a:r>
            <a:r>
              <a:rPr sz="3000" i="1" dirty="0">
                <a:solidFill>
                  <a:srgbClr val="C0504D"/>
                </a:solidFill>
                <a:latin typeface="Calibri"/>
                <a:cs typeface="Calibri"/>
              </a:rPr>
              <a:t>d</a:t>
            </a:r>
            <a:r>
              <a:rPr sz="3000" i="1" baseline="-20833" dirty="0">
                <a:solidFill>
                  <a:srgbClr val="C0504D"/>
                </a:solidFill>
                <a:latin typeface="Calibri"/>
                <a:cs typeface="Calibri"/>
              </a:rPr>
              <a:t>1  </a:t>
            </a:r>
            <a:r>
              <a:rPr sz="3000" spc="-75" dirty="0">
                <a:latin typeface="Calibri"/>
                <a:cs typeface="Calibri"/>
              </a:rPr>
              <a:t>Toto </a:t>
            </a:r>
            <a:r>
              <a:rPr sz="3000" spc="-5" dirty="0">
                <a:latin typeface="Calibri"/>
                <a:cs typeface="Calibri"/>
              </a:rPr>
              <a:t>usporiadanie podporuje </a:t>
            </a:r>
            <a:r>
              <a:rPr sz="3000" spc="-20" dirty="0">
                <a:latin typeface="Calibri"/>
                <a:cs typeface="Calibri"/>
              </a:rPr>
              <a:t>myšlienku  </a:t>
            </a:r>
            <a:r>
              <a:rPr sz="3000" spc="-15" dirty="0">
                <a:latin typeface="Calibri"/>
                <a:cs typeface="Calibri"/>
              </a:rPr>
              <a:t>separátneho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elektrón-transportu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(na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hém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)</a:t>
            </a:r>
            <a:r>
              <a:rPr sz="3000" spc="1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  <a:p>
            <a:pPr marL="165100" algn="just">
              <a:lnSpc>
                <a:spcPts val="2880"/>
              </a:lnSpc>
            </a:pPr>
            <a:r>
              <a:rPr sz="3000" spc="-15" dirty="0">
                <a:latin typeface="Calibri"/>
                <a:cs typeface="Calibri"/>
              </a:rPr>
              <a:t>separatného </a:t>
            </a:r>
            <a:r>
              <a:rPr sz="3000" spc="-20" dirty="0">
                <a:latin typeface="Calibri"/>
                <a:cs typeface="Calibri"/>
              </a:rPr>
              <a:t>substrát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10" dirty="0">
                <a:latin typeface="Calibri"/>
                <a:cs typeface="Calibri"/>
              </a:rPr>
              <a:t>viazania </a:t>
            </a:r>
            <a:r>
              <a:rPr sz="3000" dirty="0">
                <a:latin typeface="Calibri"/>
                <a:cs typeface="Calibri"/>
              </a:rPr>
              <a:t>( </a:t>
            </a:r>
            <a:r>
              <a:rPr sz="3000" spc="-5" dirty="0">
                <a:latin typeface="Calibri"/>
                <a:cs typeface="Calibri"/>
              </a:rPr>
              <a:t>na </a:t>
            </a:r>
            <a:r>
              <a:rPr sz="3000" spc="-10" dirty="0">
                <a:latin typeface="Calibri"/>
                <a:cs typeface="Calibri"/>
              </a:rPr>
              <a:t>hém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d</a:t>
            </a:r>
            <a:r>
              <a:rPr sz="3000" i="1" baseline="-20833" dirty="0">
                <a:latin typeface="Calibri"/>
                <a:cs typeface="Calibri"/>
              </a:rPr>
              <a:t>1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1917192"/>
            <a:ext cx="5689091" cy="3598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511020"/>
            <a:ext cx="8185150" cy="4366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480"/>
              </a:spcBef>
            </a:pPr>
            <a:r>
              <a:rPr sz="3200" i="1" dirty="0">
                <a:solidFill>
                  <a:srgbClr val="006FC0"/>
                </a:solidFill>
                <a:latin typeface="Calibri"/>
                <a:cs typeface="Calibri"/>
              </a:rPr>
              <a:t>Cu</a:t>
            </a:r>
            <a:r>
              <a:rPr sz="3200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NiRázy</a:t>
            </a:r>
            <a:endParaRPr sz="3200">
              <a:latin typeface="Calibri"/>
              <a:cs typeface="Calibri"/>
            </a:endParaRPr>
          </a:p>
          <a:p>
            <a:pPr marL="292100" indent="-216535" algn="just">
              <a:lnSpc>
                <a:spcPct val="100000"/>
              </a:lnSpc>
              <a:spcBef>
                <a:spcPts val="385"/>
              </a:spcBef>
              <a:buChar char="-"/>
              <a:tabLst>
                <a:tab pos="292735" algn="l"/>
              </a:tabLst>
            </a:pPr>
            <a:r>
              <a:rPr sz="3200" spc="-10" dirty="0">
                <a:latin typeface="Calibri"/>
                <a:cs typeface="Calibri"/>
              </a:rPr>
              <a:t>tvoria </a:t>
            </a:r>
            <a:r>
              <a:rPr sz="3200" spc="-5" dirty="0">
                <a:latin typeface="Calibri"/>
                <a:cs typeface="Calibri"/>
              </a:rPr>
              <a:t>1/3 </a:t>
            </a:r>
            <a:r>
              <a:rPr sz="3200" spc="-15" dirty="0">
                <a:latin typeface="Calibri"/>
                <a:cs typeface="Calibri"/>
              </a:rPr>
              <a:t>denitrifikátorov </a:t>
            </a:r>
            <a:r>
              <a:rPr sz="3200" spc="-25" dirty="0">
                <a:latin typeface="Calibri"/>
                <a:cs typeface="Calibri"/>
              </a:rPr>
              <a:t>izolovaných </a:t>
            </a:r>
            <a:r>
              <a:rPr sz="3200" dirty="0">
                <a:latin typeface="Calibri"/>
                <a:cs typeface="Calibri"/>
              </a:rPr>
              <a:t>z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pôdy</a:t>
            </a:r>
            <a:endParaRPr sz="3200">
              <a:latin typeface="Calibri"/>
              <a:cs typeface="Calibri"/>
            </a:endParaRPr>
          </a:p>
          <a:p>
            <a:pPr marL="419100" marR="52705" indent="-342900" algn="just">
              <a:lnSpc>
                <a:spcPct val="90000"/>
              </a:lnSpc>
              <a:spcBef>
                <a:spcPts val="770"/>
              </a:spcBef>
              <a:buChar char="-"/>
              <a:tabLst>
                <a:tab pos="419100" algn="l"/>
              </a:tabLst>
            </a:pPr>
            <a:r>
              <a:rPr sz="3200" spc="-20" dirty="0">
                <a:latin typeface="Calibri"/>
                <a:cs typeface="Calibri"/>
              </a:rPr>
              <a:t>Kryštálová </a:t>
            </a:r>
            <a:r>
              <a:rPr sz="3200" spc="-10" dirty="0">
                <a:latin typeface="Calibri"/>
                <a:cs typeface="Calibri"/>
              </a:rPr>
              <a:t>štruktúra </a:t>
            </a:r>
            <a:r>
              <a:rPr sz="3200" spc="-5" dirty="0">
                <a:latin typeface="Calibri"/>
                <a:cs typeface="Calibri"/>
              </a:rPr>
              <a:t>CuNiR </a:t>
            </a:r>
            <a:r>
              <a:rPr sz="3200" dirty="0">
                <a:latin typeface="Calibri"/>
                <a:cs typeface="Calibri"/>
              </a:rPr>
              <a:t>z </a:t>
            </a:r>
            <a:r>
              <a:rPr sz="3200" i="1" dirty="0">
                <a:latin typeface="Calibri"/>
                <a:cs typeface="Calibri"/>
              </a:rPr>
              <a:t>Achromobacter  </a:t>
            </a:r>
            <a:r>
              <a:rPr sz="3200" i="1" spc="-5" dirty="0">
                <a:latin typeface="Calibri"/>
                <a:cs typeface="Calibri"/>
              </a:rPr>
              <a:t>cycloclastes </a:t>
            </a:r>
            <a:r>
              <a:rPr sz="3200" spc="-10" dirty="0">
                <a:latin typeface="Calibri"/>
                <a:cs typeface="Calibri"/>
              </a:rPr>
              <a:t>ukazuje, </a:t>
            </a:r>
            <a:r>
              <a:rPr sz="3200" spc="-40" dirty="0">
                <a:latin typeface="Calibri"/>
                <a:cs typeface="Calibri"/>
              </a:rPr>
              <a:t>že </a:t>
            </a:r>
            <a:r>
              <a:rPr sz="3200" dirty="0">
                <a:latin typeface="Calibri"/>
                <a:cs typeface="Calibri"/>
              </a:rPr>
              <a:t>ide o </a:t>
            </a:r>
            <a:r>
              <a:rPr sz="3200" spc="-10" dirty="0">
                <a:latin typeface="Calibri"/>
                <a:cs typeface="Calibri"/>
              </a:rPr>
              <a:t>trimérny </a:t>
            </a:r>
            <a:r>
              <a:rPr sz="3200" spc="-5" dirty="0">
                <a:latin typeface="Calibri"/>
                <a:cs typeface="Calibri"/>
              </a:rPr>
              <a:t>enzým </a:t>
            </a:r>
            <a:r>
              <a:rPr sz="3200" dirty="0">
                <a:latin typeface="Calibri"/>
                <a:cs typeface="Calibri"/>
              </a:rPr>
              <a:t>s  iónmi Cu </a:t>
            </a:r>
            <a:r>
              <a:rPr sz="3200" spc="-20" dirty="0">
                <a:latin typeface="Calibri"/>
                <a:cs typeface="Calibri"/>
              </a:rPr>
              <a:t>lokalizovanými </a:t>
            </a:r>
            <a:r>
              <a:rPr sz="3200" dirty="0">
                <a:latin typeface="Calibri"/>
                <a:cs typeface="Calibri"/>
              </a:rPr>
              <a:t>medzi </a:t>
            </a:r>
            <a:r>
              <a:rPr sz="3200" spc="-10" dirty="0">
                <a:latin typeface="Calibri"/>
                <a:cs typeface="Calibri"/>
              </a:rPr>
              <a:t>subjednotkami  </a:t>
            </a:r>
            <a:r>
              <a:rPr sz="3200" dirty="0">
                <a:latin typeface="Calibri"/>
                <a:cs typeface="Calibri"/>
              </a:rPr>
              <a:t>(posledné </a:t>
            </a:r>
            <a:r>
              <a:rPr sz="3200" spc="-5" dirty="0">
                <a:latin typeface="Calibri"/>
                <a:cs typeface="Calibri"/>
              </a:rPr>
              <a:t>štúdie </a:t>
            </a:r>
            <a:r>
              <a:rPr sz="3200" spc="-10" dirty="0">
                <a:latin typeface="Calibri"/>
                <a:cs typeface="Calibri"/>
              </a:rPr>
              <a:t>dokazujú, </a:t>
            </a:r>
            <a:r>
              <a:rPr sz="3200" spc="-40" dirty="0">
                <a:latin typeface="Calibri"/>
                <a:cs typeface="Calibri"/>
              </a:rPr>
              <a:t>že </a:t>
            </a:r>
            <a:r>
              <a:rPr sz="3200" spc="-5" dirty="0">
                <a:latin typeface="Calibri"/>
                <a:cs typeface="Calibri"/>
              </a:rPr>
              <a:t>nie všetky  CuNiR sú </a:t>
            </a:r>
            <a:r>
              <a:rPr sz="3200" dirty="0">
                <a:latin typeface="Calibri"/>
                <a:cs typeface="Calibri"/>
              </a:rPr>
              <a:t>iba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triméry)</a:t>
            </a:r>
            <a:endParaRPr sz="3200">
              <a:latin typeface="Calibri"/>
              <a:cs typeface="Calibri"/>
            </a:endParaRPr>
          </a:p>
          <a:p>
            <a:pPr marL="419100" indent="-342900" algn="just">
              <a:lnSpc>
                <a:spcPts val="3650"/>
              </a:lnSpc>
              <a:spcBef>
                <a:spcPts val="384"/>
              </a:spcBef>
              <a:buChar char="-"/>
              <a:tabLst>
                <a:tab pos="419100" algn="l"/>
              </a:tabLst>
            </a:pPr>
            <a:r>
              <a:rPr sz="3200" dirty="0">
                <a:latin typeface="Calibri"/>
                <a:cs typeface="Calibri"/>
              </a:rPr>
              <a:t>Sú </a:t>
            </a:r>
            <a:r>
              <a:rPr sz="3200" spc="-5" dirty="0">
                <a:latin typeface="Calibri"/>
                <a:cs typeface="Calibri"/>
              </a:rPr>
              <a:t>podobné </a:t>
            </a:r>
            <a:r>
              <a:rPr sz="3200" i="1" dirty="0">
                <a:latin typeface="Calibri"/>
                <a:cs typeface="Calibri"/>
              </a:rPr>
              <a:t>cd</a:t>
            </a:r>
            <a:r>
              <a:rPr sz="3150" i="1" baseline="-21164" dirty="0">
                <a:latin typeface="Calibri"/>
                <a:cs typeface="Calibri"/>
              </a:rPr>
              <a:t>1 </a:t>
            </a:r>
            <a:r>
              <a:rPr sz="3200" spc="-5" dirty="0">
                <a:latin typeface="Calibri"/>
                <a:cs typeface="Calibri"/>
              </a:rPr>
              <a:t>enzýmom, </a:t>
            </a:r>
            <a:r>
              <a:rPr sz="3200" dirty="0">
                <a:latin typeface="Calibri"/>
                <a:cs typeface="Calibri"/>
              </a:rPr>
              <a:t>tým </a:t>
            </a:r>
            <a:r>
              <a:rPr sz="3200" spc="-40" dirty="0">
                <a:latin typeface="Calibri"/>
                <a:cs typeface="Calibri"/>
              </a:rPr>
              <a:t>že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obsahujú</a:t>
            </a:r>
            <a:endParaRPr sz="3200">
              <a:latin typeface="Calibri"/>
              <a:cs typeface="Calibri"/>
            </a:endParaRPr>
          </a:p>
          <a:p>
            <a:pPr marL="419100" algn="just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dva </a:t>
            </a:r>
            <a:r>
              <a:rPr sz="3200" spc="-5" dirty="0">
                <a:latin typeface="Calibri"/>
                <a:cs typeface="Calibri"/>
              </a:rPr>
              <a:t>typy </a:t>
            </a:r>
            <a:r>
              <a:rPr sz="3200" spc="-25" dirty="0">
                <a:latin typeface="Calibri"/>
                <a:cs typeface="Calibri"/>
              </a:rPr>
              <a:t>kovových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centier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3751"/>
            <a:ext cx="8073390" cy="43700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Char char="-"/>
              <a:tabLst>
                <a:tab pos="355600" algn="l"/>
              </a:tabLst>
            </a:pP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Cu 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centrum </a:t>
            </a:r>
            <a:r>
              <a:rPr sz="3000" spc="-35" dirty="0">
                <a:solidFill>
                  <a:srgbClr val="C00000"/>
                </a:solidFill>
                <a:latin typeface="Calibri"/>
                <a:cs typeface="Calibri"/>
              </a:rPr>
              <a:t>Typu </a:t>
            </a: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3000" dirty="0">
                <a:latin typeface="Calibri"/>
                <a:cs typeface="Calibri"/>
              </a:rPr>
              <a:t>– je </a:t>
            </a:r>
            <a:r>
              <a:rPr sz="3000" spc="-5" dirty="0">
                <a:latin typeface="Calibri"/>
                <a:cs typeface="Calibri"/>
              </a:rPr>
              <a:t>neobvyklý </a:t>
            </a:r>
            <a:r>
              <a:rPr sz="3000" spc="-25" dirty="0">
                <a:latin typeface="Calibri"/>
                <a:cs typeface="Calibri"/>
              </a:rPr>
              <a:t>zelený </a:t>
            </a:r>
            <a:r>
              <a:rPr sz="3000" spc="-10" dirty="0">
                <a:latin typeface="Calibri"/>
                <a:cs typeface="Calibri"/>
              </a:rPr>
              <a:t>variant  </a:t>
            </a:r>
            <a:r>
              <a:rPr sz="3000" spc="-70" dirty="0">
                <a:latin typeface="Calibri"/>
                <a:cs typeface="Calibri"/>
              </a:rPr>
              <a:t>tzv. </a:t>
            </a:r>
            <a:r>
              <a:rPr sz="3000" spc="-20" dirty="0">
                <a:latin typeface="Calibri"/>
                <a:cs typeface="Calibri"/>
              </a:rPr>
              <a:t>skupiny </a:t>
            </a:r>
            <a:r>
              <a:rPr sz="3000" spc="-5" dirty="0">
                <a:latin typeface="Calibri"/>
                <a:cs typeface="Calibri"/>
              </a:rPr>
              <a:t>modrých </a:t>
            </a:r>
            <a:r>
              <a:rPr sz="3000" spc="-15" dirty="0">
                <a:latin typeface="Calibri"/>
                <a:cs typeface="Calibri"/>
              </a:rPr>
              <a:t>proteínov plastocyanínov  </a:t>
            </a:r>
            <a:r>
              <a:rPr sz="3000" dirty="0">
                <a:latin typeface="Calibri"/>
                <a:cs typeface="Calibri"/>
              </a:rPr>
              <a:t>alebo </a:t>
            </a:r>
            <a:r>
              <a:rPr sz="3000" spc="-5" dirty="0">
                <a:latin typeface="Calibri"/>
                <a:cs typeface="Calibri"/>
              </a:rPr>
              <a:t>azurínov </a:t>
            </a:r>
            <a:r>
              <a:rPr sz="3000" spc="-20" dirty="0">
                <a:latin typeface="Calibri"/>
                <a:cs typeface="Calibri"/>
              </a:rPr>
              <a:t>(koordinačné okolie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5" dirty="0">
                <a:latin typeface="Calibri"/>
                <a:cs typeface="Calibri"/>
              </a:rPr>
              <a:t>metionín  </a:t>
            </a:r>
            <a:r>
              <a:rPr sz="3000" spc="-40" dirty="0">
                <a:latin typeface="Calibri"/>
                <a:cs typeface="Calibri"/>
              </a:rPr>
              <a:t>tioester, </a:t>
            </a:r>
            <a:r>
              <a:rPr sz="3000" spc="-20" dirty="0">
                <a:latin typeface="Calibri"/>
                <a:cs typeface="Calibri"/>
              </a:rPr>
              <a:t>cysteín </a:t>
            </a:r>
            <a:r>
              <a:rPr sz="3000" spc="-5" dirty="0">
                <a:latin typeface="Calibri"/>
                <a:cs typeface="Calibri"/>
              </a:rPr>
              <a:t>tiolát, </a:t>
            </a:r>
            <a:r>
              <a:rPr sz="3000" spc="-25" dirty="0">
                <a:latin typeface="Calibri"/>
                <a:cs typeface="Calibri"/>
              </a:rPr>
              <a:t>dva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histidíny)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3240"/>
              </a:lnSpc>
              <a:spcBef>
                <a:spcPts val="725"/>
              </a:spcBef>
              <a:buChar char="-"/>
              <a:tabLst>
                <a:tab pos="355600" algn="l"/>
              </a:tabLst>
            </a:pP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Cu </a:t>
            </a: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centrum </a:t>
            </a:r>
            <a:r>
              <a:rPr sz="3000" spc="-35" dirty="0">
                <a:solidFill>
                  <a:srgbClr val="C00000"/>
                </a:solidFill>
                <a:latin typeface="Calibri"/>
                <a:cs typeface="Calibri"/>
              </a:rPr>
              <a:t>Typu 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3000" spc="-5" dirty="0">
                <a:latin typeface="Calibri"/>
                <a:cs typeface="Calibri"/>
              </a:rPr>
              <a:t>– </a:t>
            </a:r>
            <a:r>
              <a:rPr sz="3000" spc="-10" dirty="0">
                <a:latin typeface="Calibri"/>
                <a:cs typeface="Calibri"/>
              </a:rPr>
              <a:t>nepatrí </a:t>
            </a:r>
            <a:r>
              <a:rPr sz="3000" spc="-5" dirty="0">
                <a:latin typeface="Calibri"/>
                <a:cs typeface="Calibri"/>
              </a:rPr>
              <a:t>do </a:t>
            </a:r>
            <a:r>
              <a:rPr sz="3000" spc="-20" dirty="0">
                <a:latin typeface="Calibri"/>
                <a:cs typeface="Calibri"/>
              </a:rPr>
              <a:t>skupiny </a:t>
            </a:r>
            <a:r>
              <a:rPr sz="3000" spc="-5" dirty="0">
                <a:latin typeface="Calibri"/>
                <a:cs typeface="Calibri"/>
              </a:rPr>
              <a:t>modrých  </a:t>
            </a:r>
            <a:r>
              <a:rPr sz="3000" spc="-35" dirty="0">
                <a:latin typeface="Calibri"/>
                <a:cs typeface="Calibri"/>
              </a:rPr>
              <a:t>proteínov, </a:t>
            </a:r>
            <a:r>
              <a:rPr sz="3000" dirty="0">
                <a:latin typeface="Calibri"/>
                <a:cs typeface="Calibri"/>
              </a:rPr>
              <a:t>má </a:t>
            </a:r>
            <a:r>
              <a:rPr sz="3000" spc="-5" dirty="0">
                <a:latin typeface="Calibri"/>
                <a:cs typeface="Calibri"/>
              </a:rPr>
              <a:t>iné </a:t>
            </a:r>
            <a:r>
              <a:rPr sz="3000" spc="-20" dirty="0">
                <a:latin typeface="Calibri"/>
                <a:cs typeface="Calibri"/>
              </a:rPr>
              <a:t>koordinačné okolie </a:t>
            </a:r>
            <a:r>
              <a:rPr sz="3000" dirty="0">
                <a:latin typeface="Calibri"/>
                <a:cs typeface="Calibri"/>
              </a:rPr>
              <a:t>= tri  </a:t>
            </a:r>
            <a:r>
              <a:rPr sz="3000" spc="-10" dirty="0">
                <a:latin typeface="Calibri"/>
                <a:cs typeface="Calibri"/>
              </a:rPr>
              <a:t>histidínové zvyšky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vodu</a:t>
            </a: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ts val="3240"/>
              </a:lnSpc>
              <a:spcBef>
                <a:spcPts val="720"/>
              </a:spcBef>
            </a:pPr>
            <a:r>
              <a:rPr sz="3000" spc="-20" dirty="0">
                <a:latin typeface="Calibri"/>
                <a:cs typeface="Calibri"/>
              </a:rPr>
              <a:t>Dva </a:t>
            </a:r>
            <a:r>
              <a:rPr sz="3000" spc="-30" dirty="0">
                <a:latin typeface="Calibri"/>
                <a:cs typeface="Calibri"/>
              </a:rPr>
              <a:t>atómy </a:t>
            </a:r>
            <a:r>
              <a:rPr sz="3000" spc="-5" dirty="0">
                <a:latin typeface="Calibri"/>
                <a:cs typeface="Calibri"/>
              </a:rPr>
              <a:t>Cu </a:t>
            </a:r>
            <a:r>
              <a:rPr sz="3000" spc="5" dirty="0">
                <a:latin typeface="Calibri"/>
                <a:cs typeface="Calibri"/>
              </a:rPr>
              <a:t>sú </a:t>
            </a:r>
            <a:r>
              <a:rPr sz="3000" spc="-5" dirty="0">
                <a:latin typeface="Calibri"/>
                <a:cs typeface="Calibri"/>
              </a:rPr>
              <a:t>spojené </a:t>
            </a:r>
            <a:r>
              <a:rPr sz="3000" spc="-15" dirty="0">
                <a:latin typeface="Calibri"/>
                <a:cs typeface="Calibri"/>
              </a:rPr>
              <a:t>jedným </a:t>
            </a:r>
            <a:r>
              <a:rPr sz="3000" spc="-5" dirty="0">
                <a:latin typeface="Calibri"/>
                <a:cs typeface="Calibri"/>
              </a:rPr>
              <a:t>histidínom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5" dirty="0">
                <a:latin typeface="Calibri"/>
                <a:cs typeface="Calibri"/>
              </a:rPr>
              <a:t>cysteínom, </a:t>
            </a:r>
            <a:r>
              <a:rPr sz="3000" dirty="0">
                <a:latin typeface="Calibri"/>
                <a:cs typeface="Calibri"/>
              </a:rPr>
              <a:t>čím sa </a:t>
            </a:r>
            <a:r>
              <a:rPr sz="3000" spc="-5" dirty="0">
                <a:latin typeface="Calibri"/>
                <a:cs typeface="Calibri"/>
              </a:rPr>
              <a:t>medzi </a:t>
            </a:r>
            <a:r>
              <a:rPr sz="3000" dirty="0">
                <a:latin typeface="Calibri"/>
                <a:cs typeface="Calibri"/>
              </a:rPr>
              <a:t>iónmi </a:t>
            </a:r>
            <a:r>
              <a:rPr sz="3000" spc="-5" dirty="0">
                <a:latin typeface="Calibri"/>
                <a:cs typeface="Calibri"/>
              </a:rPr>
              <a:t>Cu </a:t>
            </a:r>
            <a:r>
              <a:rPr sz="3000" spc="-15" dirty="0">
                <a:latin typeface="Calibri"/>
                <a:cs typeface="Calibri"/>
              </a:rPr>
              <a:t>vytvára  </a:t>
            </a:r>
            <a:r>
              <a:rPr sz="3000" spc="-20" dirty="0">
                <a:latin typeface="Calibri"/>
                <a:cs typeface="Calibri"/>
              </a:rPr>
              <a:t>vzdialenosť </a:t>
            </a:r>
            <a:r>
              <a:rPr sz="3000" spc="-5" dirty="0">
                <a:latin typeface="Calibri"/>
                <a:cs typeface="Calibri"/>
              </a:rPr>
              <a:t>12,5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Å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930986"/>
            <a:ext cx="8214359" cy="595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82550" indent="-342900" algn="just">
              <a:lnSpc>
                <a:spcPct val="100000"/>
              </a:lnSpc>
              <a:spcBef>
                <a:spcPts val="100"/>
              </a:spcBef>
              <a:buChar char="-"/>
              <a:tabLst>
                <a:tab pos="419100" algn="l"/>
              </a:tabLst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Oxidácia aldehydov (RCHO)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na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zodpovedajúce karboxylové 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kyseliny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((RCOOH)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aldehyd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oxidázy</a:t>
            </a:r>
            <a:r>
              <a:rPr sz="2400" spc="-25" dirty="0">
                <a:latin typeface="Times New Roman"/>
                <a:cs typeface="Times New Roman"/>
              </a:rPr>
              <a:t>. </a:t>
            </a:r>
            <a:r>
              <a:rPr sz="2400" spc="-5" dirty="0">
                <a:latin typeface="Times New Roman"/>
                <a:cs typeface="Times New Roman"/>
              </a:rPr>
              <a:t>Ak </a:t>
            </a:r>
            <a:r>
              <a:rPr sz="2400" dirty="0">
                <a:latin typeface="Times New Roman"/>
                <a:cs typeface="Times New Roman"/>
              </a:rPr>
              <a:t>R = </a:t>
            </a:r>
            <a:r>
              <a:rPr sz="2400" spc="-5" dirty="0">
                <a:latin typeface="Times New Roman"/>
                <a:cs typeface="Times New Roman"/>
              </a:rPr>
              <a:t>CH</a:t>
            </a:r>
            <a:r>
              <a:rPr sz="2400" spc="-7" baseline="-20833" dirty="0">
                <a:latin typeface="Times New Roman"/>
                <a:cs typeface="Times New Roman"/>
              </a:rPr>
              <a:t>3 </a:t>
            </a:r>
            <a:r>
              <a:rPr sz="2400" dirty="0">
                <a:latin typeface="Times New Roman"/>
                <a:cs typeface="Times New Roman"/>
              </a:rPr>
              <a:t>– ide o  druhý krok </a:t>
            </a:r>
            <a:r>
              <a:rPr sz="2400" spc="-5" dirty="0">
                <a:latin typeface="Times New Roman"/>
                <a:cs typeface="Times New Roman"/>
              </a:rPr>
              <a:t>premeny </a:t>
            </a:r>
            <a:r>
              <a:rPr sz="2400" dirty="0">
                <a:latin typeface="Times New Roman"/>
                <a:cs typeface="Times New Roman"/>
              </a:rPr>
              <a:t>etanolu na kyselinu </a:t>
            </a:r>
            <a:r>
              <a:rPr sz="2400" spc="-5" dirty="0">
                <a:latin typeface="Times New Roman"/>
                <a:cs typeface="Times New Roman"/>
              </a:rPr>
              <a:t>octovú, </a:t>
            </a:r>
            <a:r>
              <a:rPr sz="2400" dirty="0">
                <a:latin typeface="Times New Roman"/>
                <a:cs typeface="Times New Roman"/>
              </a:rPr>
              <a:t>prvý krok </a:t>
            </a:r>
            <a:r>
              <a:rPr sz="2400" spc="-10" dirty="0">
                <a:latin typeface="Times New Roman"/>
                <a:cs typeface="Times New Roman"/>
              </a:rPr>
              <a:t>je  </a:t>
            </a:r>
            <a:r>
              <a:rPr sz="2400" dirty="0">
                <a:latin typeface="Times New Roman"/>
                <a:cs typeface="Times New Roman"/>
              </a:rPr>
              <a:t>katalyzovaný Zn </a:t>
            </a:r>
            <a:r>
              <a:rPr sz="2400" spc="-5" dirty="0">
                <a:latin typeface="Times New Roman"/>
                <a:cs typeface="Times New Roman"/>
              </a:rPr>
              <a:t>enzýmom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alkoholdehydrogenáza</a:t>
            </a:r>
            <a:endParaRPr sz="24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(pečeň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stavovcov)</a:t>
            </a:r>
            <a:endParaRPr sz="2400">
              <a:latin typeface="Times New Roman"/>
              <a:cs typeface="Times New Roman"/>
            </a:endParaRPr>
          </a:p>
          <a:p>
            <a:pPr marL="419100" marR="82550" indent="-342900" algn="just">
              <a:lnSpc>
                <a:spcPct val="100000"/>
              </a:lnSpc>
              <a:spcBef>
                <a:spcPts val="580"/>
              </a:spcBef>
              <a:buChar char="-"/>
              <a:tabLst>
                <a:tab pos="419100" algn="l"/>
              </a:tabLst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Redukcia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DMSO (dimetylsulfoxid)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na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DMS (dimetylsulfid)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DMSO</a:t>
            </a:r>
            <a:r>
              <a:rPr sz="24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reduktázy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990600" marR="81280" lvl="1" algn="just">
              <a:lnSpc>
                <a:spcPct val="100000"/>
              </a:lnSpc>
              <a:spcBef>
                <a:spcPts val="575"/>
              </a:spcBef>
              <a:buChar char="-"/>
              <a:tabLst>
                <a:tab pos="1213485" algn="l"/>
              </a:tabLst>
            </a:pPr>
            <a:r>
              <a:rPr sz="2400" dirty="0">
                <a:latin typeface="Times New Roman"/>
                <a:cs typeface="Times New Roman"/>
              </a:rPr>
              <a:t>sú </a:t>
            </a:r>
            <a:r>
              <a:rPr sz="2400" spc="-5" dirty="0">
                <a:latin typeface="Times New Roman"/>
                <a:cs typeface="Times New Roman"/>
              </a:rPr>
              <a:t>lokalizované </a:t>
            </a:r>
            <a:r>
              <a:rPr sz="2400" dirty="0">
                <a:latin typeface="Times New Roman"/>
                <a:cs typeface="Times New Roman"/>
              </a:rPr>
              <a:t>v </a:t>
            </a:r>
            <a:r>
              <a:rPr sz="2400" spc="-10" dirty="0">
                <a:latin typeface="Times New Roman"/>
                <a:cs typeface="Times New Roman"/>
              </a:rPr>
              <a:t>periplazme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pôsobia </a:t>
            </a:r>
            <a:r>
              <a:rPr sz="2400" dirty="0">
                <a:latin typeface="Times New Roman"/>
                <a:cs typeface="Times New Roman"/>
              </a:rPr>
              <a:t>v respiračnom  </a:t>
            </a:r>
            <a:r>
              <a:rPr sz="2400" spc="-5" dirty="0">
                <a:latin typeface="Times New Roman"/>
                <a:cs typeface="Times New Roman"/>
              </a:rPr>
              <a:t>reťazci, </a:t>
            </a:r>
            <a:r>
              <a:rPr sz="2400" dirty="0">
                <a:latin typeface="Times New Roman"/>
                <a:cs typeface="Times New Roman"/>
              </a:rPr>
              <a:t>kde </a:t>
            </a:r>
            <a:r>
              <a:rPr sz="2400" spc="-5" dirty="0">
                <a:latin typeface="Times New Roman"/>
                <a:cs typeface="Times New Roman"/>
              </a:rPr>
              <a:t>sa </a:t>
            </a:r>
            <a:r>
              <a:rPr sz="2400" dirty="0">
                <a:latin typeface="Times New Roman"/>
                <a:cs typeface="Times New Roman"/>
              </a:rPr>
              <a:t>ako </a:t>
            </a:r>
            <a:r>
              <a:rPr sz="2400" spc="-5" dirty="0">
                <a:latin typeface="Times New Roman"/>
                <a:cs typeface="Times New Roman"/>
              </a:rPr>
              <a:t>koncový akceptor elektrónov </a:t>
            </a:r>
            <a:r>
              <a:rPr sz="2400" dirty="0">
                <a:latin typeface="Times New Roman"/>
                <a:cs typeface="Times New Roman"/>
              </a:rPr>
              <a:t>používa  </a:t>
            </a:r>
            <a:r>
              <a:rPr sz="2400" spc="-5" dirty="0">
                <a:latin typeface="Times New Roman"/>
                <a:cs typeface="Times New Roman"/>
              </a:rPr>
              <a:t>DMSO,</a:t>
            </a:r>
            <a:endParaRPr sz="2400">
              <a:latin typeface="Times New Roman"/>
              <a:cs typeface="Times New Roman"/>
            </a:endParaRPr>
          </a:p>
          <a:p>
            <a:pPr marL="1169035" lvl="1" indent="-179070" algn="just">
              <a:lnSpc>
                <a:spcPct val="100000"/>
              </a:lnSpc>
              <a:spcBef>
                <a:spcPts val="575"/>
              </a:spcBef>
              <a:buChar char="-"/>
              <a:tabLst>
                <a:tab pos="1169670" algn="l"/>
              </a:tabLst>
            </a:pPr>
            <a:r>
              <a:rPr sz="2400" dirty="0">
                <a:latin typeface="Times New Roman"/>
                <a:cs typeface="Times New Roman"/>
              </a:rPr>
              <a:t>produkt redukcie DMS je prchavý 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zapáchajúci,</a:t>
            </a:r>
            <a:endParaRPr sz="2400">
              <a:latin typeface="Times New Roman"/>
              <a:cs typeface="Times New Roman"/>
            </a:endParaRPr>
          </a:p>
          <a:p>
            <a:pPr marL="990600" marR="81915" lvl="1" algn="just">
              <a:lnSpc>
                <a:spcPct val="100000"/>
              </a:lnSpc>
              <a:spcBef>
                <a:spcPts val="580"/>
              </a:spcBef>
              <a:buChar char="-"/>
              <a:tabLst>
                <a:tab pos="1231900" algn="l"/>
              </a:tabLst>
            </a:pPr>
            <a:r>
              <a:rPr sz="2400" dirty="0">
                <a:latin typeface="Times New Roman"/>
                <a:cs typeface="Times New Roman"/>
              </a:rPr>
              <a:t>po jeho </a:t>
            </a:r>
            <a:r>
              <a:rPr sz="2400" spc="-5" dirty="0">
                <a:latin typeface="Times New Roman"/>
                <a:cs typeface="Times New Roman"/>
              </a:rPr>
              <a:t>uniku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atmosféry </a:t>
            </a:r>
            <a:r>
              <a:rPr sz="2400" dirty="0">
                <a:latin typeface="Times New Roman"/>
                <a:cs typeface="Times New Roman"/>
              </a:rPr>
              <a:t>jeho </a:t>
            </a:r>
            <a:r>
              <a:rPr sz="2400" spc="-5" dirty="0">
                <a:latin typeface="Times New Roman"/>
                <a:cs typeface="Times New Roman"/>
              </a:rPr>
              <a:t>fotooxidácia </a:t>
            </a:r>
            <a:r>
              <a:rPr sz="2400" dirty="0">
                <a:latin typeface="Times New Roman"/>
                <a:cs typeface="Times New Roman"/>
              </a:rPr>
              <a:t>vyvolá  produkciu </a:t>
            </a:r>
            <a:r>
              <a:rPr sz="2400" spc="-5" dirty="0">
                <a:latin typeface="Times New Roman"/>
                <a:cs typeface="Times New Roman"/>
              </a:rPr>
              <a:t>kyseliny metylsulfónovej </a:t>
            </a:r>
            <a:r>
              <a:rPr sz="2400" dirty="0">
                <a:latin typeface="Times New Roman"/>
                <a:cs typeface="Times New Roman"/>
              </a:rPr>
              <a:t>(CH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H), </a:t>
            </a:r>
            <a:r>
              <a:rPr sz="2400" spc="-5" dirty="0">
                <a:latin typeface="Times New Roman"/>
                <a:cs typeface="Times New Roman"/>
              </a:rPr>
              <a:t>ktorej  soli </a:t>
            </a:r>
            <a:r>
              <a:rPr sz="2400" dirty="0">
                <a:latin typeface="Times New Roman"/>
                <a:cs typeface="Times New Roman"/>
              </a:rPr>
              <a:t>pôsobia ako nukleačné centrá pre tvorbu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mrakov</a:t>
            </a:r>
            <a:endParaRPr sz="2400">
              <a:latin typeface="Times New Roman"/>
              <a:cs typeface="Times New Roman"/>
            </a:endParaRPr>
          </a:p>
          <a:p>
            <a:pPr marL="762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(vybrané anaerobné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baktérie)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5846"/>
            <a:ext cx="4881245" cy="89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3890">
              <a:lnSpc>
                <a:spcPts val="3410"/>
              </a:lnSpc>
              <a:spcBef>
                <a:spcPts val="100"/>
              </a:spcBef>
            </a:pPr>
            <a:r>
              <a:rPr sz="3200" dirty="0"/>
              <a:t>Molybdén</a:t>
            </a:r>
            <a:endParaRPr sz="3200"/>
          </a:p>
          <a:p>
            <a:pPr marL="12700">
              <a:lnSpc>
                <a:spcPts val="3410"/>
              </a:lnSpc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Význam </a:t>
            </a:r>
            <a:r>
              <a:rPr sz="3200" spc="-5" dirty="0">
                <a:solidFill>
                  <a:srgbClr val="6F2F9F"/>
                </a:solidFill>
                <a:latin typeface="Times New Roman"/>
                <a:cs typeface="Times New Roman"/>
              </a:rPr>
              <a:t>Mo</a:t>
            </a:r>
            <a:r>
              <a:rPr sz="32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enzýmov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8070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371850" algn="l"/>
                <a:tab pos="3985895" algn="l"/>
                <a:tab pos="7044055" algn="l"/>
              </a:tabLst>
            </a:pPr>
            <a:r>
              <a:rPr sz="3200" dirty="0">
                <a:latin typeface="Calibri"/>
                <a:cs typeface="Calibri"/>
              </a:rPr>
              <a:t>-	</a:t>
            </a:r>
            <a:r>
              <a:rPr sz="3200" spc="-45" dirty="0">
                <a:latin typeface="Calibri"/>
                <a:cs typeface="Calibri"/>
              </a:rPr>
              <a:t>K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0" dirty="0">
                <a:latin typeface="Calibri"/>
                <a:cs typeface="Calibri"/>
              </a:rPr>
              <a:t>št</a:t>
            </a:r>
            <a:r>
              <a:rPr sz="3200" dirty="0">
                <a:latin typeface="Calibri"/>
                <a:cs typeface="Calibri"/>
              </a:rPr>
              <a:t>alog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fic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é	a	</a:t>
            </a:r>
            <a:r>
              <a:rPr sz="3200" spc="-5" dirty="0">
                <a:latin typeface="Calibri"/>
                <a:cs typeface="Calibri"/>
              </a:rPr>
              <a:t>spe</a:t>
            </a:r>
            <a:r>
              <a:rPr sz="3200" spc="-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os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5" dirty="0">
                <a:latin typeface="Calibri"/>
                <a:cs typeface="Calibri"/>
              </a:rPr>
              <a:t>opic</a:t>
            </a:r>
            <a:r>
              <a:rPr sz="3200" spc="-13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é	</a:t>
            </a:r>
            <a:r>
              <a:rPr sz="3200" spc="-45" dirty="0">
                <a:latin typeface="Calibri"/>
                <a:cs typeface="Calibri"/>
              </a:rPr>
              <a:t>š</a:t>
            </a:r>
            <a:r>
              <a:rPr sz="3200" dirty="0">
                <a:latin typeface="Calibri"/>
                <a:cs typeface="Calibri"/>
              </a:rPr>
              <a:t>túdie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095626"/>
            <a:ext cx="5974080" cy="5137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R="693420" algn="r">
              <a:lnSpc>
                <a:spcPts val="1190"/>
              </a:lnSpc>
              <a:spcBef>
                <a:spcPts val="244"/>
              </a:spcBef>
            </a:pPr>
            <a:r>
              <a:rPr sz="2100" spc="1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endParaRPr sz="2100">
              <a:latin typeface="Calibri"/>
              <a:cs typeface="Calibri"/>
            </a:endParaRPr>
          </a:p>
          <a:p>
            <a:pPr marL="50800">
              <a:lnSpc>
                <a:spcPts val="2510"/>
              </a:lnSpc>
              <a:tabLst>
                <a:tab pos="2233295" algn="l"/>
                <a:tab pos="2884170" algn="l"/>
                <a:tab pos="4519930" algn="l"/>
                <a:tab pos="5569585" algn="l"/>
              </a:tabLst>
            </a:pPr>
            <a:r>
              <a:rPr sz="3200" spc="-10" dirty="0">
                <a:latin typeface="Calibri"/>
                <a:cs typeface="Calibri"/>
              </a:rPr>
              <a:t>potvrdzujú,	</a:t>
            </a:r>
            <a:r>
              <a:rPr sz="3200" spc="-40" dirty="0">
                <a:latin typeface="Calibri"/>
                <a:cs typeface="Calibri"/>
              </a:rPr>
              <a:t>že	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substrát	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3150" spc="7" baseline="-21164" dirty="0">
                <a:solidFill>
                  <a:srgbClr val="006FC0"/>
                </a:solidFill>
                <a:latin typeface="Calibri"/>
                <a:cs typeface="Calibri"/>
              </a:rPr>
              <a:t>2	</a:t>
            </a:r>
            <a:r>
              <a:rPr sz="3200" spc="-10" dirty="0">
                <a:latin typeface="Calibri"/>
                <a:cs typeface="Calibri"/>
              </a:rPr>
              <a:t>sa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9261" y="2095626"/>
            <a:ext cx="1557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5380" algn="l"/>
              </a:tabLst>
            </a:pPr>
            <a:r>
              <a:rPr sz="3200" dirty="0">
                <a:latin typeface="Calibri"/>
                <a:cs typeface="Calibri"/>
              </a:rPr>
              <a:t>via</a:t>
            </a:r>
            <a:r>
              <a:rPr sz="3200" spc="-80" dirty="0">
                <a:latin typeface="Calibri"/>
                <a:cs typeface="Calibri"/>
              </a:rPr>
              <a:t>ž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40" y="2583002"/>
            <a:ext cx="812355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43180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centrum </a:t>
            </a:r>
            <a:r>
              <a:rPr sz="3200" spc="-35" dirty="0">
                <a:solidFill>
                  <a:srgbClr val="006FC0"/>
                </a:solidFill>
                <a:latin typeface="Calibri"/>
                <a:cs typeface="Calibri"/>
              </a:rPr>
              <a:t>Typu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spc="-30" dirty="0">
                <a:latin typeface="Calibri"/>
                <a:cs typeface="Calibri"/>
              </a:rPr>
              <a:t>kde </a:t>
            </a:r>
            <a:r>
              <a:rPr sz="3200" dirty="0">
                <a:latin typeface="Calibri"/>
                <a:cs typeface="Calibri"/>
              </a:rPr>
              <a:t>je </a:t>
            </a:r>
            <a:r>
              <a:rPr sz="3200" spc="-45" dirty="0">
                <a:latin typeface="Calibri"/>
                <a:cs typeface="Calibri"/>
              </a:rPr>
              <a:t>redukovaný, </a:t>
            </a:r>
            <a:r>
              <a:rPr sz="3200" dirty="0">
                <a:latin typeface="Calibri"/>
                <a:cs typeface="Calibri"/>
              </a:rPr>
              <a:t>podobne  </a:t>
            </a:r>
            <a:r>
              <a:rPr sz="3200" spc="-35" dirty="0">
                <a:latin typeface="Calibri"/>
                <a:cs typeface="Calibri"/>
              </a:rPr>
              <a:t>ako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5" dirty="0">
                <a:latin typeface="Calibri"/>
                <a:cs typeface="Calibri"/>
              </a:rPr>
              <a:t>prípade </a:t>
            </a:r>
            <a:r>
              <a:rPr sz="3200" i="1" spc="5" dirty="0">
                <a:latin typeface="Calibri"/>
                <a:cs typeface="Calibri"/>
              </a:rPr>
              <a:t>d</a:t>
            </a:r>
            <a:r>
              <a:rPr sz="3150" i="1" spc="7" baseline="-21164" dirty="0">
                <a:latin typeface="Calibri"/>
                <a:cs typeface="Calibri"/>
              </a:rPr>
              <a:t>1</a:t>
            </a:r>
            <a:r>
              <a:rPr sz="3150" i="1" spc="480" baseline="-2116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hému</a:t>
            </a:r>
            <a:endParaRPr sz="3200">
              <a:latin typeface="Calibri"/>
              <a:cs typeface="Calibri"/>
            </a:endParaRPr>
          </a:p>
          <a:p>
            <a:pPr marL="368300" marR="42545" indent="-342900" algn="just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-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Centrum 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Typu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1 </a:t>
            </a:r>
            <a:r>
              <a:rPr sz="3200" spc="-15" dirty="0">
                <a:latin typeface="Calibri"/>
                <a:cs typeface="Calibri"/>
              </a:rPr>
              <a:t>pravdepodobne  </a:t>
            </a:r>
            <a:r>
              <a:rPr sz="3200" spc="-5" dirty="0">
                <a:latin typeface="Calibri"/>
                <a:cs typeface="Calibri"/>
              </a:rPr>
              <a:t>slúži </a:t>
            </a:r>
            <a:r>
              <a:rPr sz="3200" spc="-35" dirty="0">
                <a:latin typeface="Calibri"/>
                <a:cs typeface="Calibri"/>
              </a:rPr>
              <a:t>ako  </a:t>
            </a:r>
            <a:r>
              <a:rPr sz="3200" spc="-5" dirty="0">
                <a:latin typeface="Calibri"/>
                <a:cs typeface="Calibri"/>
              </a:rPr>
              <a:t>centrum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transportu 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elektrónov</a:t>
            </a:r>
            <a:r>
              <a:rPr sz="3200" spc="-3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podobne </a:t>
            </a:r>
            <a:r>
              <a:rPr sz="3200" spc="-40" dirty="0">
                <a:latin typeface="Calibri"/>
                <a:cs typeface="Calibri"/>
              </a:rPr>
              <a:t>ako </a:t>
            </a:r>
            <a:r>
              <a:rPr sz="3200" spc="6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5" dirty="0">
                <a:latin typeface="Calibri"/>
                <a:cs typeface="Calibri"/>
              </a:rPr>
              <a:t>prípade hému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20495"/>
            <a:ext cx="656653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Calibri"/>
                <a:cs typeface="Calibri"/>
              </a:rPr>
              <a:t>Schematické </a:t>
            </a:r>
            <a:r>
              <a:rPr sz="3200" spc="-25" dirty="0">
                <a:latin typeface="Calibri"/>
                <a:cs typeface="Calibri"/>
              </a:rPr>
              <a:t>zobrazenie </a:t>
            </a:r>
            <a:r>
              <a:rPr sz="3200" spc="-10" dirty="0">
                <a:latin typeface="Calibri"/>
                <a:cs typeface="Calibri"/>
              </a:rPr>
              <a:t>dvoch </a:t>
            </a:r>
            <a:r>
              <a:rPr sz="3200" spc="-5" dirty="0">
                <a:latin typeface="Calibri"/>
                <a:cs typeface="Calibri"/>
              </a:rPr>
              <a:t>centier </a:t>
            </a:r>
            <a:r>
              <a:rPr sz="3200" dirty="0">
                <a:latin typeface="Calibri"/>
                <a:cs typeface="Calibri"/>
              </a:rPr>
              <a:t>v  trimérnom </a:t>
            </a:r>
            <a:r>
              <a:rPr sz="3200" spc="-5" dirty="0">
                <a:latin typeface="Calibri"/>
                <a:cs typeface="Calibri"/>
              </a:rPr>
              <a:t>enzýme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Cu-NiR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FF0000"/>
                </a:solidFill>
                <a:latin typeface="Calibri"/>
                <a:cs typeface="Calibri"/>
              </a:rPr>
              <a:t>Denitrifikácia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083" y="2493264"/>
            <a:ext cx="4608576" cy="427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537157"/>
            <a:ext cx="817499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006FC0"/>
                </a:solidFill>
                <a:latin typeface="Calibri"/>
                <a:cs typeface="Calibri"/>
              </a:rPr>
              <a:t>Nitric </a:t>
            </a:r>
            <a:r>
              <a:rPr sz="2700" spc="-15" dirty="0">
                <a:solidFill>
                  <a:srgbClr val="006FC0"/>
                </a:solidFill>
                <a:latin typeface="Calibri"/>
                <a:cs typeface="Calibri"/>
              </a:rPr>
              <a:t>oxide </a:t>
            </a:r>
            <a:r>
              <a:rPr sz="2700" spc="-20" dirty="0">
                <a:solidFill>
                  <a:srgbClr val="006FC0"/>
                </a:solidFill>
                <a:latin typeface="Calibri"/>
                <a:cs typeface="Calibri"/>
              </a:rPr>
              <a:t>reduktáza </a:t>
            </a:r>
            <a:r>
              <a:rPr sz="2700" spc="-5" dirty="0">
                <a:solidFill>
                  <a:srgbClr val="006FC0"/>
                </a:solidFill>
                <a:latin typeface="Calibri"/>
                <a:cs typeface="Calibri"/>
              </a:rPr>
              <a:t>(NoR) (NO</a:t>
            </a:r>
            <a:r>
              <a:rPr sz="27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6FC0"/>
                </a:solidFill>
                <a:latin typeface="Calibri"/>
                <a:cs typeface="Calibri"/>
              </a:rPr>
              <a:t>reduktáza)</a:t>
            </a:r>
            <a:endParaRPr sz="2700">
              <a:latin typeface="Calibri"/>
              <a:cs typeface="Calibri"/>
            </a:endParaRPr>
          </a:p>
          <a:p>
            <a:pPr marL="406400" indent="-342900" algn="just">
              <a:lnSpc>
                <a:spcPts val="2915"/>
              </a:lnSpc>
              <a:spcBef>
                <a:spcPts val="5"/>
              </a:spcBef>
              <a:buChar char="-"/>
              <a:tabLst>
                <a:tab pos="406400" algn="l"/>
              </a:tabLst>
            </a:pPr>
            <a:r>
              <a:rPr sz="2700" dirty="0">
                <a:latin typeface="Calibri"/>
                <a:cs typeface="Calibri"/>
              </a:rPr>
              <a:t>Je </a:t>
            </a:r>
            <a:r>
              <a:rPr sz="2700" spc="-10" dirty="0">
                <a:latin typeface="Calibri"/>
                <a:cs typeface="Calibri"/>
              </a:rPr>
              <a:t>enzým, ktorý </a:t>
            </a:r>
            <a:r>
              <a:rPr sz="2700" dirty="0">
                <a:latin typeface="Calibri"/>
                <a:cs typeface="Calibri"/>
              </a:rPr>
              <a:t>sa </a:t>
            </a:r>
            <a:r>
              <a:rPr sz="2700" spc="-20" dirty="0">
                <a:latin typeface="Calibri"/>
                <a:cs typeface="Calibri"/>
              </a:rPr>
              <a:t>ťažko </a:t>
            </a:r>
            <a:r>
              <a:rPr sz="2700" spc="-10" dirty="0">
                <a:latin typeface="Calibri"/>
                <a:cs typeface="Calibri"/>
              </a:rPr>
              <a:t>izoluje </a:t>
            </a:r>
            <a:r>
              <a:rPr sz="2700" dirty="0">
                <a:latin typeface="Calibri"/>
                <a:cs typeface="Calibri"/>
              </a:rPr>
              <a:t>= </a:t>
            </a:r>
            <a:r>
              <a:rPr sz="2700" spc="-10" dirty="0">
                <a:latin typeface="Calibri"/>
                <a:cs typeface="Calibri"/>
              </a:rPr>
              <a:t>nemožné</a:t>
            </a:r>
            <a:r>
              <a:rPr sz="2700" spc="4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vyriešiť</a:t>
            </a:r>
            <a:endParaRPr sz="2700">
              <a:latin typeface="Calibri"/>
              <a:cs typeface="Calibri"/>
            </a:endParaRPr>
          </a:p>
          <a:p>
            <a:pPr marL="406400" algn="just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jeho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štruktúru</a:t>
            </a:r>
            <a:endParaRPr sz="2700">
              <a:latin typeface="Calibri"/>
              <a:cs typeface="Calibri"/>
            </a:endParaRPr>
          </a:p>
          <a:p>
            <a:pPr marL="406400" marR="57150" indent="-342900" algn="just">
              <a:lnSpc>
                <a:spcPct val="80000"/>
              </a:lnSpc>
              <a:spcBef>
                <a:spcPts val="645"/>
              </a:spcBef>
              <a:buChar char="-"/>
              <a:tabLst>
                <a:tab pos="406400" algn="l"/>
              </a:tabLst>
            </a:pPr>
            <a:r>
              <a:rPr sz="2700" spc="-10" dirty="0">
                <a:latin typeface="Calibri"/>
                <a:cs typeface="Calibri"/>
              </a:rPr>
              <a:t>Použitím </a:t>
            </a:r>
            <a:r>
              <a:rPr sz="2700" spc="-15" dirty="0">
                <a:latin typeface="Calibri"/>
                <a:cs typeface="Calibri"/>
              </a:rPr>
              <a:t>porovnávania </a:t>
            </a:r>
            <a:r>
              <a:rPr sz="2700" spc="-30" dirty="0">
                <a:latin typeface="Calibri"/>
                <a:cs typeface="Calibri"/>
              </a:rPr>
              <a:t>rôznych </a:t>
            </a:r>
            <a:r>
              <a:rPr sz="2700" spc="-20" dirty="0">
                <a:latin typeface="Calibri"/>
                <a:cs typeface="Calibri"/>
              </a:rPr>
              <a:t>separačných </a:t>
            </a:r>
            <a:r>
              <a:rPr sz="2700" spc="-10" dirty="0">
                <a:latin typeface="Calibri"/>
                <a:cs typeface="Calibri"/>
              </a:rPr>
              <a:t>techník </a:t>
            </a:r>
            <a:r>
              <a:rPr sz="2700" spc="-15" dirty="0">
                <a:latin typeface="Calibri"/>
                <a:cs typeface="Calibri"/>
              </a:rPr>
              <a:t>sa  </a:t>
            </a:r>
            <a:r>
              <a:rPr sz="2700" spc="-10" dirty="0">
                <a:latin typeface="Calibri"/>
                <a:cs typeface="Calibri"/>
              </a:rPr>
              <a:t>zistilo, </a:t>
            </a:r>
            <a:r>
              <a:rPr sz="2700" spc="-40" dirty="0">
                <a:latin typeface="Calibri"/>
                <a:cs typeface="Calibri"/>
              </a:rPr>
              <a:t>že</a:t>
            </a:r>
            <a:r>
              <a:rPr sz="2700" spc="5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všetky </a:t>
            </a:r>
            <a:r>
              <a:rPr sz="2700" dirty="0">
                <a:latin typeface="Calibri"/>
                <a:cs typeface="Calibri"/>
              </a:rPr>
              <a:t>NoR sú </a:t>
            </a:r>
            <a:r>
              <a:rPr sz="2700" spc="-15" dirty="0">
                <a:latin typeface="Calibri"/>
                <a:cs typeface="Calibri"/>
              </a:rPr>
              <a:t>heterodiméry  </a:t>
            </a:r>
            <a:r>
              <a:rPr sz="2700" dirty="0">
                <a:latin typeface="Calibri"/>
                <a:cs typeface="Calibri"/>
              </a:rPr>
              <a:t>so  </a:t>
            </a:r>
            <a:r>
              <a:rPr sz="2700" spc="-5" dirty="0">
                <a:latin typeface="Calibri"/>
                <a:cs typeface="Calibri"/>
              </a:rPr>
              <a:t>subjednotkami obsahujúcimi </a:t>
            </a:r>
            <a:r>
              <a:rPr sz="2700" spc="-15" dirty="0">
                <a:latin typeface="Calibri"/>
                <a:cs typeface="Calibri"/>
              </a:rPr>
              <a:t>hémy </a:t>
            </a:r>
            <a:r>
              <a:rPr sz="2700" i="1" dirty="0">
                <a:latin typeface="Calibri"/>
                <a:cs typeface="Calibri"/>
              </a:rPr>
              <a:t>b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c</a:t>
            </a:r>
            <a:endParaRPr sz="2700">
              <a:latin typeface="Calibri"/>
              <a:cs typeface="Calibri"/>
            </a:endParaRPr>
          </a:p>
          <a:p>
            <a:pPr marL="406400" marR="55244" indent="-342900" algn="just">
              <a:lnSpc>
                <a:spcPct val="80000"/>
              </a:lnSpc>
              <a:spcBef>
                <a:spcPts val="650"/>
              </a:spcBef>
              <a:buChar char="-"/>
              <a:tabLst>
                <a:tab pos="406400" algn="l"/>
              </a:tabLst>
            </a:pPr>
            <a:r>
              <a:rPr sz="2700" spc="-10" dirty="0">
                <a:latin typeface="Calibri"/>
                <a:cs typeface="Calibri"/>
              </a:rPr>
              <a:t>Naviac </a:t>
            </a:r>
            <a:r>
              <a:rPr sz="2700" dirty="0">
                <a:latin typeface="Calibri"/>
                <a:cs typeface="Calibri"/>
              </a:rPr>
              <a:t>sa </a:t>
            </a:r>
            <a:r>
              <a:rPr sz="2700" spc="-15" dirty="0">
                <a:latin typeface="Calibri"/>
                <a:cs typeface="Calibri"/>
              </a:rPr>
              <a:t>zistilo,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že </a:t>
            </a:r>
            <a:r>
              <a:rPr sz="2700" spc="-10" dirty="0">
                <a:latin typeface="Calibri"/>
                <a:cs typeface="Calibri"/>
              </a:rPr>
              <a:t>obsahujú </a:t>
            </a:r>
            <a:r>
              <a:rPr sz="2700" dirty="0">
                <a:latin typeface="Calibri"/>
                <a:cs typeface="Calibri"/>
              </a:rPr>
              <a:t>aj </a:t>
            </a:r>
            <a:r>
              <a:rPr sz="2700" spc="-5" dirty="0">
                <a:latin typeface="Calibri"/>
                <a:cs typeface="Calibri"/>
              </a:rPr>
              <a:t>nemalé </a:t>
            </a:r>
            <a:r>
              <a:rPr sz="2700" spc="-20" dirty="0">
                <a:latin typeface="Calibri"/>
                <a:cs typeface="Calibri"/>
              </a:rPr>
              <a:t>množstvo  </a:t>
            </a:r>
            <a:r>
              <a:rPr sz="2700" spc="-5" dirty="0">
                <a:latin typeface="Calibri"/>
                <a:cs typeface="Calibri"/>
              </a:rPr>
              <a:t>nehémového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železa</a:t>
            </a:r>
            <a:endParaRPr sz="2700">
              <a:latin typeface="Calibri"/>
              <a:cs typeface="Calibri"/>
            </a:endParaRPr>
          </a:p>
          <a:p>
            <a:pPr marL="63500">
              <a:lnSpc>
                <a:spcPts val="2915"/>
              </a:lnSpc>
              <a:spcBef>
                <a:spcPts val="5"/>
              </a:spcBef>
            </a:pPr>
            <a:r>
              <a:rPr sz="2700" spc="-10" dirty="0">
                <a:latin typeface="Calibri"/>
                <a:cs typeface="Calibri"/>
              </a:rPr>
              <a:t>Enzým </a:t>
            </a:r>
            <a:r>
              <a:rPr sz="2700" spc="-20" dirty="0">
                <a:latin typeface="Calibri"/>
                <a:cs typeface="Calibri"/>
              </a:rPr>
              <a:t>katalyzuje redukčnú </a:t>
            </a:r>
            <a:r>
              <a:rPr sz="2700" spc="-10" dirty="0">
                <a:latin typeface="Calibri"/>
                <a:cs typeface="Calibri"/>
              </a:rPr>
              <a:t>dimerizáciu NO </a:t>
            </a:r>
            <a:r>
              <a:rPr sz="2700" spc="-5" dirty="0">
                <a:latin typeface="Calibri"/>
                <a:cs typeface="Calibri"/>
              </a:rPr>
              <a:t>na N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-37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podľa</a:t>
            </a:r>
            <a:endParaRPr sz="2700">
              <a:latin typeface="Calibri"/>
              <a:cs typeface="Calibri"/>
            </a:endParaRPr>
          </a:p>
          <a:p>
            <a:pPr marL="63500">
              <a:lnSpc>
                <a:spcPts val="2915"/>
              </a:lnSpc>
            </a:pPr>
            <a:r>
              <a:rPr sz="2700" spc="-15" dirty="0">
                <a:latin typeface="Calibri"/>
                <a:cs typeface="Calibri"/>
              </a:rPr>
              <a:t>reakcie:</a:t>
            </a:r>
            <a:endParaRPr sz="2700">
              <a:latin typeface="Calibri"/>
              <a:cs typeface="Calibri"/>
            </a:endParaRPr>
          </a:p>
          <a:p>
            <a:pPr marR="250825" algn="ctr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2 </a:t>
            </a:r>
            <a:r>
              <a:rPr sz="2700" spc="-5" dirty="0">
                <a:latin typeface="Calibri"/>
                <a:cs typeface="Calibri"/>
              </a:rPr>
              <a:t>NO +2e</a:t>
            </a:r>
            <a:r>
              <a:rPr sz="2700" spc="-7" baseline="24691" dirty="0">
                <a:latin typeface="Calibri"/>
                <a:cs typeface="Calibri"/>
              </a:rPr>
              <a:t>- </a:t>
            </a:r>
            <a:r>
              <a:rPr sz="2700" dirty="0">
                <a:latin typeface="Calibri"/>
                <a:cs typeface="Calibri"/>
              </a:rPr>
              <a:t>+ </a:t>
            </a:r>
            <a:r>
              <a:rPr sz="2700" spc="-5" dirty="0">
                <a:latin typeface="Calibri"/>
                <a:cs typeface="Calibri"/>
              </a:rPr>
              <a:t>2H</a:t>
            </a:r>
            <a:r>
              <a:rPr sz="2700" spc="-7" baseline="24691" dirty="0">
                <a:latin typeface="Calibri"/>
                <a:cs typeface="Calibri"/>
              </a:rPr>
              <a:t>+ </a:t>
            </a:r>
            <a:r>
              <a:rPr sz="2700" dirty="0">
                <a:latin typeface="Symbol"/>
                <a:cs typeface="Symbol"/>
              </a:rPr>
              <a:t>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O 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3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O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529180"/>
            <a:ext cx="8212455" cy="45129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sz="2700" b="1" spc="-10" dirty="0">
                <a:solidFill>
                  <a:srgbClr val="006FC0"/>
                </a:solidFill>
                <a:latin typeface="Calibri"/>
                <a:cs typeface="Calibri"/>
              </a:rPr>
              <a:t>Nitrous </a:t>
            </a:r>
            <a:r>
              <a:rPr sz="2700" b="1" spc="-15" dirty="0">
                <a:solidFill>
                  <a:srgbClr val="006FC0"/>
                </a:solidFill>
                <a:latin typeface="Calibri"/>
                <a:cs typeface="Calibri"/>
              </a:rPr>
              <a:t>oxide reduktáza </a:t>
            </a:r>
            <a:r>
              <a:rPr sz="2700" b="1" dirty="0">
                <a:solidFill>
                  <a:srgbClr val="006FC0"/>
                </a:solidFill>
                <a:latin typeface="Calibri"/>
                <a:cs typeface="Calibri"/>
              </a:rPr>
              <a:t>NoS </a:t>
            </a:r>
            <a:r>
              <a:rPr sz="2700" b="1" spc="-5" dirty="0">
                <a:solidFill>
                  <a:srgbClr val="006FC0"/>
                </a:solidFill>
                <a:latin typeface="Calibri"/>
                <a:cs typeface="Calibri"/>
              </a:rPr>
              <a:t>(N</a:t>
            </a:r>
            <a:r>
              <a:rPr sz="2700" b="1" spc="-7" baseline="-20061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700" b="1" spc="-5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700" b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006FC0"/>
                </a:solidFill>
                <a:latin typeface="Calibri"/>
                <a:cs typeface="Calibri"/>
              </a:rPr>
              <a:t>reduktáza)</a:t>
            </a:r>
            <a:endParaRPr sz="2700">
              <a:latin typeface="Calibri"/>
              <a:cs typeface="Calibri"/>
            </a:endParaRPr>
          </a:p>
          <a:p>
            <a:pPr marL="419100" marR="81280" indent="-342900" algn="just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419100" algn="l"/>
              </a:tabLst>
            </a:pPr>
            <a:r>
              <a:rPr sz="2700" spc="-15" dirty="0">
                <a:latin typeface="Calibri"/>
                <a:cs typeface="Calibri"/>
              </a:rPr>
              <a:t>Konečným procesom </a:t>
            </a:r>
            <a:r>
              <a:rPr sz="2700" spc="-10" dirty="0">
                <a:latin typeface="Calibri"/>
                <a:cs typeface="Calibri"/>
              </a:rPr>
              <a:t>denitrifikácie </a:t>
            </a:r>
            <a:r>
              <a:rPr sz="2700" dirty="0">
                <a:latin typeface="Calibri"/>
                <a:cs typeface="Calibri"/>
              </a:rPr>
              <a:t>je </a:t>
            </a:r>
            <a:r>
              <a:rPr sz="2700" spc="-20" dirty="0">
                <a:latin typeface="Calibri"/>
                <a:cs typeface="Calibri"/>
              </a:rPr>
              <a:t>redukcia 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O na  N</a:t>
            </a:r>
            <a:r>
              <a:rPr sz="2700" spc="-7" baseline="-20061" dirty="0">
                <a:latin typeface="Calibri"/>
                <a:cs typeface="Calibri"/>
              </a:rPr>
              <a:t>2 </a:t>
            </a:r>
            <a:r>
              <a:rPr sz="2700" spc="-5" dirty="0">
                <a:latin typeface="Calibri"/>
                <a:cs typeface="Calibri"/>
              </a:rPr>
              <a:t>podľa</a:t>
            </a:r>
            <a:r>
              <a:rPr sz="2700" spc="-2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reakcie:</a:t>
            </a:r>
            <a:endParaRPr sz="2700">
              <a:latin typeface="Calibri"/>
              <a:cs typeface="Calibri"/>
            </a:endParaRPr>
          </a:p>
          <a:p>
            <a:pPr marR="548005" algn="ctr">
              <a:lnSpc>
                <a:spcPct val="100000"/>
              </a:lnSpc>
              <a:spcBef>
                <a:spcPts val="300"/>
              </a:spcBef>
            </a:pP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O </a:t>
            </a:r>
            <a:r>
              <a:rPr sz="2700" dirty="0">
                <a:latin typeface="Calibri"/>
                <a:cs typeface="Calibri"/>
              </a:rPr>
              <a:t>+ </a:t>
            </a:r>
            <a:r>
              <a:rPr sz="2700" spc="-5" dirty="0">
                <a:latin typeface="Calibri"/>
                <a:cs typeface="Calibri"/>
              </a:rPr>
              <a:t>2e</a:t>
            </a:r>
            <a:r>
              <a:rPr sz="2700" spc="-7" baseline="24691" dirty="0">
                <a:latin typeface="Calibri"/>
                <a:cs typeface="Calibri"/>
              </a:rPr>
              <a:t>- </a:t>
            </a:r>
            <a:r>
              <a:rPr sz="2700" dirty="0">
                <a:latin typeface="Calibri"/>
                <a:cs typeface="Calibri"/>
              </a:rPr>
              <a:t>+ </a:t>
            </a:r>
            <a:r>
              <a:rPr sz="2700" spc="-5" dirty="0">
                <a:latin typeface="Calibri"/>
                <a:cs typeface="Calibri"/>
              </a:rPr>
              <a:t>2H</a:t>
            </a:r>
            <a:r>
              <a:rPr sz="2700" spc="-7" baseline="24691" dirty="0">
                <a:latin typeface="Calibri"/>
                <a:cs typeface="Calibri"/>
              </a:rPr>
              <a:t>+ </a:t>
            </a:r>
            <a:r>
              <a:rPr sz="2700" dirty="0">
                <a:latin typeface="Symbol"/>
                <a:cs typeface="Symbol"/>
              </a:rPr>
              <a:t>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7" baseline="-20061" dirty="0">
                <a:latin typeface="Calibri"/>
                <a:cs typeface="Calibri"/>
              </a:rPr>
              <a:t>2 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-2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spc="-7" baseline="-20061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O</a:t>
            </a:r>
            <a:endParaRPr sz="2700">
              <a:latin typeface="Calibri"/>
              <a:cs typeface="Calibri"/>
            </a:endParaRPr>
          </a:p>
          <a:p>
            <a:pPr marL="419100" marR="81915" indent="-342900" algn="just">
              <a:lnSpc>
                <a:spcPct val="90000"/>
              </a:lnSpc>
              <a:spcBef>
                <a:spcPts val="625"/>
              </a:spcBef>
              <a:buFont typeface="Arial"/>
              <a:buChar char="•"/>
              <a:tabLst>
                <a:tab pos="419100" algn="l"/>
              </a:tabLst>
            </a:pPr>
            <a:r>
              <a:rPr sz="2700" spc="-20" dirty="0">
                <a:latin typeface="Calibri"/>
                <a:cs typeface="Calibri"/>
              </a:rPr>
              <a:t>Reakcia </a:t>
            </a:r>
            <a:r>
              <a:rPr sz="2700" dirty="0">
                <a:latin typeface="Calibri"/>
                <a:cs typeface="Calibri"/>
              </a:rPr>
              <a:t>je </a:t>
            </a:r>
            <a:r>
              <a:rPr sz="2700" spc="-25" dirty="0">
                <a:latin typeface="Calibri"/>
                <a:cs typeface="Calibri"/>
              </a:rPr>
              <a:t>katalyzovaná rozpustným </a:t>
            </a:r>
            <a:r>
              <a:rPr sz="2700" spc="-10" dirty="0">
                <a:latin typeface="Calibri"/>
                <a:cs typeface="Calibri"/>
              </a:rPr>
              <a:t>enzýmom </a:t>
            </a:r>
            <a:r>
              <a:rPr sz="2700" spc="-5" dirty="0">
                <a:latin typeface="Calibri"/>
                <a:cs typeface="Calibri"/>
              </a:rPr>
              <a:t>NoS,  </a:t>
            </a:r>
            <a:r>
              <a:rPr sz="2700" spc="-10" dirty="0">
                <a:latin typeface="Calibri"/>
                <a:cs typeface="Calibri"/>
              </a:rPr>
              <a:t>ktorý </a:t>
            </a:r>
            <a:r>
              <a:rPr sz="2700" spc="-5" dirty="0">
                <a:latin typeface="Calibri"/>
                <a:cs typeface="Calibri"/>
              </a:rPr>
              <a:t>bol </a:t>
            </a:r>
            <a:r>
              <a:rPr sz="2700" spc="-20" dirty="0">
                <a:latin typeface="Calibri"/>
                <a:cs typeface="Calibri"/>
              </a:rPr>
              <a:t>izolovaný </a:t>
            </a:r>
            <a:r>
              <a:rPr sz="2700" spc="-40" dirty="0">
                <a:latin typeface="Calibri"/>
                <a:cs typeface="Calibri"/>
              </a:rPr>
              <a:t>ako </a:t>
            </a:r>
            <a:r>
              <a:rPr sz="2700" spc="-5" dirty="0">
                <a:latin typeface="Calibri"/>
                <a:cs typeface="Calibri"/>
              </a:rPr>
              <a:t>homodimér </a:t>
            </a:r>
            <a:r>
              <a:rPr sz="2700" dirty="0">
                <a:latin typeface="Calibri"/>
                <a:cs typeface="Calibri"/>
              </a:rPr>
              <a:t>so </a:t>
            </a:r>
            <a:r>
              <a:rPr sz="2700" spc="-10" dirty="0">
                <a:latin typeface="Calibri"/>
                <a:cs typeface="Calibri"/>
              </a:rPr>
              <a:t>subjednotkami,  </a:t>
            </a:r>
            <a:r>
              <a:rPr sz="2700" spc="-20" dirty="0">
                <a:latin typeface="Calibri"/>
                <a:cs typeface="Calibri"/>
              </a:rPr>
              <a:t>ktoré </a:t>
            </a:r>
            <a:r>
              <a:rPr sz="2700" spc="-10" dirty="0">
                <a:latin typeface="Calibri"/>
                <a:cs typeface="Calibri"/>
              </a:rPr>
              <a:t>obsahujú </a:t>
            </a:r>
            <a:r>
              <a:rPr sz="2700" dirty="0">
                <a:latin typeface="Calibri"/>
                <a:cs typeface="Calibri"/>
              </a:rPr>
              <a:t>viac </a:t>
            </a:r>
            <a:r>
              <a:rPr sz="2700" spc="-35" dirty="0">
                <a:latin typeface="Calibri"/>
                <a:cs typeface="Calibri"/>
              </a:rPr>
              <a:t>ako </a:t>
            </a:r>
            <a:r>
              <a:rPr sz="2700" spc="-15" dirty="0">
                <a:latin typeface="Calibri"/>
                <a:cs typeface="Calibri"/>
              </a:rPr>
              <a:t>štyri </a:t>
            </a:r>
            <a:r>
              <a:rPr sz="2700" spc="-5" dirty="0">
                <a:latin typeface="Calibri"/>
                <a:cs typeface="Calibri"/>
              </a:rPr>
              <a:t>aktívne </a:t>
            </a:r>
            <a:r>
              <a:rPr sz="2700" spc="-20" dirty="0">
                <a:latin typeface="Calibri"/>
                <a:cs typeface="Calibri"/>
              </a:rPr>
              <a:t>miesta </a:t>
            </a:r>
            <a:r>
              <a:rPr sz="2700" spc="-10" dirty="0">
                <a:latin typeface="Calibri"/>
                <a:cs typeface="Calibri"/>
              </a:rPr>
              <a:t>(4 </a:t>
            </a:r>
            <a:r>
              <a:rPr sz="2700" spc="-25" dirty="0">
                <a:latin typeface="Calibri"/>
                <a:cs typeface="Calibri"/>
              </a:rPr>
              <a:t>atómy  </a:t>
            </a:r>
            <a:r>
              <a:rPr sz="2700" spc="-5" dirty="0">
                <a:latin typeface="Calibri"/>
                <a:cs typeface="Calibri"/>
              </a:rPr>
              <a:t>Cu) na jednu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subjednotku</a:t>
            </a:r>
            <a:endParaRPr sz="2700">
              <a:latin typeface="Calibri"/>
              <a:cs typeface="Calibri"/>
            </a:endParaRPr>
          </a:p>
          <a:p>
            <a:pPr marL="419100" marR="81915" indent="-342900" algn="just">
              <a:lnSpc>
                <a:spcPct val="90000"/>
              </a:lnSpc>
              <a:spcBef>
                <a:spcPts val="650"/>
              </a:spcBef>
              <a:buFont typeface="Arial"/>
              <a:buChar char="•"/>
              <a:tabLst>
                <a:tab pos="419100" algn="l"/>
              </a:tabLst>
            </a:pPr>
            <a:r>
              <a:rPr sz="2700" spc="-25" dirty="0">
                <a:latin typeface="Calibri"/>
                <a:cs typeface="Calibri"/>
              </a:rPr>
              <a:t>Po </a:t>
            </a:r>
            <a:r>
              <a:rPr sz="2700" spc="-10" dirty="0">
                <a:latin typeface="Calibri"/>
                <a:cs typeface="Calibri"/>
              </a:rPr>
              <a:t>izolácii </a:t>
            </a:r>
            <a:r>
              <a:rPr sz="2700" spc="-5" dirty="0">
                <a:latin typeface="Calibri"/>
                <a:cs typeface="Calibri"/>
              </a:rPr>
              <a:t>je typicky </a:t>
            </a:r>
            <a:r>
              <a:rPr sz="2700" spc="-20" dirty="0">
                <a:latin typeface="Calibri"/>
                <a:cs typeface="Calibri"/>
              </a:rPr>
              <a:t>ružový </a:t>
            </a:r>
            <a:r>
              <a:rPr sz="2700" spc="-15" dirty="0">
                <a:latin typeface="Calibri"/>
                <a:cs typeface="Calibri"/>
              </a:rPr>
              <a:t>(závisí </a:t>
            </a:r>
            <a:r>
              <a:rPr sz="2700" dirty="0">
                <a:latin typeface="Calibri"/>
                <a:cs typeface="Calibri"/>
              </a:rPr>
              <a:t>od </a:t>
            </a:r>
            <a:r>
              <a:rPr sz="2700" spc="-10" dirty="0">
                <a:latin typeface="Calibri"/>
                <a:cs typeface="Calibri"/>
              </a:rPr>
              <a:t>spôsobu </a:t>
            </a:r>
            <a:r>
              <a:rPr sz="2700" spc="-15" dirty="0">
                <a:latin typeface="Calibri"/>
                <a:cs typeface="Calibri"/>
              </a:rPr>
              <a:t>izolácie),  </a:t>
            </a:r>
            <a:r>
              <a:rPr sz="2700" dirty="0">
                <a:latin typeface="Calibri"/>
                <a:cs typeface="Calibri"/>
              </a:rPr>
              <a:t>modrý je iba ak </a:t>
            </a:r>
            <a:r>
              <a:rPr sz="2700" spc="-10" dirty="0">
                <a:latin typeface="Calibri"/>
                <a:cs typeface="Calibri"/>
              </a:rPr>
              <a:t>sa </a:t>
            </a:r>
            <a:r>
              <a:rPr sz="2700" spc="-15" dirty="0">
                <a:latin typeface="Calibri"/>
                <a:cs typeface="Calibri"/>
              </a:rPr>
              <a:t>uskutoční reverzibilná </a:t>
            </a:r>
            <a:r>
              <a:rPr sz="2700" spc="-20" dirty="0">
                <a:latin typeface="Calibri"/>
                <a:cs typeface="Calibri"/>
              </a:rPr>
              <a:t>redukcia </a:t>
            </a:r>
            <a:r>
              <a:rPr sz="2700" dirty="0">
                <a:latin typeface="Calibri"/>
                <a:cs typeface="Calibri"/>
              </a:rPr>
              <a:t>s  </a:t>
            </a:r>
            <a:r>
              <a:rPr sz="2700" spc="-5" dirty="0">
                <a:latin typeface="Calibri"/>
                <a:cs typeface="Calibri"/>
              </a:rPr>
              <a:t>ditioničitanom </a:t>
            </a:r>
            <a:r>
              <a:rPr sz="2700" spc="-10" dirty="0">
                <a:latin typeface="Calibri"/>
                <a:cs typeface="Calibri"/>
              </a:rPr>
              <a:t>sodným, </a:t>
            </a:r>
            <a:r>
              <a:rPr sz="2700" dirty="0">
                <a:latin typeface="Calibri"/>
                <a:cs typeface="Calibri"/>
              </a:rPr>
              <a:t>čím sa </a:t>
            </a:r>
            <a:r>
              <a:rPr sz="2700" spc="-35" dirty="0">
                <a:latin typeface="Calibri"/>
                <a:cs typeface="Calibri"/>
              </a:rPr>
              <a:t>stáva </a:t>
            </a:r>
            <a:r>
              <a:rPr sz="2700" spc="-5" dirty="0">
                <a:latin typeface="Calibri"/>
                <a:cs typeface="Calibri"/>
              </a:rPr>
              <a:t>enzým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inaktívny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340" y="1559178"/>
            <a:ext cx="8298815" cy="42208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57200" marR="128905" indent="-342900" algn="just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457200" algn="l"/>
              </a:tabLst>
            </a:pPr>
            <a:r>
              <a:rPr sz="3200" spc="-15" dirty="0">
                <a:latin typeface="Calibri"/>
                <a:cs typeface="Calibri"/>
              </a:rPr>
              <a:t>Spetroskopicky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bolo </a:t>
            </a:r>
            <a:r>
              <a:rPr sz="3200" spc="-10" dirty="0">
                <a:latin typeface="Calibri"/>
                <a:cs typeface="Calibri"/>
              </a:rPr>
              <a:t>zistené, </a:t>
            </a:r>
            <a:r>
              <a:rPr sz="3200" spc="-40" dirty="0">
                <a:latin typeface="Calibri"/>
                <a:cs typeface="Calibri"/>
              </a:rPr>
              <a:t>že </a:t>
            </a:r>
            <a:r>
              <a:rPr sz="3200" spc="-5" dirty="0">
                <a:latin typeface="Calibri"/>
                <a:cs typeface="Calibri"/>
              </a:rPr>
              <a:t>obsahuje  </a:t>
            </a:r>
            <a:r>
              <a:rPr sz="3200" spc="-10" dirty="0">
                <a:latin typeface="Calibri"/>
                <a:cs typeface="Calibri"/>
              </a:rPr>
              <a:t>jednotku </a:t>
            </a:r>
            <a:r>
              <a:rPr sz="3200" dirty="0">
                <a:latin typeface="Calibri"/>
                <a:cs typeface="Calibri"/>
              </a:rPr>
              <a:t>Cu</a:t>
            </a:r>
            <a:r>
              <a:rPr sz="3150" baseline="25132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-Cu</a:t>
            </a:r>
            <a:r>
              <a:rPr sz="3150" baseline="25132" dirty="0">
                <a:latin typeface="Calibri"/>
                <a:cs typeface="Calibri"/>
              </a:rPr>
              <a:t>II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30" dirty="0">
                <a:latin typeface="Calibri"/>
                <a:cs typeface="Calibri"/>
              </a:rPr>
              <a:t>kde </a:t>
            </a:r>
            <a:r>
              <a:rPr sz="3200" spc="-5" dirty="0">
                <a:latin typeface="Calibri"/>
                <a:cs typeface="Calibri"/>
              </a:rPr>
              <a:t>sú </a:t>
            </a:r>
            <a:r>
              <a:rPr sz="3200" spc="-10" dirty="0">
                <a:latin typeface="Calibri"/>
                <a:cs typeface="Calibri"/>
              </a:rPr>
              <a:t>tieto </a:t>
            </a:r>
            <a:r>
              <a:rPr sz="3200" spc="-20" dirty="0">
                <a:latin typeface="Calibri"/>
                <a:cs typeface="Calibri"/>
              </a:rPr>
              <a:t>dva </a:t>
            </a:r>
            <a:r>
              <a:rPr sz="3200" spc="-15" dirty="0">
                <a:latin typeface="Calibri"/>
                <a:cs typeface="Calibri"/>
              </a:rPr>
              <a:t>ióny  </a:t>
            </a:r>
            <a:r>
              <a:rPr sz="3200" spc="-10" dirty="0">
                <a:latin typeface="Calibri"/>
                <a:cs typeface="Calibri"/>
              </a:rPr>
              <a:t>premostené </a:t>
            </a:r>
            <a:r>
              <a:rPr sz="3200" spc="-15" dirty="0">
                <a:latin typeface="Calibri"/>
                <a:cs typeface="Calibri"/>
              </a:rPr>
              <a:t>tiolátovou </a:t>
            </a:r>
            <a:r>
              <a:rPr sz="3200" spc="-10" dirty="0">
                <a:latin typeface="Calibri"/>
                <a:cs typeface="Calibri"/>
              </a:rPr>
              <a:t>skupinou, pričom </a:t>
            </a:r>
            <a:r>
              <a:rPr sz="3200" spc="-25" dirty="0">
                <a:latin typeface="Calibri"/>
                <a:cs typeface="Calibri"/>
              </a:rPr>
              <a:t>táto  </a:t>
            </a:r>
            <a:r>
              <a:rPr sz="3200" spc="-10" dirty="0">
                <a:latin typeface="Calibri"/>
                <a:cs typeface="Calibri"/>
              </a:rPr>
              <a:t>jednotka </a:t>
            </a:r>
            <a:r>
              <a:rPr sz="3200" dirty="0">
                <a:latin typeface="Calibri"/>
                <a:cs typeface="Calibri"/>
              </a:rPr>
              <a:t>je </a:t>
            </a:r>
            <a:r>
              <a:rPr sz="3200" spc="-5" dirty="0">
                <a:latin typeface="Calibri"/>
                <a:cs typeface="Calibri"/>
              </a:rPr>
              <a:t>podobná </a:t>
            </a:r>
            <a:r>
              <a:rPr sz="3200" spc="-15" dirty="0">
                <a:latin typeface="Calibri"/>
                <a:cs typeface="Calibri"/>
              </a:rPr>
              <a:t>dvojjadrovému </a:t>
            </a:r>
            <a:r>
              <a:rPr sz="3200" spc="5" dirty="0">
                <a:latin typeface="Calibri"/>
                <a:cs typeface="Calibri"/>
              </a:rPr>
              <a:t>Cu</a:t>
            </a:r>
            <a:r>
              <a:rPr sz="3150" spc="7" baseline="-21164" dirty="0">
                <a:latin typeface="Calibri"/>
                <a:cs typeface="Calibri"/>
              </a:rPr>
              <a:t>A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centru nájdenému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10" dirty="0">
                <a:latin typeface="Calibri"/>
                <a:cs typeface="Calibri"/>
              </a:rPr>
              <a:t>cytochróm </a:t>
            </a:r>
            <a:r>
              <a:rPr sz="3200" i="1" dirty="0">
                <a:latin typeface="Calibri"/>
                <a:cs typeface="Calibri"/>
              </a:rPr>
              <a:t>c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oxidáze</a:t>
            </a:r>
            <a:endParaRPr sz="3200">
              <a:latin typeface="Calibri"/>
              <a:cs typeface="Calibri"/>
            </a:endParaRPr>
          </a:p>
          <a:p>
            <a:pPr marL="457200" marR="129539" indent="-342900" algn="just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457200" algn="l"/>
              </a:tabLst>
            </a:pPr>
            <a:r>
              <a:rPr sz="3200" dirty="0">
                <a:latin typeface="Calibri"/>
                <a:cs typeface="Calibri"/>
              </a:rPr>
              <a:t>Na </a:t>
            </a:r>
            <a:r>
              <a:rPr sz="3200" spc="-10" dirty="0">
                <a:latin typeface="Calibri"/>
                <a:cs typeface="Calibri"/>
              </a:rPr>
              <a:t>základe </a:t>
            </a:r>
            <a:r>
              <a:rPr sz="3200" spc="-20" dirty="0">
                <a:latin typeface="Calibri"/>
                <a:cs typeface="Calibri"/>
              </a:rPr>
              <a:t>tejto </a:t>
            </a:r>
            <a:r>
              <a:rPr sz="3200" spc="-5" dirty="0">
                <a:latin typeface="Calibri"/>
                <a:cs typeface="Calibri"/>
              </a:rPr>
              <a:t>podobnosti sa predpokladá,  </a:t>
            </a:r>
            <a:r>
              <a:rPr sz="3200" spc="-40" dirty="0">
                <a:latin typeface="Calibri"/>
                <a:cs typeface="Calibri"/>
              </a:rPr>
              <a:t>že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150" baseline="-21164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je </a:t>
            </a:r>
            <a:r>
              <a:rPr sz="3200" spc="-15" dirty="0">
                <a:latin typeface="Calibri"/>
                <a:cs typeface="Calibri"/>
              </a:rPr>
              <a:t>viazaný </a:t>
            </a:r>
            <a:r>
              <a:rPr sz="3200" spc="-5" dirty="0">
                <a:latin typeface="Calibri"/>
                <a:cs typeface="Calibri"/>
              </a:rPr>
              <a:t>na </a:t>
            </a:r>
            <a:r>
              <a:rPr sz="3200" spc="5" dirty="0">
                <a:latin typeface="Calibri"/>
                <a:cs typeface="Calibri"/>
              </a:rPr>
              <a:t>Cu</a:t>
            </a:r>
            <a:r>
              <a:rPr sz="3150" spc="7" baseline="25132" dirty="0">
                <a:latin typeface="Calibri"/>
                <a:cs typeface="Calibri"/>
              </a:rPr>
              <a:t>II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prostredníctvom  </a:t>
            </a:r>
            <a:r>
              <a:rPr sz="3200" spc="-5" dirty="0">
                <a:latin typeface="Calibri"/>
                <a:cs typeface="Calibri"/>
              </a:rPr>
              <a:t>prenosu </a:t>
            </a:r>
            <a:r>
              <a:rPr sz="3200" spc="-10" dirty="0">
                <a:latin typeface="Calibri"/>
                <a:cs typeface="Calibri"/>
              </a:rPr>
              <a:t>elektrónov </a:t>
            </a:r>
            <a:r>
              <a:rPr sz="3200" dirty="0">
                <a:latin typeface="Calibri"/>
                <a:cs typeface="Calibri"/>
              </a:rPr>
              <a:t>z Cu</a:t>
            </a:r>
            <a:r>
              <a:rPr sz="3150" baseline="25132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je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redukovaný</a:t>
            </a:r>
            <a:endParaRPr sz="3200">
              <a:latin typeface="Calibri"/>
              <a:cs typeface="Calibri"/>
            </a:endParaRPr>
          </a:p>
          <a:p>
            <a:pPr marL="457200" indent="-342900" algn="just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457200" algn="l"/>
              </a:tabLst>
            </a:pPr>
            <a:r>
              <a:rPr sz="3200" spc="-15" dirty="0">
                <a:latin typeface="Calibri"/>
                <a:cs typeface="Calibri"/>
              </a:rPr>
              <a:t>Kompletný </a:t>
            </a:r>
            <a:r>
              <a:rPr sz="3200" dirty="0">
                <a:latin typeface="Calibri"/>
                <a:cs typeface="Calibri"/>
              </a:rPr>
              <a:t>mechanizmus </a:t>
            </a:r>
            <a:r>
              <a:rPr sz="3200" spc="-5" dirty="0">
                <a:latin typeface="Calibri"/>
                <a:cs typeface="Calibri"/>
              </a:rPr>
              <a:t>však nie </a:t>
            </a:r>
            <a:r>
              <a:rPr sz="3200" dirty="0">
                <a:latin typeface="Calibri"/>
                <a:cs typeface="Calibri"/>
              </a:rPr>
              <a:t>je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známy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429" y="461899"/>
            <a:ext cx="302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Denitrifikácia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2481148"/>
            <a:ext cx="6162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Geochemický </a:t>
            </a:r>
            <a:r>
              <a:rPr spc="-5" dirty="0"/>
              <a:t>cyklus</a:t>
            </a:r>
            <a:r>
              <a:rPr spc="-6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7375525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Geochemický cyklus </a:t>
            </a:r>
            <a:r>
              <a:rPr sz="3200" spc="-15" dirty="0">
                <a:latin typeface="Calibri"/>
                <a:cs typeface="Calibri"/>
              </a:rPr>
              <a:t>dusíka </a:t>
            </a:r>
            <a:r>
              <a:rPr sz="3200" spc="-10" dirty="0">
                <a:latin typeface="Calibri"/>
                <a:cs typeface="Calibri"/>
              </a:rPr>
              <a:t>možno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popísať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troma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procesmi: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Fixácia</a:t>
            </a:r>
            <a:r>
              <a:rPr sz="32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dusíka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Nitrifikácia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denitrifikácia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9328" y="461899"/>
            <a:ext cx="6163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Geochemický cyklus</a:t>
            </a:r>
            <a:r>
              <a:rPr spc="-85" dirty="0"/>
              <a:t> </a:t>
            </a:r>
            <a:r>
              <a:rPr spc="-15" dirty="0"/>
              <a:t>dusíka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185" y="461899"/>
            <a:ext cx="3117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Fixácia</a:t>
            </a:r>
            <a:r>
              <a:rPr spc="-55" dirty="0"/>
              <a:t> </a:t>
            </a:r>
            <a:r>
              <a:rPr spc="-15" dirty="0"/>
              <a:t>dusíka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26489"/>
            <a:ext cx="8098155" cy="45078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8300" marR="17780" indent="-342900" algn="just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68300" algn="l"/>
              </a:tabLst>
            </a:pPr>
            <a:r>
              <a:rPr sz="3000" dirty="0">
                <a:latin typeface="Calibri"/>
                <a:cs typeface="Calibri"/>
              </a:rPr>
              <a:t>Malé </a:t>
            </a:r>
            <a:r>
              <a:rPr sz="3000" spc="-20" dirty="0">
                <a:latin typeface="Calibri"/>
                <a:cs typeface="Calibri"/>
              </a:rPr>
              <a:t>množstvo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7" baseline="-20833" dirty="0">
                <a:latin typeface="Calibri"/>
                <a:cs typeface="Calibri"/>
              </a:rPr>
              <a:t>2 </a:t>
            </a:r>
            <a:r>
              <a:rPr sz="3000" spc="-25" dirty="0">
                <a:latin typeface="Calibri"/>
                <a:cs typeface="Calibri"/>
              </a:rPr>
              <a:t>môže reagovať </a:t>
            </a:r>
            <a:r>
              <a:rPr sz="3000" dirty="0">
                <a:latin typeface="Calibri"/>
                <a:cs typeface="Calibri"/>
              </a:rPr>
              <a:t>s </a:t>
            </a:r>
            <a:r>
              <a:rPr sz="3000" spc="-20" dirty="0">
                <a:latin typeface="Calibri"/>
                <a:cs typeface="Calibri"/>
              </a:rPr>
              <a:t>kyslíkom </a:t>
            </a:r>
            <a:r>
              <a:rPr sz="3000" spc="-50" dirty="0">
                <a:latin typeface="Calibri"/>
                <a:cs typeface="Calibri"/>
              </a:rPr>
              <a:t>za  </a:t>
            </a:r>
            <a:r>
              <a:rPr sz="3000" spc="-20" dirty="0">
                <a:latin typeface="Calibri"/>
                <a:cs typeface="Calibri"/>
              </a:rPr>
              <a:t>extrémnych </a:t>
            </a:r>
            <a:r>
              <a:rPr sz="3000" spc="-10" dirty="0">
                <a:latin typeface="Calibri"/>
                <a:cs typeface="Calibri"/>
              </a:rPr>
              <a:t>podmienok </a:t>
            </a:r>
            <a:r>
              <a:rPr sz="3000" dirty="0">
                <a:latin typeface="Calibri"/>
                <a:cs typeface="Calibri"/>
              </a:rPr>
              <a:t>(výboj </a:t>
            </a:r>
            <a:r>
              <a:rPr sz="3000" spc="-15" dirty="0">
                <a:latin typeface="Calibri"/>
                <a:cs typeface="Calibri"/>
              </a:rPr>
              <a:t>blesku, </a:t>
            </a:r>
            <a:r>
              <a:rPr sz="3000" spc="-20" dirty="0">
                <a:latin typeface="Calibri"/>
                <a:cs typeface="Calibri"/>
              </a:rPr>
              <a:t>vysoko-  </a:t>
            </a:r>
            <a:r>
              <a:rPr sz="3000" spc="-5" dirty="0">
                <a:latin typeface="Calibri"/>
                <a:cs typeface="Calibri"/>
              </a:rPr>
              <a:t>teplotné </a:t>
            </a:r>
            <a:r>
              <a:rPr sz="3000" spc="-10" dirty="0">
                <a:latin typeface="Calibri"/>
                <a:cs typeface="Calibri"/>
              </a:rPr>
              <a:t>spaľovanie)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je </a:t>
            </a:r>
            <a:r>
              <a:rPr sz="3000" spc="-10" dirty="0">
                <a:latin typeface="Calibri"/>
                <a:cs typeface="Calibri"/>
              </a:rPr>
              <a:t>však </a:t>
            </a:r>
            <a:r>
              <a:rPr sz="3000" spc="-5" dirty="0">
                <a:latin typeface="Calibri"/>
                <a:cs typeface="Calibri"/>
              </a:rPr>
              <a:t>malé </a:t>
            </a:r>
            <a:r>
              <a:rPr sz="3000" spc="-20" dirty="0">
                <a:latin typeface="Calibri"/>
                <a:cs typeface="Calibri"/>
              </a:rPr>
              <a:t>množstvo  pre </a:t>
            </a:r>
            <a:r>
              <a:rPr sz="3000" spc="-15" dirty="0">
                <a:latin typeface="Calibri"/>
                <a:cs typeface="Calibri"/>
              </a:rPr>
              <a:t>potreby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biosféry</a:t>
            </a:r>
            <a:endParaRPr sz="300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000" spc="-20" dirty="0">
                <a:latin typeface="Calibri"/>
                <a:cs typeface="Calibri"/>
              </a:rPr>
              <a:t>Potrebný </a:t>
            </a:r>
            <a:r>
              <a:rPr sz="3000" dirty="0">
                <a:latin typeface="Calibri"/>
                <a:cs typeface="Calibri"/>
              </a:rPr>
              <a:t>N </a:t>
            </a:r>
            <a:r>
              <a:rPr sz="3000" spc="-10" dirty="0">
                <a:latin typeface="Calibri"/>
                <a:cs typeface="Calibri"/>
              </a:rPr>
              <a:t>pochádza </a:t>
            </a:r>
            <a:r>
              <a:rPr sz="3000" dirty="0">
                <a:latin typeface="Calibri"/>
                <a:cs typeface="Calibri"/>
              </a:rPr>
              <a:t>z </a:t>
            </a:r>
            <a:r>
              <a:rPr sz="3000" spc="-15" dirty="0">
                <a:latin typeface="Calibri"/>
                <a:cs typeface="Calibri"/>
              </a:rPr>
              <a:t>procesu </a:t>
            </a:r>
            <a:r>
              <a:rPr sz="3000" b="1" spc="-10" dirty="0">
                <a:solidFill>
                  <a:srgbClr val="006FC0"/>
                </a:solidFill>
                <a:latin typeface="Calibri"/>
                <a:cs typeface="Calibri"/>
              </a:rPr>
              <a:t>fixácie </a:t>
            </a:r>
            <a:r>
              <a:rPr sz="3000" b="1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3000" b="1" baseline="-20833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3000" baseline="-20833" dirty="0">
              <a:latin typeface="Calibri"/>
              <a:cs typeface="Calibri"/>
            </a:endParaRPr>
          </a:p>
          <a:p>
            <a:pPr marL="368300" indent="-342900">
              <a:lnSpc>
                <a:spcPts val="3240"/>
              </a:lnSpc>
              <a:buFont typeface="Arial"/>
              <a:buChar char="•"/>
              <a:tabLst>
                <a:tab pos="367665" algn="l"/>
                <a:tab pos="368300" algn="l"/>
                <a:tab pos="2261235" algn="l"/>
                <a:tab pos="3896360" algn="l"/>
                <a:tab pos="4579620" algn="l"/>
                <a:tab pos="5269865" algn="l"/>
                <a:tab pos="6189345" algn="l"/>
              </a:tabLst>
            </a:pPr>
            <a:r>
              <a:rPr sz="3000" dirty="0">
                <a:solidFill>
                  <a:srgbClr val="C00000"/>
                </a:solidFill>
                <a:latin typeface="Calibri"/>
                <a:cs typeface="Calibri"/>
              </a:rPr>
              <a:t>Biologickú	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redukciu	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000" spc="-7" baseline="-20833" dirty="0">
                <a:solidFill>
                  <a:srgbClr val="C00000"/>
                </a:solidFill>
                <a:latin typeface="Calibri"/>
                <a:cs typeface="Calibri"/>
              </a:rPr>
              <a:t>2	</a:t>
            </a:r>
            <a:r>
              <a:rPr sz="3000" spc="-5" dirty="0">
                <a:solidFill>
                  <a:srgbClr val="C00000"/>
                </a:solidFill>
                <a:latin typeface="Calibri"/>
                <a:cs typeface="Calibri"/>
              </a:rPr>
              <a:t>na	NH</a:t>
            </a:r>
            <a:r>
              <a:rPr sz="3000" spc="-7" baseline="-20833" dirty="0">
                <a:solidFill>
                  <a:srgbClr val="C00000"/>
                </a:solidFill>
                <a:latin typeface="Calibri"/>
                <a:cs typeface="Calibri"/>
              </a:rPr>
              <a:t>3	</a:t>
            </a:r>
            <a:r>
              <a:rPr sz="3000" spc="-15" dirty="0">
                <a:solidFill>
                  <a:srgbClr val="C00000"/>
                </a:solidFill>
                <a:latin typeface="Calibri"/>
                <a:cs typeface="Calibri"/>
              </a:rPr>
              <a:t>uskutočňuje</a:t>
            </a:r>
            <a:endParaRPr sz="3000" dirty="0">
              <a:latin typeface="Calibri"/>
              <a:cs typeface="Calibri"/>
            </a:endParaRPr>
          </a:p>
          <a:p>
            <a:pPr marL="368300">
              <a:lnSpc>
                <a:spcPts val="3240"/>
              </a:lnSpc>
            </a:pPr>
            <a:r>
              <a:rPr sz="3000" spc="-10" dirty="0">
                <a:solidFill>
                  <a:srgbClr val="C00000"/>
                </a:solidFill>
                <a:latin typeface="Calibri"/>
                <a:cs typeface="Calibri"/>
              </a:rPr>
              <a:t>skupina</a:t>
            </a:r>
            <a:r>
              <a:rPr sz="3000" spc="-20" dirty="0">
                <a:solidFill>
                  <a:srgbClr val="C00000"/>
                </a:solidFill>
                <a:latin typeface="Calibri"/>
                <a:cs typeface="Calibri"/>
              </a:rPr>
              <a:t> prokaryontov</a:t>
            </a:r>
            <a:endParaRPr sz="3000" dirty="0">
              <a:latin typeface="Calibri"/>
              <a:cs typeface="Calibri"/>
            </a:endParaRPr>
          </a:p>
          <a:p>
            <a:pPr marL="368300" indent="-342900">
              <a:lnSpc>
                <a:spcPts val="3240"/>
              </a:lnSpc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000" spc="-45" dirty="0">
                <a:latin typeface="Calibri"/>
                <a:cs typeface="Calibri"/>
              </a:rPr>
              <a:t>Enzýmy,</a:t>
            </a:r>
            <a:r>
              <a:rPr sz="3000" spc="1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ktoré</a:t>
            </a:r>
            <a:r>
              <a:rPr sz="3000" spc="1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tento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proces</a:t>
            </a:r>
            <a:r>
              <a:rPr sz="3000" spc="1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riadia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musia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pracovať</a:t>
            </a:r>
            <a:endParaRPr sz="3000" dirty="0">
              <a:latin typeface="Calibri"/>
              <a:cs typeface="Calibri"/>
            </a:endParaRPr>
          </a:p>
          <a:p>
            <a:pPr marL="368300">
              <a:lnSpc>
                <a:spcPts val="3240"/>
              </a:lnSpc>
            </a:pPr>
            <a:r>
              <a:rPr sz="3000" spc="-25" dirty="0">
                <a:latin typeface="Calibri"/>
                <a:cs typeface="Calibri"/>
              </a:rPr>
              <a:t>za </a:t>
            </a:r>
            <a:r>
              <a:rPr sz="3000" spc="-20" dirty="0">
                <a:latin typeface="Calibri"/>
                <a:cs typeface="Calibri"/>
              </a:rPr>
              <a:t>anaerobných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podmienok</a:t>
            </a:r>
            <a:endParaRPr sz="3000" dirty="0">
              <a:latin typeface="Calibri"/>
              <a:cs typeface="Calibri"/>
            </a:endParaRPr>
          </a:p>
          <a:p>
            <a:pPr marL="368300" marR="1778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000" spc="-5" dirty="0">
                <a:latin typeface="Calibri"/>
                <a:cs typeface="Calibri"/>
              </a:rPr>
              <a:t>Baktérie </a:t>
            </a:r>
            <a:r>
              <a:rPr sz="3000" spc="-15" dirty="0">
                <a:latin typeface="Calibri"/>
                <a:cs typeface="Calibri"/>
              </a:rPr>
              <a:t>produkujú </a:t>
            </a:r>
            <a:r>
              <a:rPr sz="3000" spc="-20" dirty="0">
                <a:latin typeface="Calibri"/>
                <a:cs typeface="Calibri"/>
              </a:rPr>
              <a:t>enzýmy </a:t>
            </a:r>
            <a:r>
              <a:rPr sz="3000" spc="-5" dirty="0">
                <a:latin typeface="Calibri"/>
                <a:cs typeface="Calibri"/>
              </a:rPr>
              <a:t>(</a:t>
            </a:r>
            <a:r>
              <a:rPr sz="3000" i="1" spc="-5" dirty="0">
                <a:latin typeface="Calibri"/>
                <a:cs typeface="Calibri"/>
              </a:rPr>
              <a:t>in vitro</a:t>
            </a:r>
            <a:r>
              <a:rPr sz="3000" spc="-5" dirty="0">
                <a:latin typeface="Calibri"/>
                <a:cs typeface="Calibri"/>
              </a:rPr>
              <a:t>), aby rýchlo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5" dirty="0">
                <a:latin typeface="Calibri"/>
                <a:cs typeface="Calibri"/>
              </a:rPr>
              <a:t>nevratne deštruovali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baseline="-20833" dirty="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59428" y="461899"/>
            <a:ext cx="4027171" cy="1354217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Fixácia dusíka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616648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sk-SK" sz="3000" b="0" i="0" dirty="0" smtClean="0">
                <a:solidFill>
                  <a:schemeClr val="tx1"/>
                </a:solidFill>
              </a:rPr>
              <a:t>Všetky živé organizmy závisia od </a:t>
            </a:r>
            <a:r>
              <a:rPr lang="sk-SK" sz="3000" b="0" i="0" dirty="0" err="1" smtClean="0">
                <a:solidFill>
                  <a:schemeClr val="tx1"/>
                </a:solidFill>
              </a:rPr>
              <a:t>použivateľného</a:t>
            </a:r>
            <a:r>
              <a:rPr lang="sk-SK" sz="3000" b="0" i="0" dirty="0" smtClean="0">
                <a:solidFill>
                  <a:schemeClr val="tx1"/>
                </a:solidFill>
              </a:rPr>
              <a:t> tzv. fixovaného dusíka- DNA, RNA, proteíny</a:t>
            </a:r>
          </a:p>
          <a:p>
            <a:pPr>
              <a:buFont typeface="Arial" pitchFamily="34" charset="0"/>
              <a:buChar char="•"/>
            </a:pPr>
            <a:r>
              <a:rPr lang="sk-SK" sz="3000" b="0" i="0" dirty="0" smtClean="0">
                <a:solidFill>
                  <a:schemeClr val="tx1"/>
                </a:solidFill>
              </a:rPr>
              <a:t>Snáď najväčším paradoxom prírody je, že len najmenšie komunity (baktérie a jednobunkové organizmy) obývajúce Zem dokážu produkovať fixovaný dusík z inak inertného molekulárneho N</a:t>
            </a:r>
            <a:r>
              <a:rPr lang="sk-SK" sz="3000" b="0" i="0" spc="-7" baseline="-20833" dirty="0" smtClean="0">
                <a:solidFill>
                  <a:schemeClr val="tx1"/>
                </a:solidFill>
              </a:rPr>
              <a:t>2</a:t>
            </a:r>
            <a:r>
              <a:rPr lang="sk-SK" sz="3000" b="0" i="0" spc="-7" dirty="0" smtClean="0">
                <a:solidFill>
                  <a:schemeClr val="tx1"/>
                </a:solidFill>
              </a:rPr>
              <a:t> , ktorý nás obklopuje a nasycuje</a:t>
            </a:r>
          </a:p>
          <a:p>
            <a:pPr>
              <a:buFont typeface="Arial" pitchFamily="34" charset="0"/>
              <a:buChar char="•"/>
            </a:pPr>
            <a:r>
              <a:rPr lang="sk-SK" sz="3000" b="0" i="0" spc="-7" dirty="0" smtClean="0">
                <a:solidFill>
                  <a:schemeClr val="tx1"/>
                </a:solidFill>
              </a:rPr>
              <a:t>Len 0,0007% dusíka prístupného na Zemi a v  atmosfére je vo fixovanej forme v podobe NH</a:t>
            </a:r>
            <a:r>
              <a:rPr lang="sk-SK" sz="3000" b="0" i="0" spc="-7" baseline="-20833" dirty="0" smtClean="0">
                <a:solidFill>
                  <a:schemeClr val="tx1"/>
                </a:solidFill>
              </a:rPr>
              <a:t>4</a:t>
            </a:r>
            <a:r>
              <a:rPr lang="sk-SK" sz="3000" b="0" i="0" spc="-7" dirty="0" smtClean="0">
                <a:solidFill>
                  <a:schemeClr val="tx1"/>
                </a:solidFill>
              </a:rPr>
              <a:t>+ a NO</a:t>
            </a:r>
            <a:r>
              <a:rPr lang="sk-SK" sz="3000" b="0" i="0" spc="-7" baseline="-20833" dirty="0" smtClean="0">
                <a:solidFill>
                  <a:schemeClr val="tx1"/>
                </a:solidFill>
              </a:rPr>
              <a:t>3 </a:t>
            </a:r>
            <a:r>
              <a:rPr lang="sk-SK" sz="3000" b="0" i="0" spc="-7" dirty="0" smtClean="0">
                <a:solidFill>
                  <a:schemeClr val="tx1"/>
                </a:solidFill>
              </a:rPr>
              <a:t>-</a:t>
            </a:r>
            <a:endParaRPr lang="sk-SK" sz="3000" b="0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2523</Words>
  <Application>Microsoft Office PowerPoint</Application>
  <PresentationFormat>Předvádění na obrazovce (4:3)</PresentationFormat>
  <Paragraphs>393</Paragraphs>
  <Slides>54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5" baseType="lpstr">
      <vt:lpstr>Motiv sady Office</vt:lpstr>
      <vt:lpstr>Molybdén</vt:lpstr>
      <vt:lpstr>Molybdén</vt:lpstr>
      <vt:lpstr>Molybdén</vt:lpstr>
      <vt:lpstr>Molybdén</vt:lpstr>
      <vt:lpstr>Molybdén Význam Mo enzýmov</vt:lpstr>
      <vt:lpstr>Geochemický cyklus dusíka</vt:lpstr>
      <vt:lpstr>Geochemický cyklus dusíka</vt:lpstr>
      <vt:lpstr>Fixácia dusíka</vt:lpstr>
      <vt:lpstr>Fixácia dusíka</vt:lpstr>
      <vt:lpstr>Fixácia dusíka</vt:lpstr>
      <vt:lpstr>Fixácia dusíka</vt:lpstr>
      <vt:lpstr>Azolla/Anabeana</vt:lpstr>
      <vt:lpstr>Fixácia dusíka</vt:lpstr>
      <vt:lpstr>Fixácia dusíka</vt:lpstr>
      <vt:lpstr>Fixácia dusíka</vt:lpstr>
      <vt:lpstr>Fixácia dusíka</vt:lpstr>
      <vt:lpstr>Fixácia dusíka</vt:lpstr>
      <vt:lpstr>Fixácia dusíka</vt:lpstr>
      <vt:lpstr>Fixácia dusíka</vt:lpstr>
      <vt:lpstr>Fixácia dusíka</vt:lpstr>
      <vt:lpstr>Fixácia dusíka-katalýza</vt:lpstr>
      <vt:lpstr>Fixácia dusíka</vt:lpstr>
      <vt:lpstr>Fixácia dusíka</vt:lpstr>
      <vt:lpstr>Fixácia dusíka</vt:lpstr>
      <vt:lpstr>Fixácia dusíka</vt:lpstr>
      <vt:lpstr>Fixácia dusíka</vt:lpstr>
      <vt:lpstr>Fixácia dusíka</vt:lpstr>
      <vt:lpstr>Fixácia dusíka</vt:lpstr>
      <vt:lpstr>Nitrifikácia</vt:lpstr>
      <vt:lpstr>Nitrifikácia</vt:lpstr>
      <vt:lpstr>Nitrifikácia</vt:lpstr>
      <vt:lpstr>Nitrifikácia</vt:lpstr>
      <vt:lpstr>Nitrifikácia</vt:lpstr>
      <vt:lpstr>Nitrifikácia</vt:lpstr>
      <vt:lpstr>Nitrifikácia</vt:lpstr>
      <vt:lpstr>Nitrifikácia</vt:lpstr>
      <vt:lpstr>Nitrifikácia</vt:lpstr>
      <vt:lpstr>Nitrifikácia</vt:lpstr>
      <vt:lpstr>Nitrifikácia</vt:lpstr>
      <vt:lpstr>Denitrifikácia</vt:lpstr>
      <vt:lpstr>Denitrifikácia</vt:lpstr>
      <vt:lpstr>Denitrifikácia</vt:lpstr>
      <vt:lpstr>Denitrifikácia</vt:lpstr>
      <vt:lpstr>Denitrifikácia</vt:lpstr>
      <vt:lpstr>Denitrifikácia</vt:lpstr>
      <vt:lpstr>Denitrifikácia</vt:lpstr>
      <vt:lpstr>Denitrifikácia</vt:lpstr>
      <vt:lpstr>Denitrifikácia</vt:lpstr>
      <vt:lpstr>Denitrifikácia</vt:lpstr>
      <vt:lpstr>Denitrifikácia</vt:lpstr>
      <vt:lpstr>Snímek 51</vt:lpstr>
      <vt:lpstr>Denitrifikácia</vt:lpstr>
      <vt:lpstr>Denitrifikácia</vt:lpstr>
      <vt:lpstr>Denitrifikácia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Biologická fixácia dusíka</dc:title>
  <dc:creator>vargovaz</dc:creator>
  <cp:lastModifiedBy>Doma</cp:lastModifiedBy>
  <cp:revision>7</cp:revision>
  <dcterms:created xsi:type="dcterms:W3CDTF">2020-11-27T08:36:18Z</dcterms:created>
  <dcterms:modified xsi:type="dcterms:W3CDTF">2020-11-27T09:36:53Z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2020-11-06T00:00:00Z</vt:filetime>
  </property>
  <property fmtid="{D5CDD505-2E9C-101B-9397-08002B2CF9AE}" pid="3" name="Creator">
    <vt:lpwstr>Microsoft® PowerPoint® pre Microsoft 365</vt:lpwstr>
  </property>
  <property fmtid="{D5CDD505-2E9C-101B-9397-08002B2CF9AE}" pid="4" name="LastSaved">
    <vt:filetime>2020-11-27T00:00:00Z</vt:filetime>
  </property>
</Properties>
</file>