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Nadpis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á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Zástupný symbol dátumu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C899-26B7-4709-88E8-CD06B9303425}" type="datetimeFigureOut">
              <a:rPr lang="sk-SK" smtClean="0"/>
              <a:pPr/>
              <a:t>19.9.2016</a:t>
            </a:fld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15F7F6-F7A2-48E6-96F3-3860ABCCAF89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C899-26B7-4709-88E8-CD06B9303425}" type="datetimeFigureOut">
              <a:rPr lang="sk-SK" smtClean="0"/>
              <a:pPr/>
              <a:t>19.9.2016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F7F6-F7A2-48E6-96F3-3860ABCCAF8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C899-26B7-4709-88E8-CD06B9303425}" type="datetimeFigureOut">
              <a:rPr lang="sk-SK" smtClean="0"/>
              <a:pPr/>
              <a:t>19.9.2016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F7F6-F7A2-48E6-96F3-3860ABCCAF8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obsahu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70DC899-26B7-4709-88E8-CD06B9303425}" type="datetimeFigureOut">
              <a:rPr lang="sk-SK" smtClean="0"/>
              <a:pPr/>
              <a:t>19.9.2016</a:t>
            </a:fld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1715F7F6-F7A2-48E6-96F3-3860ABCCAF89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6" name="Zástupný symbol päty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C899-26B7-4709-88E8-CD06B9303425}" type="datetimeFigureOut">
              <a:rPr lang="sk-SK" smtClean="0"/>
              <a:pPr/>
              <a:t>19.9.2016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F7F6-F7A2-48E6-96F3-3860ABCCAF89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cxnSp>
        <p:nvCxnSpPr>
          <p:cNvPr id="7" name="Rovná spojnica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C899-26B7-4709-88E8-CD06B9303425}" type="datetimeFigureOut">
              <a:rPr lang="sk-SK" smtClean="0"/>
              <a:pPr/>
              <a:t>19.9.2016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F7F6-F7A2-48E6-96F3-3860ABCCAF89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F7F6-F7A2-48E6-96F3-3860ABCCAF89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C899-26B7-4709-88E8-CD06B9303425}" type="datetimeFigureOut">
              <a:rPr lang="sk-SK" smtClean="0"/>
              <a:pPr/>
              <a:t>19.9.2016</a:t>
            </a:fld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2" name="Zástupný symbol obsahu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4" name="Zástupný symbol obsahu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cxnSp>
        <p:nvCxnSpPr>
          <p:cNvPr id="10" name="Rovná spojnica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C899-26B7-4709-88E8-CD06B9303425}" type="datetimeFigureOut">
              <a:rPr lang="sk-SK" smtClean="0"/>
              <a:pPr/>
              <a:t>19.9.2016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F7F6-F7A2-48E6-96F3-3860ABCCAF89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C899-26B7-4709-88E8-CD06B9303425}" type="datetimeFigureOut">
              <a:rPr lang="sk-SK" smtClean="0"/>
              <a:pPr/>
              <a:t>19.9.2016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F7F6-F7A2-48E6-96F3-3860ABCCAF8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ástupný symbol obsahu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1" name="Nadpis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70DC899-26B7-4709-88E8-CD06B9303425}" type="datetimeFigureOut">
              <a:rPr lang="sk-SK" smtClean="0"/>
              <a:pPr/>
              <a:t>19.9.2016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715F7F6-F7A2-48E6-96F3-3860ABCCAF89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C899-26B7-4709-88E8-CD06B9303425}" type="datetimeFigureOut">
              <a:rPr lang="sk-SK" smtClean="0"/>
              <a:pPr/>
              <a:t>19.9.2016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15F7F6-F7A2-48E6-96F3-3860ABCCAF89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textu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4" name="Zástupný symbol dátumu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70DC899-26B7-4709-88E8-CD06B9303425}" type="datetimeFigureOut">
              <a:rPr lang="sk-SK" smtClean="0"/>
              <a:pPr/>
              <a:t>19.9.2016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1715F7F6-F7A2-48E6-96F3-3860ABCCAF89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" name="Zástupný symbol nadpisu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všeob.vlast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9411" y="0"/>
            <a:ext cx="6766965" cy="6858000"/>
          </a:xfrm>
          <a:prstGeom prst="rect">
            <a:avLst/>
          </a:prstGeom>
        </p:spPr>
      </p:pic>
      <p:sp>
        <p:nvSpPr>
          <p:cNvPr id="5" name="Nadpis 1"/>
          <p:cNvSpPr>
            <a:spLocks noGrp="1"/>
          </p:cNvSpPr>
          <p:nvPr>
            <p:ph type="ctrTitle"/>
          </p:nvPr>
        </p:nvSpPr>
        <p:spPr>
          <a:xfrm>
            <a:off x="683568" y="4365104"/>
            <a:ext cx="7772400" cy="1586607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sk-SK" sz="5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Všeobecné vlastnosti živých sústav</a:t>
            </a:r>
            <a:endParaRPr lang="sk-SK" sz="5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548680"/>
            <a:ext cx="6059016" cy="82292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sk-SK" sz="4800" b="1" dirty="0" smtClean="0">
                <a:latin typeface="Times New Roman" pitchFamily="18" charset="0"/>
                <a:cs typeface="Times New Roman" pitchFamily="18" charset="0"/>
              </a:rPr>
              <a:t>Čo sú živé sústavy ???</a:t>
            </a:r>
            <a:endParaRPr lang="sk-SK" sz="4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Obrázok 3" descr="protein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556792"/>
            <a:ext cx="2457273" cy="165618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Obrázok 4" descr="lipidy.jpg"/>
          <p:cNvPicPr>
            <a:picLocks noChangeAspect="1"/>
          </p:cNvPicPr>
          <p:nvPr/>
        </p:nvPicPr>
        <p:blipFill>
          <a:blip r:embed="rId3" cstate="print"/>
          <a:srcRect l="13390" r="12966"/>
          <a:stretch>
            <a:fillRect/>
          </a:stretch>
        </p:blipFill>
        <p:spPr>
          <a:xfrm>
            <a:off x="3203848" y="1484784"/>
            <a:ext cx="2093593" cy="16874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Obrázok 5" descr="nukleov.kys.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6200000">
            <a:off x="5679735" y="1025121"/>
            <a:ext cx="1843980" cy="261929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Ovál 6"/>
          <p:cNvSpPr/>
          <p:nvPr/>
        </p:nvSpPr>
        <p:spPr>
          <a:xfrm>
            <a:off x="1115616" y="3789040"/>
            <a:ext cx="1080120" cy="86409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sk-SK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ál 8"/>
          <p:cNvSpPr/>
          <p:nvPr/>
        </p:nvSpPr>
        <p:spPr>
          <a:xfrm>
            <a:off x="2051720" y="4365104"/>
            <a:ext cx="1080120" cy="86409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10" name="Ovál 9"/>
          <p:cNvSpPr/>
          <p:nvPr/>
        </p:nvSpPr>
        <p:spPr>
          <a:xfrm>
            <a:off x="4788024" y="3789040"/>
            <a:ext cx="1080120" cy="86409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11" name="Ovál 10"/>
          <p:cNvSpPr/>
          <p:nvPr/>
        </p:nvSpPr>
        <p:spPr>
          <a:xfrm>
            <a:off x="3851920" y="4365104"/>
            <a:ext cx="1080120" cy="86409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 err="1" smtClean="0">
                <a:latin typeface="Times New Roman" pitchFamily="18" charset="0"/>
                <a:cs typeface="Times New Roman" pitchFamily="18" charset="0"/>
              </a:rPr>
              <a:t>Fe</a:t>
            </a:r>
            <a:endParaRPr lang="sk-SK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ál 11"/>
          <p:cNvSpPr/>
          <p:nvPr/>
        </p:nvSpPr>
        <p:spPr>
          <a:xfrm>
            <a:off x="2915816" y="3789040"/>
            <a:ext cx="1080120" cy="86409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13" name="Ovál 12"/>
          <p:cNvSpPr/>
          <p:nvPr/>
        </p:nvSpPr>
        <p:spPr>
          <a:xfrm>
            <a:off x="5724128" y="4365104"/>
            <a:ext cx="1080120" cy="86409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14" name="Obdĺžnik 13"/>
          <p:cNvSpPr/>
          <p:nvPr/>
        </p:nvSpPr>
        <p:spPr>
          <a:xfrm>
            <a:off x="0" y="1412776"/>
            <a:ext cx="9144000" cy="5445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+</a:t>
            </a:r>
          </a:p>
        </p:txBody>
      </p:sp>
      <p:sp>
        <p:nvSpPr>
          <p:cNvPr id="15" name="BlokTextu 14"/>
          <p:cNvSpPr txBox="1"/>
          <p:nvPr/>
        </p:nvSpPr>
        <p:spPr>
          <a:xfrm>
            <a:off x="395536" y="1628800"/>
            <a:ext cx="4204997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000" dirty="0" smtClean="0">
                <a:latin typeface="Times New Roman" pitchFamily="18" charset="0"/>
                <a:cs typeface="Times New Roman" pitchFamily="18" charset="0"/>
              </a:rPr>
              <a:t>= chemický základ:</a:t>
            </a:r>
            <a:endParaRPr lang="sk-SK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Obrázok 15" descr="protein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2564904"/>
            <a:ext cx="3525653" cy="316835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Obrázok 16" descr="nukleov.kys.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6200000">
            <a:off x="5217821" y="2279124"/>
            <a:ext cx="3316873" cy="374441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200" u="sng" dirty="0" smtClean="0">
                <a:latin typeface="Times New Roman" pitchFamily="18" charset="0"/>
                <a:cs typeface="Times New Roman" pitchFamily="18" charset="0"/>
              </a:rPr>
              <a:t> Vlastnosti:</a:t>
            </a:r>
            <a:endParaRPr lang="sk-SK" sz="32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0" y="548680"/>
            <a:ext cx="9144000" cy="82292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b="1" dirty="0" smtClean="0"/>
              <a:t>  Odlišnosť </a:t>
            </a:r>
            <a:r>
              <a:rPr lang="sk-SK" dirty="0" smtClean="0"/>
              <a:t>od objektov NEŽIVEJ PRÍRODY</a:t>
            </a: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0" y="1412776"/>
            <a:ext cx="9144000" cy="5445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bdĺžnik 4"/>
          <p:cNvSpPr/>
          <p:nvPr/>
        </p:nvSpPr>
        <p:spPr>
          <a:xfrm>
            <a:off x="0" y="1484784"/>
            <a:ext cx="766834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1.Vzťah k vonkajšiemu prostrediu</a:t>
            </a:r>
            <a:endParaRPr lang="sk-SK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0" y="2780928"/>
            <a:ext cx="3059832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2.Regulácia</a:t>
            </a:r>
            <a:endParaRPr lang="sk-SK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0" y="4221088"/>
            <a:ext cx="6660232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3.Reprodukcia, vývin a vývoj</a:t>
            </a:r>
            <a:endParaRPr lang="sk-SK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395536" y="332656"/>
            <a:ext cx="8435280" cy="750912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sz="4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Vzťah k vonkajšiemu  prostrediu</a:t>
            </a:r>
            <a:endParaRPr lang="sk-SK" sz="4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ál 3"/>
          <p:cNvSpPr/>
          <p:nvPr/>
        </p:nvSpPr>
        <p:spPr>
          <a:xfrm>
            <a:off x="3059832" y="2636912"/>
            <a:ext cx="3024336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organizmus</a:t>
            </a:r>
            <a:endParaRPr lang="sk-SK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lúk 4"/>
          <p:cNvSpPr/>
          <p:nvPr/>
        </p:nvSpPr>
        <p:spPr>
          <a:xfrm>
            <a:off x="-396552" y="1700808"/>
            <a:ext cx="4355976" cy="1944216"/>
          </a:xfrm>
          <a:prstGeom prst="arc">
            <a:avLst/>
          </a:prstGeom>
          <a:ln w="889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7" name="Rovná spojnica 6"/>
          <p:cNvCxnSpPr/>
          <p:nvPr/>
        </p:nvCxnSpPr>
        <p:spPr>
          <a:xfrm rot="16200000" flipH="1">
            <a:off x="1727684" y="1736812"/>
            <a:ext cx="288032" cy="216024"/>
          </a:xfrm>
          <a:prstGeom prst="line">
            <a:avLst/>
          </a:prstGeom>
          <a:ln w="825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H="1">
            <a:off x="1709429" y="1556792"/>
            <a:ext cx="342291" cy="144016"/>
          </a:xfrm>
          <a:prstGeom prst="line">
            <a:avLst/>
          </a:prstGeom>
          <a:ln w="825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BlokTextu 12"/>
          <p:cNvSpPr txBox="1"/>
          <p:nvPr/>
        </p:nvSpPr>
        <p:spPr>
          <a:xfrm>
            <a:off x="179512" y="1340768"/>
            <a:ext cx="1414170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DIEŤA</a:t>
            </a:r>
            <a:endParaRPr lang="sk-SK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Voľná forma 14"/>
          <p:cNvSpPr/>
          <p:nvPr/>
        </p:nvSpPr>
        <p:spPr>
          <a:xfrm>
            <a:off x="1259632" y="3615396"/>
            <a:ext cx="1990005" cy="245651"/>
          </a:xfrm>
          <a:custGeom>
            <a:avLst/>
            <a:gdLst>
              <a:gd name="connsiteX0" fmla="*/ 0 w 2236763"/>
              <a:gd name="connsiteY0" fmla="*/ 0 h 216906"/>
              <a:gd name="connsiteX1" fmla="*/ 154744 w 2236763"/>
              <a:gd name="connsiteY1" fmla="*/ 42203 h 216906"/>
              <a:gd name="connsiteX2" fmla="*/ 267286 w 2236763"/>
              <a:gd name="connsiteY2" fmla="*/ 56271 h 216906"/>
              <a:gd name="connsiteX3" fmla="*/ 337624 w 2236763"/>
              <a:gd name="connsiteY3" fmla="*/ 70338 h 216906"/>
              <a:gd name="connsiteX4" fmla="*/ 393895 w 2236763"/>
              <a:gd name="connsiteY4" fmla="*/ 84406 h 216906"/>
              <a:gd name="connsiteX5" fmla="*/ 506437 w 2236763"/>
              <a:gd name="connsiteY5" fmla="*/ 98474 h 216906"/>
              <a:gd name="connsiteX6" fmla="*/ 633046 w 2236763"/>
              <a:gd name="connsiteY6" fmla="*/ 126609 h 216906"/>
              <a:gd name="connsiteX7" fmla="*/ 717452 w 2236763"/>
              <a:gd name="connsiteY7" fmla="*/ 154745 h 216906"/>
              <a:gd name="connsiteX8" fmla="*/ 1111348 w 2236763"/>
              <a:gd name="connsiteY8" fmla="*/ 182880 h 216906"/>
              <a:gd name="connsiteX9" fmla="*/ 1674055 w 2236763"/>
              <a:gd name="connsiteY9" fmla="*/ 182880 h 216906"/>
              <a:gd name="connsiteX10" fmla="*/ 1716258 w 2236763"/>
              <a:gd name="connsiteY10" fmla="*/ 168812 h 216906"/>
              <a:gd name="connsiteX11" fmla="*/ 1828800 w 2236763"/>
              <a:gd name="connsiteY11" fmla="*/ 154745 h 216906"/>
              <a:gd name="connsiteX12" fmla="*/ 1885071 w 2236763"/>
              <a:gd name="connsiteY12" fmla="*/ 140677 h 216906"/>
              <a:gd name="connsiteX13" fmla="*/ 1969477 w 2236763"/>
              <a:gd name="connsiteY13" fmla="*/ 112541 h 216906"/>
              <a:gd name="connsiteX14" fmla="*/ 2039815 w 2236763"/>
              <a:gd name="connsiteY14" fmla="*/ 98474 h 216906"/>
              <a:gd name="connsiteX15" fmla="*/ 2124221 w 2236763"/>
              <a:gd name="connsiteY15" fmla="*/ 70338 h 216906"/>
              <a:gd name="connsiteX16" fmla="*/ 2166424 w 2236763"/>
              <a:gd name="connsiteY16" fmla="*/ 56271 h 216906"/>
              <a:gd name="connsiteX17" fmla="*/ 2236763 w 2236763"/>
              <a:gd name="connsiteY17" fmla="*/ 14068 h 216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36763" h="216906">
                <a:moveTo>
                  <a:pt x="0" y="0"/>
                </a:moveTo>
                <a:cubicBezTo>
                  <a:pt x="49684" y="16562"/>
                  <a:pt x="103968" y="35856"/>
                  <a:pt x="154744" y="42203"/>
                </a:cubicBezTo>
                <a:cubicBezTo>
                  <a:pt x="192258" y="46892"/>
                  <a:pt x="229920" y="50522"/>
                  <a:pt x="267286" y="56271"/>
                </a:cubicBezTo>
                <a:cubicBezTo>
                  <a:pt x="290918" y="59907"/>
                  <a:pt x="314283" y="65151"/>
                  <a:pt x="337624" y="70338"/>
                </a:cubicBezTo>
                <a:cubicBezTo>
                  <a:pt x="356498" y="74532"/>
                  <a:pt x="374824" y="81227"/>
                  <a:pt x="393895" y="84406"/>
                </a:cubicBezTo>
                <a:cubicBezTo>
                  <a:pt x="431187" y="90621"/>
                  <a:pt x="468923" y="93785"/>
                  <a:pt x="506437" y="98474"/>
                </a:cubicBezTo>
                <a:cubicBezTo>
                  <a:pt x="627199" y="138726"/>
                  <a:pt x="434952" y="77084"/>
                  <a:pt x="633046" y="126609"/>
                </a:cubicBezTo>
                <a:cubicBezTo>
                  <a:pt x="661818" y="133802"/>
                  <a:pt x="687870" y="152632"/>
                  <a:pt x="717452" y="154745"/>
                </a:cubicBezTo>
                <a:lnTo>
                  <a:pt x="1111348" y="182880"/>
                </a:lnTo>
                <a:cubicBezTo>
                  <a:pt x="1349523" y="216906"/>
                  <a:pt x="1239981" y="206996"/>
                  <a:pt x="1674055" y="182880"/>
                </a:cubicBezTo>
                <a:cubicBezTo>
                  <a:pt x="1688861" y="182057"/>
                  <a:pt x="1701669" y="171465"/>
                  <a:pt x="1716258" y="168812"/>
                </a:cubicBezTo>
                <a:cubicBezTo>
                  <a:pt x="1753454" y="162049"/>
                  <a:pt x="1791286" y="159434"/>
                  <a:pt x="1828800" y="154745"/>
                </a:cubicBezTo>
                <a:cubicBezTo>
                  <a:pt x="1847557" y="150056"/>
                  <a:pt x="1866552" y="146233"/>
                  <a:pt x="1885071" y="140677"/>
                </a:cubicBezTo>
                <a:cubicBezTo>
                  <a:pt x="1913478" y="132155"/>
                  <a:pt x="1940396" y="118357"/>
                  <a:pt x="1969477" y="112541"/>
                </a:cubicBezTo>
                <a:cubicBezTo>
                  <a:pt x="1992923" y="107852"/>
                  <a:pt x="2016747" y="104765"/>
                  <a:pt x="2039815" y="98474"/>
                </a:cubicBezTo>
                <a:cubicBezTo>
                  <a:pt x="2068427" y="90671"/>
                  <a:pt x="2096086" y="79716"/>
                  <a:pt x="2124221" y="70338"/>
                </a:cubicBezTo>
                <a:lnTo>
                  <a:pt x="2166424" y="56271"/>
                </a:lnTo>
                <a:cubicBezTo>
                  <a:pt x="2217352" y="22319"/>
                  <a:pt x="2193505" y="35696"/>
                  <a:pt x="2236763" y="14068"/>
                </a:cubicBezTo>
              </a:path>
            </a:pathLst>
          </a:custGeom>
          <a:ln w="793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6" name="Rovná spojnica 15"/>
          <p:cNvCxnSpPr/>
          <p:nvPr/>
        </p:nvCxnSpPr>
        <p:spPr>
          <a:xfrm rot="5400000">
            <a:off x="2951820" y="3681028"/>
            <a:ext cx="288032" cy="216024"/>
          </a:xfrm>
          <a:prstGeom prst="line">
            <a:avLst/>
          </a:prstGeom>
          <a:ln w="825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ovná spojnica 17"/>
          <p:cNvCxnSpPr>
            <a:stCxn id="15" idx="17"/>
          </p:cNvCxnSpPr>
          <p:nvPr/>
        </p:nvCxnSpPr>
        <p:spPr>
          <a:xfrm flipH="1">
            <a:off x="2771801" y="3631328"/>
            <a:ext cx="477836" cy="13696"/>
          </a:xfrm>
          <a:prstGeom prst="line">
            <a:avLst/>
          </a:prstGeom>
          <a:ln w="825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BlokTextu 20"/>
          <p:cNvSpPr txBox="1"/>
          <p:nvPr/>
        </p:nvSpPr>
        <p:spPr>
          <a:xfrm>
            <a:off x="0" y="3429000"/>
            <a:ext cx="1747017" cy="10772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MATKA,</a:t>
            </a:r>
          </a:p>
          <a:p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OTEC</a:t>
            </a:r>
            <a:endParaRPr lang="sk-SK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Voľná forma 22"/>
          <p:cNvSpPr/>
          <p:nvPr/>
        </p:nvSpPr>
        <p:spPr>
          <a:xfrm>
            <a:off x="5922498" y="2191683"/>
            <a:ext cx="1674056" cy="776600"/>
          </a:xfrm>
          <a:custGeom>
            <a:avLst/>
            <a:gdLst>
              <a:gd name="connsiteX0" fmla="*/ 0 w 1674056"/>
              <a:gd name="connsiteY0" fmla="*/ 776600 h 776600"/>
              <a:gd name="connsiteX1" fmla="*/ 14068 w 1674056"/>
              <a:gd name="connsiteY1" fmla="*/ 734397 h 776600"/>
              <a:gd name="connsiteX2" fmla="*/ 112542 w 1674056"/>
              <a:gd name="connsiteY2" fmla="*/ 649991 h 776600"/>
              <a:gd name="connsiteX3" fmla="*/ 196948 w 1674056"/>
              <a:gd name="connsiteY3" fmla="*/ 607788 h 776600"/>
              <a:gd name="connsiteX4" fmla="*/ 225084 w 1674056"/>
              <a:gd name="connsiteY4" fmla="*/ 579652 h 776600"/>
              <a:gd name="connsiteX5" fmla="*/ 253219 w 1674056"/>
              <a:gd name="connsiteY5" fmla="*/ 537449 h 776600"/>
              <a:gd name="connsiteX6" fmla="*/ 337625 w 1674056"/>
              <a:gd name="connsiteY6" fmla="*/ 481179 h 776600"/>
              <a:gd name="connsiteX7" fmla="*/ 365760 w 1674056"/>
              <a:gd name="connsiteY7" fmla="*/ 453043 h 776600"/>
              <a:gd name="connsiteX8" fmla="*/ 393896 w 1674056"/>
              <a:gd name="connsiteY8" fmla="*/ 410840 h 776600"/>
              <a:gd name="connsiteX9" fmla="*/ 436099 w 1674056"/>
              <a:gd name="connsiteY9" fmla="*/ 382705 h 776600"/>
              <a:gd name="connsiteX10" fmla="*/ 492370 w 1674056"/>
              <a:gd name="connsiteY10" fmla="*/ 326434 h 776600"/>
              <a:gd name="connsiteX11" fmla="*/ 590844 w 1674056"/>
              <a:gd name="connsiteY11" fmla="*/ 284231 h 776600"/>
              <a:gd name="connsiteX12" fmla="*/ 675250 w 1674056"/>
              <a:gd name="connsiteY12" fmla="*/ 227960 h 776600"/>
              <a:gd name="connsiteX13" fmla="*/ 717453 w 1674056"/>
              <a:gd name="connsiteY13" fmla="*/ 199825 h 776600"/>
              <a:gd name="connsiteX14" fmla="*/ 773724 w 1674056"/>
              <a:gd name="connsiteY14" fmla="*/ 185757 h 776600"/>
              <a:gd name="connsiteX15" fmla="*/ 815927 w 1674056"/>
              <a:gd name="connsiteY15" fmla="*/ 171689 h 776600"/>
              <a:gd name="connsiteX16" fmla="*/ 886265 w 1674056"/>
              <a:gd name="connsiteY16" fmla="*/ 157622 h 776600"/>
              <a:gd name="connsiteX17" fmla="*/ 970671 w 1674056"/>
              <a:gd name="connsiteY17" fmla="*/ 129486 h 776600"/>
              <a:gd name="connsiteX18" fmla="*/ 1069145 w 1674056"/>
              <a:gd name="connsiteY18" fmla="*/ 115419 h 776600"/>
              <a:gd name="connsiteX19" fmla="*/ 1209822 w 1674056"/>
              <a:gd name="connsiteY19" fmla="*/ 73215 h 776600"/>
              <a:gd name="connsiteX20" fmla="*/ 1252025 w 1674056"/>
              <a:gd name="connsiteY20" fmla="*/ 59148 h 776600"/>
              <a:gd name="connsiteX21" fmla="*/ 1392702 w 1674056"/>
              <a:gd name="connsiteY21" fmla="*/ 45080 h 776600"/>
              <a:gd name="connsiteX22" fmla="*/ 1491176 w 1674056"/>
              <a:gd name="connsiteY22" fmla="*/ 16945 h 776600"/>
              <a:gd name="connsiteX23" fmla="*/ 1561514 w 1674056"/>
              <a:gd name="connsiteY23" fmla="*/ 2877 h 776600"/>
              <a:gd name="connsiteX24" fmla="*/ 1674056 w 1674056"/>
              <a:gd name="connsiteY24" fmla="*/ 2877 h 7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74056" h="776600">
                <a:moveTo>
                  <a:pt x="0" y="776600"/>
                </a:moveTo>
                <a:cubicBezTo>
                  <a:pt x="4689" y="762532"/>
                  <a:pt x="5449" y="746464"/>
                  <a:pt x="14068" y="734397"/>
                </a:cubicBezTo>
                <a:cubicBezTo>
                  <a:pt x="33298" y="707475"/>
                  <a:pt x="79496" y="666514"/>
                  <a:pt x="112542" y="649991"/>
                </a:cubicBezTo>
                <a:cubicBezTo>
                  <a:pt x="181879" y="615323"/>
                  <a:pt x="129757" y="661540"/>
                  <a:pt x="196948" y="607788"/>
                </a:cubicBezTo>
                <a:cubicBezTo>
                  <a:pt x="207305" y="599502"/>
                  <a:pt x="216798" y="590009"/>
                  <a:pt x="225084" y="579652"/>
                </a:cubicBezTo>
                <a:cubicBezTo>
                  <a:pt x="235646" y="566450"/>
                  <a:pt x="240495" y="548582"/>
                  <a:pt x="253219" y="537449"/>
                </a:cubicBezTo>
                <a:cubicBezTo>
                  <a:pt x="278667" y="515182"/>
                  <a:pt x="313715" y="505090"/>
                  <a:pt x="337625" y="481179"/>
                </a:cubicBezTo>
                <a:cubicBezTo>
                  <a:pt x="347003" y="471800"/>
                  <a:pt x="357475" y="463400"/>
                  <a:pt x="365760" y="453043"/>
                </a:cubicBezTo>
                <a:cubicBezTo>
                  <a:pt x="376322" y="439841"/>
                  <a:pt x="381941" y="422795"/>
                  <a:pt x="393896" y="410840"/>
                </a:cubicBezTo>
                <a:cubicBezTo>
                  <a:pt x="405851" y="398885"/>
                  <a:pt x="423262" y="393708"/>
                  <a:pt x="436099" y="382705"/>
                </a:cubicBezTo>
                <a:cubicBezTo>
                  <a:pt x="456239" y="365442"/>
                  <a:pt x="467205" y="334823"/>
                  <a:pt x="492370" y="326434"/>
                </a:cubicBezTo>
                <a:cubicBezTo>
                  <a:pt x="536028" y="311881"/>
                  <a:pt x="547388" y="310305"/>
                  <a:pt x="590844" y="284231"/>
                </a:cubicBezTo>
                <a:cubicBezTo>
                  <a:pt x="619840" y="266834"/>
                  <a:pt x="647115" y="246717"/>
                  <a:pt x="675250" y="227960"/>
                </a:cubicBezTo>
                <a:cubicBezTo>
                  <a:pt x="689318" y="218582"/>
                  <a:pt x="701051" y="203926"/>
                  <a:pt x="717453" y="199825"/>
                </a:cubicBezTo>
                <a:cubicBezTo>
                  <a:pt x="736210" y="195136"/>
                  <a:pt x="755134" y="191069"/>
                  <a:pt x="773724" y="185757"/>
                </a:cubicBezTo>
                <a:cubicBezTo>
                  <a:pt x="787982" y="181683"/>
                  <a:pt x="801541" y="175285"/>
                  <a:pt x="815927" y="171689"/>
                </a:cubicBezTo>
                <a:cubicBezTo>
                  <a:pt x="839123" y="165890"/>
                  <a:pt x="863197" y="163913"/>
                  <a:pt x="886265" y="157622"/>
                </a:cubicBezTo>
                <a:cubicBezTo>
                  <a:pt x="914877" y="149819"/>
                  <a:pt x="941312" y="133680"/>
                  <a:pt x="970671" y="129486"/>
                </a:cubicBezTo>
                <a:lnTo>
                  <a:pt x="1069145" y="115419"/>
                </a:lnTo>
                <a:cubicBezTo>
                  <a:pt x="1269681" y="48572"/>
                  <a:pt x="1061029" y="115727"/>
                  <a:pt x="1209822" y="73215"/>
                </a:cubicBezTo>
                <a:cubicBezTo>
                  <a:pt x="1224080" y="69141"/>
                  <a:pt x="1237369" y="61403"/>
                  <a:pt x="1252025" y="59148"/>
                </a:cubicBezTo>
                <a:cubicBezTo>
                  <a:pt x="1298603" y="51982"/>
                  <a:pt x="1345810" y="49769"/>
                  <a:pt x="1392702" y="45080"/>
                </a:cubicBezTo>
                <a:cubicBezTo>
                  <a:pt x="1439706" y="29412"/>
                  <a:pt x="1438175" y="28723"/>
                  <a:pt x="1491176" y="16945"/>
                </a:cubicBezTo>
                <a:cubicBezTo>
                  <a:pt x="1514517" y="11758"/>
                  <a:pt x="1537674" y="4711"/>
                  <a:pt x="1561514" y="2877"/>
                </a:cubicBezTo>
                <a:cubicBezTo>
                  <a:pt x="1598917" y="0"/>
                  <a:pt x="1636542" y="2877"/>
                  <a:pt x="1674056" y="2877"/>
                </a:cubicBezTo>
              </a:path>
            </a:pathLst>
          </a:custGeom>
          <a:ln w="666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4" name="BlokTextu 23"/>
          <p:cNvSpPr txBox="1"/>
          <p:nvPr/>
        </p:nvSpPr>
        <p:spPr>
          <a:xfrm>
            <a:off x="7452320" y="1700808"/>
            <a:ext cx="617477" cy="5847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sk-SK" sz="32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sk-SK" sz="3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Rovná spojnica 24"/>
          <p:cNvCxnSpPr/>
          <p:nvPr/>
        </p:nvCxnSpPr>
        <p:spPr>
          <a:xfrm>
            <a:off x="5940152" y="2924944"/>
            <a:ext cx="432048" cy="0"/>
          </a:xfrm>
          <a:prstGeom prst="line">
            <a:avLst/>
          </a:prstGeom>
          <a:ln w="825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ovná spojnica 27"/>
          <p:cNvCxnSpPr>
            <a:stCxn id="23" idx="1"/>
          </p:cNvCxnSpPr>
          <p:nvPr/>
        </p:nvCxnSpPr>
        <p:spPr>
          <a:xfrm flipV="1">
            <a:off x="5936566" y="2636912"/>
            <a:ext cx="3586" cy="289168"/>
          </a:xfrm>
          <a:prstGeom prst="line">
            <a:avLst/>
          </a:prstGeom>
          <a:ln w="825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BlokTextu 31"/>
          <p:cNvSpPr txBox="1"/>
          <p:nvPr/>
        </p:nvSpPr>
        <p:spPr>
          <a:xfrm>
            <a:off x="827584" y="2348880"/>
            <a:ext cx="2627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Tok informácií</a:t>
            </a:r>
            <a:endParaRPr lang="sk-SK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BlokTextu 33"/>
          <p:cNvSpPr txBox="1"/>
          <p:nvPr/>
        </p:nvSpPr>
        <p:spPr>
          <a:xfrm>
            <a:off x="6372200" y="2924944"/>
            <a:ext cx="1739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Tok látok</a:t>
            </a:r>
            <a:endParaRPr lang="sk-SK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Voľná forma 34"/>
          <p:cNvSpPr/>
          <p:nvPr/>
        </p:nvSpPr>
        <p:spPr>
          <a:xfrm>
            <a:off x="5753686" y="3756074"/>
            <a:ext cx="2363372" cy="478301"/>
          </a:xfrm>
          <a:custGeom>
            <a:avLst/>
            <a:gdLst>
              <a:gd name="connsiteX0" fmla="*/ 0 w 2363372"/>
              <a:gd name="connsiteY0" fmla="*/ 0 h 478301"/>
              <a:gd name="connsiteX1" fmla="*/ 42203 w 2363372"/>
              <a:gd name="connsiteY1" fmla="*/ 28135 h 478301"/>
              <a:gd name="connsiteX2" fmla="*/ 70339 w 2363372"/>
              <a:gd name="connsiteY2" fmla="*/ 56271 h 478301"/>
              <a:gd name="connsiteX3" fmla="*/ 112542 w 2363372"/>
              <a:gd name="connsiteY3" fmla="*/ 70338 h 478301"/>
              <a:gd name="connsiteX4" fmla="*/ 225083 w 2363372"/>
              <a:gd name="connsiteY4" fmla="*/ 126609 h 478301"/>
              <a:gd name="connsiteX5" fmla="*/ 267286 w 2363372"/>
              <a:gd name="connsiteY5" fmla="*/ 140677 h 478301"/>
              <a:gd name="connsiteX6" fmla="*/ 365760 w 2363372"/>
              <a:gd name="connsiteY6" fmla="*/ 211015 h 478301"/>
              <a:gd name="connsiteX7" fmla="*/ 393896 w 2363372"/>
              <a:gd name="connsiteY7" fmla="*/ 239151 h 478301"/>
              <a:gd name="connsiteX8" fmla="*/ 562708 w 2363372"/>
              <a:gd name="connsiteY8" fmla="*/ 267286 h 478301"/>
              <a:gd name="connsiteX9" fmla="*/ 647114 w 2363372"/>
              <a:gd name="connsiteY9" fmla="*/ 295421 h 478301"/>
              <a:gd name="connsiteX10" fmla="*/ 689317 w 2363372"/>
              <a:gd name="connsiteY10" fmla="*/ 309489 h 478301"/>
              <a:gd name="connsiteX11" fmla="*/ 773723 w 2363372"/>
              <a:gd name="connsiteY11" fmla="*/ 323557 h 478301"/>
              <a:gd name="connsiteX12" fmla="*/ 829994 w 2363372"/>
              <a:gd name="connsiteY12" fmla="*/ 337624 h 478301"/>
              <a:gd name="connsiteX13" fmla="*/ 872197 w 2363372"/>
              <a:gd name="connsiteY13" fmla="*/ 351692 h 478301"/>
              <a:gd name="connsiteX14" fmla="*/ 998806 w 2363372"/>
              <a:gd name="connsiteY14" fmla="*/ 365760 h 478301"/>
              <a:gd name="connsiteX15" fmla="*/ 1041009 w 2363372"/>
              <a:gd name="connsiteY15" fmla="*/ 379828 h 478301"/>
              <a:gd name="connsiteX16" fmla="*/ 1153551 w 2363372"/>
              <a:gd name="connsiteY16" fmla="*/ 407963 h 478301"/>
              <a:gd name="connsiteX17" fmla="*/ 1350499 w 2363372"/>
              <a:gd name="connsiteY17" fmla="*/ 450166 h 478301"/>
              <a:gd name="connsiteX18" fmla="*/ 1448972 w 2363372"/>
              <a:gd name="connsiteY18" fmla="*/ 478301 h 478301"/>
              <a:gd name="connsiteX19" fmla="*/ 2110154 w 2363372"/>
              <a:gd name="connsiteY19" fmla="*/ 464234 h 478301"/>
              <a:gd name="connsiteX20" fmla="*/ 2194560 w 2363372"/>
              <a:gd name="connsiteY20" fmla="*/ 436098 h 478301"/>
              <a:gd name="connsiteX21" fmla="*/ 2236763 w 2363372"/>
              <a:gd name="connsiteY21" fmla="*/ 422031 h 478301"/>
              <a:gd name="connsiteX22" fmla="*/ 2278966 w 2363372"/>
              <a:gd name="connsiteY22" fmla="*/ 407963 h 478301"/>
              <a:gd name="connsiteX23" fmla="*/ 2363372 w 2363372"/>
              <a:gd name="connsiteY23" fmla="*/ 337624 h 478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363372" h="478301">
                <a:moveTo>
                  <a:pt x="0" y="0"/>
                </a:moveTo>
                <a:cubicBezTo>
                  <a:pt x="14068" y="9378"/>
                  <a:pt x="29001" y="17573"/>
                  <a:pt x="42203" y="28135"/>
                </a:cubicBezTo>
                <a:cubicBezTo>
                  <a:pt x="52560" y="36421"/>
                  <a:pt x="58966" y="49447"/>
                  <a:pt x="70339" y="56271"/>
                </a:cubicBezTo>
                <a:cubicBezTo>
                  <a:pt x="83054" y="63900"/>
                  <a:pt x="98474" y="65649"/>
                  <a:pt x="112542" y="70338"/>
                </a:cubicBezTo>
                <a:cubicBezTo>
                  <a:pt x="161648" y="119445"/>
                  <a:pt x="128094" y="94279"/>
                  <a:pt x="225083" y="126609"/>
                </a:cubicBezTo>
                <a:lnTo>
                  <a:pt x="267286" y="140677"/>
                </a:lnTo>
                <a:cubicBezTo>
                  <a:pt x="334042" y="207433"/>
                  <a:pt x="298392" y="188560"/>
                  <a:pt x="365760" y="211015"/>
                </a:cubicBezTo>
                <a:cubicBezTo>
                  <a:pt x="375139" y="220394"/>
                  <a:pt x="381705" y="233926"/>
                  <a:pt x="393896" y="239151"/>
                </a:cubicBezTo>
                <a:cubicBezTo>
                  <a:pt x="414463" y="247965"/>
                  <a:pt x="554675" y="266138"/>
                  <a:pt x="562708" y="267286"/>
                </a:cubicBezTo>
                <a:lnTo>
                  <a:pt x="647114" y="295421"/>
                </a:lnTo>
                <a:cubicBezTo>
                  <a:pt x="661182" y="300110"/>
                  <a:pt x="674690" y="307051"/>
                  <a:pt x="689317" y="309489"/>
                </a:cubicBezTo>
                <a:cubicBezTo>
                  <a:pt x="717452" y="314178"/>
                  <a:pt x="745753" y="317963"/>
                  <a:pt x="773723" y="323557"/>
                </a:cubicBezTo>
                <a:cubicBezTo>
                  <a:pt x="792682" y="327349"/>
                  <a:pt x="811404" y="332313"/>
                  <a:pt x="829994" y="337624"/>
                </a:cubicBezTo>
                <a:cubicBezTo>
                  <a:pt x="844252" y="341698"/>
                  <a:pt x="857570" y="349254"/>
                  <a:pt x="872197" y="351692"/>
                </a:cubicBezTo>
                <a:cubicBezTo>
                  <a:pt x="914082" y="358673"/>
                  <a:pt x="956603" y="361071"/>
                  <a:pt x="998806" y="365760"/>
                </a:cubicBezTo>
                <a:cubicBezTo>
                  <a:pt x="1012874" y="370449"/>
                  <a:pt x="1026703" y="375926"/>
                  <a:pt x="1041009" y="379828"/>
                </a:cubicBezTo>
                <a:cubicBezTo>
                  <a:pt x="1078315" y="390002"/>
                  <a:pt x="1153551" y="407963"/>
                  <a:pt x="1153551" y="407963"/>
                </a:cubicBezTo>
                <a:cubicBezTo>
                  <a:pt x="1243305" y="467798"/>
                  <a:pt x="1165267" y="425468"/>
                  <a:pt x="1350499" y="450166"/>
                </a:cubicBezTo>
                <a:cubicBezTo>
                  <a:pt x="1379933" y="454091"/>
                  <a:pt x="1420043" y="468658"/>
                  <a:pt x="1448972" y="478301"/>
                </a:cubicBezTo>
                <a:cubicBezTo>
                  <a:pt x="1669366" y="473612"/>
                  <a:pt x="1890062" y="476692"/>
                  <a:pt x="2110154" y="464234"/>
                </a:cubicBezTo>
                <a:cubicBezTo>
                  <a:pt x="2139764" y="462558"/>
                  <a:pt x="2166425" y="445476"/>
                  <a:pt x="2194560" y="436098"/>
                </a:cubicBezTo>
                <a:lnTo>
                  <a:pt x="2236763" y="422031"/>
                </a:lnTo>
                <a:lnTo>
                  <a:pt x="2278966" y="407963"/>
                </a:lnTo>
                <a:cubicBezTo>
                  <a:pt x="2342651" y="344278"/>
                  <a:pt x="2311511" y="363555"/>
                  <a:pt x="2363372" y="337624"/>
                </a:cubicBezTo>
              </a:path>
            </a:pathLst>
          </a:custGeom>
          <a:ln w="698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36" name="Rovná spojnica 35"/>
          <p:cNvCxnSpPr/>
          <p:nvPr/>
        </p:nvCxnSpPr>
        <p:spPr>
          <a:xfrm rot="5400000">
            <a:off x="7812360" y="4149080"/>
            <a:ext cx="288032" cy="288032"/>
          </a:xfrm>
          <a:prstGeom prst="line">
            <a:avLst/>
          </a:prstGeom>
          <a:ln w="825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ovná spojnica 38"/>
          <p:cNvCxnSpPr>
            <a:stCxn id="35" idx="23"/>
          </p:cNvCxnSpPr>
          <p:nvPr/>
        </p:nvCxnSpPr>
        <p:spPr>
          <a:xfrm flipH="1" flipV="1">
            <a:off x="7596336" y="4005064"/>
            <a:ext cx="520722" cy="88634"/>
          </a:xfrm>
          <a:prstGeom prst="line">
            <a:avLst/>
          </a:prstGeom>
          <a:ln w="825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BlokTextu 42"/>
          <p:cNvSpPr txBox="1"/>
          <p:nvPr/>
        </p:nvSpPr>
        <p:spPr>
          <a:xfrm>
            <a:off x="8100392" y="3789040"/>
            <a:ext cx="891591" cy="5847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CO</a:t>
            </a:r>
            <a:r>
              <a:rPr lang="sk-SK" sz="32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sk-SK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Voľná forma 43"/>
          <p:cNvSpPr/>
          <p:nvPr/>
        </p:nvSpPr>
        <p:spPr>
          <a:xfrm>
            <a:off x="3530991" y="3910818"/>
            <a:ext cx="365760" cy="1856936"/>
          </a:xfrm>
          <a:custGeom>
            <a:avLst/>
            <a:gdLst>
              <a:gd name="connsiteX0" fmla="*/ 365760 w 365760"/>
              <a:gd name="connsiteY0" fmla="*/ 0 h 1856936"/>
              <a:gd name="connsiteX1" fmla="*/ 253218 w 365760"/>
              <a:gd name="connsiteY1" fmla="*/ 168813 h 1856936"/>
              <a:gd name="connsiteX2" fmla="*/ 225083 w 365760"/>
              <a:gd name="connsiteY2" fmla="*/ 211016 h 1856936"/>
              <a:gd name="connsiteX3" fmla="*/ 182880 w 365760"/>
              <a:gd name="connsiteY3" fmla="*/ 295422 h 1856936"/>
              <a:gd name="connsiteX4" fmla="*/ 154744 w 365760"/>
              <a:gd name="connsiteY4" fmla="*/ 407964 h 1856936"/>
              <a:gd name="connsiteX5" fmla="*/ 140677 w 365760"/>
              <a:gd name="connsiteY5" fmla="*/ 450167 h 1856936"/>
              <a:gd name="connsiteX6" fmla="*/ 112541 w 365760"/>
              <a:gd name="connsiteY6" fmla="*/ 478302 h 1856936"/>
              <a:gd name="connsiteX7" fmla="*/ 84406 w 365760"/>
              <a:gd name="connsiteY7" fmla="*/ 590844 h 1856936"/>
              <a:gd name="connsiteX8" fmla="*/ 56271 w 365760"/>
              <a:gd name="connsiteY8" fmla="*/ 717453 h 1856936"/>
              <a:gd name="connsiteX9" fmla="*/ 28135 w 365760"/>
              <a:gd name="connsiteY9" fmla="*/ 872197 h 1856936"/>
              <a:gd name="connsiteX10" fmla="*/ 0 w 365760"/>
              <a:gd name="connsiteY10" fmla="*/ 1181687 h 1856936"/>
              <a:gd name="connsiteX11" fmla="*/ 28135 w 365760"/>
              <a:gd name="connsiteY11" fmla="*/ 1575582 h 1856936"/>
              <a:gd name="connsiteX12" fmla="*/ 42203 w 365760"/>
              <a:gd name="connsiteY12" fmla="*/ 1617785 h 1856936"/>
              <a:gd name="connsiteX13" fmla="*/ 56271 w 365760"/>
              <a:gd name="connsiteY13" fmla="*/ 1674056 h 1856936"/>
              <a:gd name="connsiteX14" fmla="*/ 98474 w 365760"/>
              <a:gd name="connsiteY14" fmla="*/ 1828800 h 1856936"/>
              <a:gd name="connsiteX15" fmla="*/ 98474 w 365760"/>
              <a:gd name="connsiteY15" fmla="*/ 1856936 h 1856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65760" h="1856936">
                <a:moveTo>
                  <a:pt x="365760" y="0"/>
                </a:moveTo>
                <a:lnTo>
                  <a:pt x="253218" y="168813"/>
                </a:lnTo>
                <a:cubicBezTo>
                  <a:pt x="243840" y="182881"/>
                  <a:pt x="230430" y="194976"/>
                  <a:pt x="225083" y="211016"/>
                </a:cubicBezTo>
                <a:cubicBezTo>
                  <a:pt x="205668" y="269259"/>
                  <a:pt x="219240" y="240881"/>
                  <a:pt x="182880" y="295422"/>
                </a:cubicBezTo>
                <a:cubicBezTo>
                  <a:pt x="173501" y="332936"/>
                  <a:pt x="166972" y="371280"/>
                  <a:pt x="154744" y="407964"/>
                </a:cubicBezTo>
                <a:cubicBezTo>
                  <a:pt x="150055" y="422032"/>
                  <a:pt x="148306" y="437452"/>
                  <a:pt x="140677" y="450167"/>
                </a:cubicBezTo>
                <a:cubicBezTo>
                  <a:pt x="133853" y="461540"/>
                  <a:pt x="121920" y="468924"/>
                  <a:pt x="112541" y="478302"/>
                </a:cubicBezTo>
                <a:lnTo>
                  <a:pt x="84406" y="590844"/>
                </a:lnTo>
                <a:cubicBezTo>
                  <a:pt x="73200" y="635667"/>
                  <a:pt x="63418" y="671000"/>
                  <a:pt x="56271" y="717453"/>
                </a:cubicBezTo>
                <a:cubicBezTo>
                  <a:pt x="33548" y="865155"/>
                  <a:pt x="56832" y="786109"/>
                  <a:pt x="28135" y="872197"/>
                </a:cubicBezTo>
                <a:cubicBezTo>
                  <a:pt x="23455" y="918999"/>
                  <a:pt x="0" y="1145711"/>
                  <a:pt x="0" y="1181687"/>
                </a:cubicBezTo>
                <a:cubicBezTo>
                  <a:pt x="0" y="1242811"/>
                  <a:pt x="11971" y="1478603"/>
                  <a:pt x="28135" y="1575582"/>
                </a:cubicBezTo>
                <a:cubicBezTo>
                  <a:pt x="30573" y="1590209"/>
                  <a:pt x="38129" y="1603527"/>
                  <a:pt x="42203" y="1617785"/>
                </a:cubicBezTo>
                <a:cubicBezTo>
                  <a:pt x="47515" y="1636375"/>
                  <a:pt x="50715" y="1655537"/>
                  <a:pt x="56271" y="1674056"/>
                </a:cubicBezTo>
                <a:cubicBezTo>
                  <a:pt x="81759" y="1759015"/>
                  <a:pt x="86820" y="1747223"/>
                  <a:pt x="98474" y="1828800"/>
                </a:cubicBezTo>
                <a:cubicBezTo>
                  <a:pt x="99800" y="1838084"/>
                  <a:pt x="98474" y="1847557"/>
                  <a:pt x="98474" y="1856936"/>
                </a:cubicBezTo>
              </a:path>
            </a:pathLst>
          </a:custGeom>
          <a:ln w="7302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45" name="Rovná spojnica 44"/>
          <p:cNvCxnSpPr/>
          <p:nvPr/>
        </p:nvCxnSpPr>
        <p:spPr>
          <a:xfrm rot="16200000" flipH="1">
            <a:off x="3383868" y="5553236"/>
            <a:ext cx="288032" cy="216024"/>
          </a:xfrm>
          <a:prstGeom prst="line">
            <a:avLst/>
          </a:prstGeom>
          <a:ln w="825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ovná spojnica 45"/>
          <p:cNvCxnSpPr/>
          <p:nvPr/>
        </p:nvCxnSpPr>
        <p:spPr>
          <a:xfrm rot="5400000">
            <a:off x="3599892" y="5625244"/>
            <a:ext cx="216024" cy="144016"/>
          </a:xfrm>
          <a:prstGeom prst="line">
            <a:avLst/>
          </a:prstGeom>
          <a:ln w="825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BlokTextu 47"/>
          <p:cNvSpPr txBox="1"/>
          <p:nvPr/>
        </p:nvSpPr>
        <p:spPr>
          <a:xfrm>
            <a:off x="3059832" y="5949280"/>
            <a:ext cx="107433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práca</a:t>
            </a:r>
          </a:p>
        </p:txBody>
      </p:sp>
      <p:sp>
        <p:nvSpPr>
          <p:cNvPr id="49" name="Voľná forma 48"/>
          <p:cNvSpPr/>
          <p:nvPr/>
        </p:nvSpPr>
        <p:spPr>
          <a:xfrm rot="9864713">
            <a:off x="5174811" y="3948048"/>
            <a:ext cx="365760" cy="1856936"/>
          </a:xfrm>
          <a:custGeom>
            <a:avLst/>
            <a:gdLst>
              <a:gd name="connsiteX0" fmla="*/ 365760 w 365760"/>
              <a:gd name="connsiteY0" fmla="*/ 0 h 1856936"/>
              <a:gd name="connsiteX1" fmla="*/ 253218 w 365760"/>
              <a:gd name="connsiteY1" fmla="*/ 168813 h 1856936"/>
              <a:gd name="connsiteX2" fmla="*/ 225083 w 365760"/>
              <a:gd name="connsiteY2" fmla="*/ 211016 h 1856936"/>
              <a:gd name="connsiteX3" fmla="*/ 182880 w 365760"/>
              <a:gd name="connsiteY3" fmla="*/ 295422 h 1856936"/>
              <a:gd name="connsiteX4" fmla="*/ 154744 w 365760"/>
              <a:gd name="connsiteY4" fmla="*/ 407964 h 1856936"/>
              <a:gd name="connsiteX5" fmla="*/ 140677 w 365760"/>
              <a:gd name="connsiteY5" fmla="*/ 450167 h 1856936"/>
              <a:gd name="connsiteX6" fmla="*/ 112541 w 365760"/>
              <a:gd name="connsiteY6" fmla="*/ 478302 h 1856936"/>
              <a:gd name="connsiteX7" fmla="*/ 84406 w 365760"/>
              <a:gd name="connsiteY7" fmla="*/ 590844 h 1856936"/>
              <a:gd name="connsiteX8" fmla="*/ 56271 w 365760"/>
              <a:gd name="connsiteY8" fmla="*/ 717453 h 1856936"/>
              <a:gd name="connsiteX9" fmla="*/ 28135 w 365760"/>
              <a:gd name="connsiteY9" fmla="*/ 872197 h 1856936"/>
              <a:gd name="connsiteX10" fmla="*/ 0 w 365760"/>
              <a:gd name="connsiteY10" fmla="*/ 1181687 h 1856936"/>
              <a:gd name="connsiteX11" fmla="*/ 28135 w 365760"/>
              <a:gd name="connsiteY11" fmla="*/ 1575582 h 1856936"/>
              <a:gd name="connsiteX12" fmla="*/ 42203 w 365760"/>
              <a:gd name="connsiteY12" fmla="*/ 1617785 h 1856936"/>
              <a:gd name="connsiteX13" fmla="*/ 56271 w 365760"/>
              <a:gd name="connsiteY13" fmla="*/ 1674056 h 1856936"/>
              <a:gd name="connsiteX14" fmla="*/ 98474 w 365760"/>
              <a:gd name="connsiteY14" fmla="*/ 1828800 h 1856936"/>
              <a:gd name="connsiteX15" fmla="*/ 98474 w 365760"/>
              <a:gd name="connsiteY15" fmla="*/ 1856936 h 1856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65760" h="1856936">
                <a:moveTo>
                  <a:pt x="365760" y="0"/>
                </a:moveTo>
                <a:lnTo>
                  <a:pt x="253218" y="168813"/>
                </a:lnTo>
                <a:cubicBezTo>
                  <a:pt x="243840" y="182881"/>
                  <a:pt x="230430" y="194976"/>
                  <a:pt x="225083" y="211016"/>
                </a:cubicBezTo>
                <a:cubicBezTo>
                  <a:pt x="205668" y="269259"/>
                  <a:pt x="219240" y="240881"/>
                  <a:pt x="182880" y="295422"/>
                </a:cubicBezTo>
                <a:cubicBezTo>
                  <a:pt x="173501" y="332936"/>
                  <a:pt x="166972" y="371280"/>
                  <a:pt x="154744" y="407964"/>
                </a:cubicBezTo>
                <a:cubicBezTo>
                  <a:pt x="150055" y="422032"/>
                  <a:pt x="148306" y="437452"/>
                  <a:pt x="140677" y="450167"/>
                </a:cubicBezTo>
                <a:cubicBezTo>
                  <a:pt x="133853" y="461540"/>
                  <a:pt x="121920" y="468924"/>
                  <a:pt x="112541" y="478302"/>
                </a:cubicBezTo>
                <a:lnTo>
                  <a:pt x="84406" y="590844"/>
                </a:lnTo>
                <a:cubicBezTo>
                  <a:pt x="73200" y="635667"/>
                  <a:pt x="63418" y="671000"/>
                  <a:pt x="56271" y="717453"/>
                </a:cubicBezTo>
                <a:cubicBezTo>
                  <a:pt x="33548" y="865155"/>
                  <a:pt x="56832" y="786109"/>
                  <a:pt x="28135" y="872197"/>
                </a:cubicBezTo>
                <a:cubicBezTo>
                  <a:pt x="23455" y="918999"/>
                  <a:pt x="0" y="1145711"/>
                  <a:pt x="0" y="1181687"/>
                </a:cubicBezTo>
                <a:cubicBezTo>
                  <a:pt x="0" y="1242811"/>
                  <a:pt x="11971" y="1478603"/>
                  <a:pt x="28135" y="1575582"/>
                </a:cubicBezTo>
                <a:cubicBezTo>
                  <a:pt x="30573" y="1590209"/>
                  <a:pt x="38129" y="1603527"/>
                  <a:pt x="42203" y="1617785"/>
                </a:cubicBezTo>
                <a:cubicBezTo>
                  <a:pt x="47515" y="1636375"/>
                  <a:pt x="50715" y="1655537"/>
                  <a:pt x="56271" y="1674056"/>
                </a:cubicBezTo>
                <a:cubicBezTo>
                  <a:pt x="81759" y="1759015"/>
                  <a:pt x="86820" y="1747223"/>
                  <a:pt x="98474" y="1828800"/>
                </a:cubicBezTo>
                <a:cubicBezTo>
                  <a:pt x="99800" y="1838084"/>
                  <a:pt x="98474" y="1847557"/>
                  <a:pt x="98474" y="1856936"/>
                </a:cubicBezTo>
              </a:path>
            </a:pathLst>
          </a:custGeom>
          <a:ln w="7302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50" name="Rovná spojnica 49"/>
          <p:cNvCxnSpPr/>
          <p:nvPr/>
        </p:nvCxnSpPr>
        <p:spPr>
          <a:xfrm>
            <a:off x="5220072" y="3933056"/>
            <a:ext cx="360040" cy="216024"/>
          </a:xfrm>
          <a:prstGeom prst="line">
            <a:avLst/>
          </a:prstGeom>
          <a:ln w="825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ovná spojnica 50"/>
          <p:cNvCxnSpPr/>
          <p:nvPr/>
        </p:nvCxnSpPr>
        <p:spPr>
          <a:xfrm rot="5400000">
            <a:off x="5004048" y="4077072"/>
            <a:ext cx="216024" cy="72008"/>
          </a:xfrm>
          <a:prstGeom prst="line">
            <a:avLst/>
          </a:prstGeom>
          <a:ln w="825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BlokTextu 53"/>
          <p:cNvSpPr txBox="1"/>
          <p:nvPr/>
        </p:nvSpPr>
        <p:spPr>
          <a:xfrm>
            <a:off x="4788024" y="5949280"/>
            <a:ext cx="408477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Chlieb s maslom, cukor</a:t>
            </a:r>
          </a:p>
        </p:txBody>
      </p:sp>
      <p:sp>
        <p:nvSpPr>
          <p:cNvPr id="30" name="BlokTextu 29"/>
          <p:cNvSpPr txBox="1"/>
          <p:nvPr/>
        </p:nvSpPr>
        <p:spPr>
          <a:xfrm>
            <a:off x="3851920" y="4293096"/>
            <a:ext cx="13858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Tok </a:t>
            </a:r>
          </a:p>
          <a:p>
            <a:pPr algn="ctr"/>
            <a:r>
              <a:rPr lang="sk-SK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energie</a:t>
            </a:r>
            <a:endParaRPr lang="sk-SK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2"/>
          <p:cNvSpPr>
            <a:spLocks noGrp="1"/>
          </p:cNvSpPr>
          <p:nvPr>
            <p:ph type="title"/>
          </p:nvPr>
        </p:nvSpPr>
        <p:spPr>
          <a:xfrm>
            <a:off x="467544" y="476672"/>
            <a:ext cx="2736304" cy="750912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sz="4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Regulácia</a:t>
            </a:r>
            <a:endParaRPr lang="sk-SK" sz="4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Obrázok 4" descr="sugar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1484784"/>
            <a:ext cx="5867400" cy="4876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BlokTextu 6"/>
          <p:cNvSpPr txBox="1"/>
          <p:nvPr/>
        </p:nvSpPr>
        <p:spPr>
          <a:xfrm>
            <a:off x="3851920" y="5805264"/>
            <a:ext cx="1228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dirty="0" smtClean="0">
                <a:solidFill>
                  <a:schemeClr val="bg1"/>
                </a:solidFill>
              </a:rPr>
              <a:t>nadbytok</a:t>
            </a:r>
            <a:endParaRPr lang="sk-SK" sz="2000" dirty="0">
              <a:solidFill>
                <a:schemeClr val="bg1"/>
              </a:solidFill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3347864" y="620688"/>
            <a:ext cx="2382062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cukru - ????? </a:t>
            </a:r>
            <a:endParaRPr lang="sk-SK" sz="2800" b="1" dirty="0"/>
          </a:p>
        </p:txBody>
      </p:sp>
      <p:sp>
        <p:nvSpPr>
          <p:cNvPr id="9" name="Obdĺžnik 8"/>
          <p:cNvSpPr/>
          <p:nvPr/>
        </p:nvSpPr>
        <p:spPr>
          <a:xfrm>
            <a:off x="1259632" y="4293096"/>
            <a:ext cx="6624736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smtClean="0"/>
              <a:t>Aktivuje </a:t>
            </a:r>
            <a:r>
              <a:rPr lang="sk-SK" sz="3600" smtClean="0"/>
              <a:t>sa </a:t>
            </a:r>
            <a:r>
              <a:rPr lang="sk-SK" sz="3600" b="1" smtClean="0">
                <a:solidFill>
                  <a:srgbClr val="FFFF00"/>
                </a:solidFill>
              </a:rPr>
              <a:t>inzulín</a:t>
            </a:r>
            <a:endParaRPr lang="sk-SK" sz="3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obsahu 4" descr="nK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12251"/>
          <a:stretch>
            <a:fillRect/>
          </a:stretch>
        </p:blipFill>
        <p:spPr>
          <a:xfrm>
            <a:off x="0" y="0"/>
            <a:ext cx="9144000" cy="6805280"/>
          </a:xfrm>
        </p:spPr>
      </p:pic>
      <p:sp>
        <p:nvSpPr>
          <p:cNvPr id="6" name="Nadpis 2"/>
          <p:cNvSpPr txBox="1">
            <a:spLocks/>
          </p:cNvSpPr>
          <p:nvPr/>
        </p:nvSpPr>
        <p:spPr>
          <a:xfrm>
            <a:off x="539552" y="404664"/>
            <a:ext cx="8056512" cy="7509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rtlCol="0" anchor="b" anchorCtr="0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800" b="1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Reprodukcia,</a:t>
            </a:r>
            <a:r>
              <a:rPr kumimoji="0" lang="sk-SK" sz="4800" b="1" i="0" u="none" strike="noStrike" kern="1200" cap="none" spc="-100" normalizeH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vývin a vývoj</a:t>
            </a:r>
            <a:endParaRPr kumimoji="0" lang="sk-SK" sz="48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7" name="Obrázok 6" descr="reprodukcia človek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1237269"/>
            <a:ext cx="6912768" cy="26957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Obrázok 7" descr="reprodukcia rastli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552" y="4077072"/>
            <a:ext cx="6984776" cy="26777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Obrázok 8" descr="prenos genet. inf.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75656" y="1052736"/>
            <a:ext cx="5544616" cy="55742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4000" dirty="0" smtClean="0">
                <a:latin typeface="Times New Roman" pitchFamily="18" charset="0"/>
                <a:cs typeface="Times New Roman" pitchFamily="18" charset="0"/>
              </a:rPr>
              <a:t>Rozdiel medzi VÝVINOVOU BIOLÓGIOU a EVOLUČNOU BIOLÓGIOU</a:t>
            </a:r>
            <a:endParaRPr lang="sk-SK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1403648" y="260648"/>
            <a:ext cx="5544616" cy="1080120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sk-SK" sz="5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Problémová úloha:</a:t>
            </a:r>
            <a:endParaRPr lang="sk-SK" sz="5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ier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i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i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67</TotalTime>
  <Words>85</Words>
  <Application>Microsoft Office PowerPoint</Application>
  <PresentationFormat>Prezentácia na obrazovke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1" baseType="lpstr">
      <vt:lpstr>Constantia</vt:lpstr>
      <vt:lpstr>Times New Roman</vt:lpstr>
      <vt:lpstr>Wingdings 2</vt:lpstr>
      <vt:lpstr>Papier</vt:lpstr>
      <vt:lpstr>Všeobecné vlastnosti živých sústav</vt:lpstr>
      <vt:lpstr>Čo sú živé sústavy ???</vt:lpstr>
      <vt:lpstr>  Odlišnosť od objektov NEŽIVEJ PRÍRODY</vt:lpstr>
      <vt:lpstr>Vzťah k vonkajšiemu  prostrediu</vt:lpstr>
      <vt:lpstr>Regulácia</vt:lpstr>
      <vt:lpstr>Prezentácia programu PowerPoint</vt:lpstr>
      <vt:lpstr>Problémová úloha: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Všeobecné vlastnosti živých sústav</dc:title>
  <dc:creator>PC</dc:creator>
  <cp:lastModifiedBy>ucitel</cp:lastModifiedBy>
  <cp:revision>60</cp:revision>
  <dcterms:created xsi:type="dcterms:W3CDTF">2014-07-08T07:44:53Z</dcterms:created>
  <dcterms:modified xsi:type="dcterms:W3CDTF">2016-09-19T12:23:08Z</dcterms:modified>
</cp:coreProperties>
</file>