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EDA"/>
    <a:srgbClr val="F2F2F2"/>
    <a:srgbClr val="191901"/>
    <a:srgbClr val="3FC5AB"/>
    <a:srgbClr val="FCFEB4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28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8F696-9C4A-4FEC-8426-221DD74F7884}" type="datetimeFigureOut">
              <a:rPr lang="sk-SK" smtClean="0"/>
              <a:pPr/>
              <a:t>21. 9. 2021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BE853-0F2A-44BA-BF9E-143EFB94790F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Žlté slniečko – pokračuj, žltý rámik – akcia, červené – výpočty,  zelené –</a:t>
            </a:r>
            <a:r>
              <a:rPr lang="sk-SK" baseline="0" dirty="0" smtClean="0"/>
              <a:t> </a:t>
            </a:r>
            <a:r>
              <a:rPr lang="sk-SK" baseline="0" smtClean="0"/>
              <a:t>výpočty podielu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BE853-0F2A-44BA-BF9E-143EFB94790F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0B2-C90C-44A8-941E-A9F5A69777C5}" type="datetimeFigureOut">
              <a:rPr lang="sk-SK" smtClean="0"/>
              <a:pPr/>
              <a:t>21. 9. 2021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BCEE-59EB-4929-8524-5D40D9ED9F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0B2-C90C-44A8-941E-A9F5A69777C5}" type="datetimeFigureOut">
              <a:rPr lang="sk-SK" smtClean="0"/>
              <a:pPr/>
              <a:t>21. 9. 2021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BCEE-59EB-4929-8524-5D40D9ED9F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0B2-C90C-44A8-941E-A9F5A69777C5}" type="datetimeFigureOut">
              <a:rPr lang="sk-SK" smtClean="0"/>
              <a:pPr/>
              <a:t>21. 9. 2021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BCEE-59EB-4929-8524-5D40D9ED9F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0B2-C90C-44A8-941E-A9F5A69777C5}" type="datetimeFigureOut">
              <a:rPr lang="sk-SK" smtClean="0"/>
              <a:pPr/>
              <a:t>21. 9. 2021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BCEE-59EB-4929-8524-5D40D9ED9F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0B2-C90C-44A8-941E-A9F5A69777C5}" type="datetimeFigureOut">
              <a:rPr lang="sk-SK" smtClean="0"/>
              <a:pPr/>
              <a:t>21. 9. 2021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BCEE-59EB-4929-8524-5D40D9ED9F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0B2-C90C-44A8-941E-A9F5A69777C5}" type="datetimeFigureOut">
              <a:rPr lang="sk-SK" smtClean="0"/>
              <a:pPr/>
              <a:t>21. 9. 2021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BCEE-59EB-4929-8524-5D40D9ED9F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0B2-C90C-44A8-941E-A9F5A69777C5}" type="datetimeFigureOut">
              <a:rPr lang="sk-SK" smtClean="0"/>
              <a:pPr/>
              <a:t>21. 9. 2021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BCEE-59EB-4929-8524-5D40D9ED9F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0B2-C90C-44A8-941E-A9F5A69777C5}" type="datetimeFigureOut">
              <a:rPr lang="sk-SK" smtClean="0"/>
              <a:pPr/>
              <a:t>21. 9. 2021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BCEE-59EB-4929-8524-5D40D9ED9F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0B2-C90C-44A8-941E-A9F5A69777C5}" type="datetimeFigureOut">
              <a:rPr lang="sk-SK" smtClean="0"/>
              <a:pPr/>
              <a:t>21. 9. 2021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BCEE-59EB-4929-8524-5D40D9ED9F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0B2-C90C-44A8-941E-A9F5A69777C5}" type="datetimeFigureOut">
              <a:rPr lang="sk-SK" smtClean="0"/>
              <a:pPr/>
              <a:t>21. 9. 2021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BCEE-59EB-4929-8524-5D40D9ED9F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0B2-C90C-44A8-941E-A9F5A69777C5}" type="datetimeFigureOut">
              <a:rPr lang="sk-SK" smtClean="0"/>
              <a:pPr/>
              <a:t>21. 9. 2021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BCEE-59EB-4929-8524-5D40D9ED9F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chemeClr val="accent3">
                <a:lumMod val="60000"/>
                <a:lumOff val="40000"/>
              </a:schemeClr>
            </a:gs>
            <a:gs pos="84000">
              <a:schemeClr val="accent3">
                <a:lumMod val="40000"/>
                <a:lumOff val="60000"/>
                <a:alpha val="45000"/>
              </a:schemeClr>
            </a:gs>
            <a:gs pos="100000">
              <a:schemeClr val="accent1">
                <a:tint val="44500"/>
                <a:satMod val="160000"/>
                <a:alpha val="47000"/>
              </a:schemeClr>
            </a:gs>
            <a:gs pos="95000">
              <a:schemeClr val="accent1">
                <a:tint val="44500"/>
                <a:satMod val="160000"/>
                <a:alpha val="51000"/>
              </a:schemeClr>
            </a:gs>
            <a:gs pos="0">
              <a:schemeClr val="accent1">
                <a:lumMod val="20000"/>
                <a:lumOff val="80000"/>
                <a:alpha val="96000"/>
              </a:schemeClr>
            </a:gs>
            <a:gs pos="13000">
              <a:schemeClr val="accent3">
                <a:lumMod val="60000"/>
                <a:lumOff val="40000"/>
                <a:alpha val="73000"/>
              </a:schemeClr>
            </a:gs>
          </a:gsLst>
          <a:lin ang="9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D40B2-C90C-44A8-941E-A9F5A69777C5}" type="datetimeFigureOut">
              <a:rPr lang="sk-SK" smtClean="0"/>
              <a:pPr/>
              <a:t>21. 9. 2021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5BCEE-59EB-4929-8524-5D40D9ED9F20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60000"/>
                <a:lumOff val="40000"/>
              </a:schemeClr>
            </a:gs>
            <a:gs pos="84000">
              <a:schemeClr val="accent3">
                <a:lumMod val="40000"/>
                <a:lumOff val="60000"/>
                <a:alpha val="45000"/>
              </a:schemeClr>
            </a:gs>
            <a:gs pos="100000">
              <a:schemeClr val="accent1">
                <a:tint val="44500"/>
                <a:satMod val="160000"/>
                <a:alpha val="47000"/>
              </a:schemeClr>
            </a:gs>
            <a:gs pos="95000">
              <a:schemeClr val="accent1">
                <a:tint val="44500"/>
                <a:satMod val="160000"/>
                <a:alpha val="51000"/>
              </a:schemeClr>
            </a:gs>
            <a:gs pos="0">
              <a:schemeClr val="accent1">
                <a:lumMod val="20000"/>
                <a:lumOff val="80000"/>
                <a:alpha val="96000"/>
              </a:schemeClr>
            </a:gs>
            <a:gs pos="13000">
              <a:schemeClr val="accent3">
                <a:lumMod val="60000"/>
                <a:lumOff val="40000"/>
                <a:alpha val="73000"/>
              </a:schemeClr>
            </a:gs>
          </a:gsLst>
          <a:lin ang="9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Zaoblený obdĺžnik 145"/>
          <p:cNvSpPr/>
          <p:nvPr/>
        </p:nvSpPr>
        <p:spPr>
          <a:xfrm>
            <a:off x="2411760" y="404664"/>
            <a:ext cx="4752528" cy="360040"/>
          </a:xfrm>
          <a:prstGeom prst="roundRect">
            <a:avLst/>
          </a:prstGeom>
          <a:solidFill>
            <a:srgbClr val="FCFEB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103" name="Skupina 102"/>
          <p:cNvGrpSpPr/>
          <p:nvPr/>
        </p:nvGrpSpPr>
        <p:grpSpPr>
          <a:xfrm>
            <a:off x="2771800" y="2060848"/>
            <a:ext cx="1656184" cy="369332"/>
            <a:chOff x="2771800" y="2060848"/>
            <a:chExt cx="1656184" cy="369332"/>
          </a:xfrm>
        </p:grpSpPr>
        <p:sp>
          <p:nvSpPr>
            <p:cNvPr id="3" name="BlokTextu 2"/>
            <p:cNvSpPr txBox="1"/>
            <p:nvPr/>
          </p:nvSpPr>
          <p:spPr>
            <a:xfrm>
              <a:off x="2771800" y="206084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3</a:t>
              </a:r>
              <a:endParaRPr lang="sk-SK" dirty="0"/>
            </a:p>
          </p:txBody>
        </p:sp>
        <p:sp>
          <p:nvSpPr>
            <p:cNvPr id="4" name="BlokTextu 3"/>
            <p:cNvSpPr txBox="1"/>
            <p:nvPr/>
          </p:nvSpPr>
          <p:spPr>
            <a:xfrm>
              <a:off x="3059832" y="20608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 smtClean="0"/>
                <a:t>9</a:t>
              </a:r>
              <a:endParaRPr lang="sk-SK" dirty="0"/>
            </a:p>
          </p:txBody>
        </p:sp>
        <p:sp>
          <p:nvSpPr>
            <p:cNvPr id="5" name="BlokTextu 4"/>
            <p:cNvSpPr txBox="1"/>
            <p:nvPr/>
          </p:nvSpPr>
          <p:spPr>
            <a:xfrm>
              <a:off x="3419872" y="206084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4</a:t>
              </a:r>
              <a:endParaRPr lang="sk-SK" dirty="0"/>
            </a:p>
          </p:txBody>
        </p:sp>
        <p:sp>
          <p:nvSpPr>
            <p:cNvPr id="7" name="BlokTextu 6"/>
            <p:cNvSpPr txBox="1"/>
            <p:nvPr/>
          </p:nvSpPr>
          <p:spPr>
            <a:xfrm>
              <a:off x="3779912" y="206084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8</a:t>
              </a:r>
              <a:endParaRPr lang="sk-SK" dirty="0"/>
            </a:p>
          </p:txBody>
        </p:sp>
        <p:sp>
          <p:nvSpPr>
            <p:cNvPr id="8" name="BlokTextu 7"/>
            <p:cNvSpPr txBox="1"/>
            <p:nvPr/>
          </p:nvSpPr>
          <p:spPr>
            <a:xfrm>
              <a:off x="4139952" y="206084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5</a:t>
              </a:r>
              <a:endParaRPr lang="sk-SK" dirty="0"/>
            </a:p>
          </p:txBody>
        </p:sp>
      </p:grpSp>
      <p:sp>
        <p:nvSpPr>
          <p:cNvPr id="9" name="BlokTextu 8"/>
          <p:cNvSpPr txBox="1"/>
          <p:nvPr/>
        </p:nvSpPr>
        <p:spPr>
          <a:xfrm>
            <a:off x="4427984" y="20608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:</a:t>
            </a:r>
            <a:endParaRPr lang="sk-SK" dirty="0"/>
          </a:p>
        </p:txBody>
      </p:sp>
      <p:grpSp>
        <p:nvGrpSpPr>
          <p:cNvPr id="104" name="Skupina 103"/>
          <p:cNvGrpSpPr/>
          <p:nvPr/>
        </p:nvGrpSpPr>
        <p:grpSpPr>
          <a:xfrm>
            <a:off x="4716016" y="2060848"/>
            <a:ext cx="648072" cy="369332"/>
            <a:chOff x="4716016" y="2060848"/>
            <a:chExt cx="648072" cy="369332"/>
          </a:xfrm>
        </p:grpSpPr>
        <p:sp>
          <p:nvSpPr>
            <p:cNvPr id="10" name="BlokTextu 9"/>
            <p:cNvSpPr txBox="1"/>
            <p:nvPr/>
          </p:nvSpPr>
          <p:spPr>
            <a:xfrm>
              <a:off x="4716016" y="206084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2</a:t>
              </a:r>
              <a:endParaRPr lang="sk-SK" dirty="0"/>
            </a:p>
          </p:txBody>
        </p:sp>
        <p:sp>
          <p:nvSpPr>
            <p:cNvPr id="11" name="BlokTextu 10"/>
            <p:cNvSpPr txBox="1"/>
            <p:nvPr/>
          </p:nvSpPr>
          <p:spPr>
            <a:xfrm>
              <a:off x="5004048" y="206084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9</a:t>
              </a:r>
              <a:endParaRPr lang="sk-SK" dirty="0"/>
            </a:p>
          </p:txBody>
        </p:sp>
      </p:grpSp>
      <p:sp>
        <p:nvSpPr>
          <p:cNvPr id="12" name="BlokTextu 11"/>
          <p:cNvSpPr txBox="1"/>
          <p:nvPr/>
        </p:nvSpPr>
        <p:spPr>
          <a:xfrm>
            <a:off x="5292080" y="206084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=</a:t>
            </a:r>
            <a:endParaRPr lang="sk-SK" dirty="0"/>
          </a:p>
        </p:txBody>
      </p:sp>
      <p:sp>
        <p:nvSpPr>
          <p:cNvPr id="13" name="BlokTextu 12"/>
          <p:cNvSpPr txBox="1"/>
          <p:nvPr/>
        </p:nvSpPr>
        <p:spPr>
          <a:xfrm>
            <a:off x="5580112" y="20608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00B050"/>
                </a:solidFill>
              </a:rPr>
              <a:t>1</a:t>
            </a:r>
            <a:endParaRPr lang="sk-SK" dirty="0">
              <a:solidFill>
                <a:srgbClr val="00B050"/>
              </a:solidFill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5940152" y="20608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00B050"/>
                </a:solidFill>
              </a:rPr>
              <a:t>3</a:t>
            </a:r>
            <a:endParaRPr lang="sk-SK" dirty="0">
              <a:solidFill>
                <a:srgbClr val="00B050"/>
              </a:solidFill>
            </a:endParaRPr>
          </a:p>
        </p:txBody>
      </p:sp>
      <p:sp>
        <p:nvSpPr>
          <p:cNvPr id="16" name="BlokTextu 15"/>
          <p:cNvSpPr txBox="1"/>
          <p:nvPr/>
        </p:nvSpPr>
        <p:spPr>
          <a:xfrm>
            <a:off x="6300192" y="20608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00B050"/>
                </a:solidFill>
              </a:rPr>
              <a:t>6</a:t>
            </a:r>
            <a:endParaRPr lang="sk-SK" dirty="0">
              <a:solidFill>
                <a:srgbClr val="00B050"/>
              </a:solidFill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6660232" y="20608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mtClean="0">
                <a:solidFill>
                  <a:srgbClr val="00B050"/>
                </a:solidFill>
              </a:rPr>
              <a:t>1</a:t>
            </a:r>
            <a:endParaRPr lang="sk-SK" dirty="0">
              <a:solidFill>
                <a:srgbClr val="00B050"/>
              </a:solidFill>
            </a:endParaRPr>
          </a:p>
        </p:txBody>
      </p:sp>
      <p:sp>
        <p:nvSpPr>
          <p:cNvPr id="18" name="BlokTextu 17"/>
          <p:cNvSpPr txBox="1"/>
          <p:nvPr/>
        </p:nvSpPr>
        <p:spPr>
          <a:xfrm>
            <a:off x="2555776" y="242088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-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9" name="BlokTextu 18"/>
          <p:cNvSpPr txBox="1"/>
          <p:nvPr/>
        </p:nvSpPr>
        <p:spPr>
          <a:xfrm>
            <a:off x="2771800" y="242088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2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20" name="BlokTextu 19"/>
          <p:cNvSpPr txBox="1"/>
          <p:nvPr/>
        </p:nvSpPr>
        <p:spPr>
          <a:xfrm>
            <a:off x="3059832" y="242088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9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21" name="BlokTextu 20"/>
          <p:cNvSpPr txBox="1"/>
          <p:nvPr/>
        </p:nvSpPr>
        <p:spPr>
          <a:xfrm>
            <a:off x="2771800" y="285293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1</a:t>
            </a:r>
            <a:endParaRPr lang="sk-SK" dirty="0"/>
          </a:p>
        </p:txBody>
      </p:sp>
      <p:sp>
        <p:nvSpPr>
          <p:cNvPr id="22" name="BlokTextu 21"/>
          <p:cNvSpPr txBox="1"/>
          <p:nvPr/>
        </p:nvSpPr>
        <p:spPr>
          <a:xfrm>
            <a:off x="3059832" y="285293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0</a:t>
            </a:r>
            <a:endParaRPr lang="sk-SK" dirty="0"/>
          </a:p>
        </p:txBody>
      </p:sp>
      <p:sp>
        <p:nvSpPr>
          <p:cNvPr id="23" name="BlokTextu 22"/>
          <p:cNvSpPr txBox="1"/>
          <p:nvPr/>
        </p:nvSpPr>
        <p:spPr>
          <a:xfrm>
            <a:off x="3419872" y="285805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4</a:t>
            </a:r>
            <a:endParaRPr lang="sk-SK" dirty="0"/>
          </a:p>
        </p:txBody>
      </p:sp>
      <p:sp>
        <p:nvSpPr>
          <p:cNvPr id="24" name="BlokTextu 23"/>
          <p:cNvSpPr txBox="1"/>
          <p:nvPr/>
        </p:nvSpPr>
        <p:spPr>
          <a:xfrm>
            <a:off x="2843808" y="314096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-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25" name="BlokTextu 24"/>
          <p:cNvSpPr txBox="1"/>
          <p:nvPr/>
        </p:nvSpPr>
        <p:spPr>
          <a:xfrm>
            <a:off x="3059832" y="314096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8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26" name="BlokTextu 25"/>
          <p:cNvSpPr txBox="1"/>
          <p:nvPr/>
        </p:nvSpPr>
        <p:spPr>
          <a:xfrm>
            <a:off x="3419872" y="314096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7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27" name="BlokTextu 26"/>
          <p:cNvSpPr txBox="1"/>
          <p:nvPr/>
        </p:nvSpPr>
        <p:spPr>
          <a:xfrm>
            <a:off x="3059832" y="350100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mtClean="0"/>
              <a:t>1</a:t>
            </a:r>
            <a:endParaRPr lang="sk-SK" dirty="0"/>
          </a:p>
        </p:txBody>
      </p:sp>
      <p:sp>
        <p:nvSpPr>
          <p:cNvPr id="28" name="BlokTextu 27"/>
          <p:cNvSpPr txBox="1"/>
          <p:nvPr/>
        </p:nvSpPr>
        <p:spPr>
          <a:xfrm>
            <a:off x="3419872" y="350100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7</a:t>
            </a:r>
            <a:endParaRPr lang="sk-SK" dirty="0"/>
          </a:p>
        </p:txBody>
      </p:sp>
      <p:sp>
        <p:nvSpPr>
          <p:cNvPr id="29" name="BlokTextu 28"/>
          <p:cNvSpPr txBox="1"/>
          <p:nvPr/>
        </p:nvSpPr>
        <p:spPr>
          <a:xfrm>
            <a:off x="3779912" y="350100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8</a:t>
            </a:r>
            <a:endParaRPr lang="sk-SK" dirty="0"/>
          </a:p>
        </p:txBody>
      </p:sp>
      <p:sp>
        <p:nvSpPr>
          <p:cNvPr id="30" name="BlokTextu 29"/>
          <p:cNvSpPr txBox="1"/>
          <p:nvPr/>
        </p:nvSpPr>
        <p:spPr>
          <a:xfrm>
            <a:off x="3059832" y="378904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mtClean="0">
                <a:solidFill>
                  <a:srgbClr val="FF0000"/>
                </a:solidFill>
              </a:rPr>
              <a:t>1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1" name="BlokTextu 30"/>
          <p:cNvSpPr txBox="1"/>
          <p:nvPr/>
        </p:nvSpPr>
        <p:spPr>
          <a:xfrm>
            <a:off x="3419872" y="378904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7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2" name="BlokTextu 31"/>
          <p:cNvSpPr txBox="1"/>
          <p:nvPr/>
        </p:nvSpPr>
        <p:spPr>
          <a:xfrm>
            <a:off x="3779912" y="378904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4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3" name="BlokTextu 32"/>
          <p:cNvSpPr txBox="1"/>
          <p:nvPr/>
        </p:nvSpPr>
        <p:spPr>
          <a:xfrm>
            <a:off x="2843808" y="378904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-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4" name="BlokTextu 33"/>
          <p:cNvSpPr txBox="1"/>
          <p:nvPr/>
        </p:nvSpPr>
        <p:spPr>
          <a:xfrm>
            <a:off x="3419872" y="414908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mtClean="0"/>
              <a:t>0</a:t>
            </a:r>
            <a:endParaRPr lang="sk-SK" dirty="0"/>
          </a:p>
        </p:txBody>
      </p:sp>
      <p:sp>
        <p:nvSpPr>
          <p:cNvPr id="35" name="BlokTextu 34"/>
          <p:cNvSpPr txBox="1"/>
          <p:nvPr/>
        </p:nvSpPr>
        <p:spPr>
          <a:xfrm>
            <a:off x="3779912" y="41490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4</a:t>
            </a:r>
            <a:endParaRPr lang="sk-SK" dirty="0"/>
          </a:p>
        </p:txBody>
      </p:sp>
      <p:sp>
        <p:nvSpPr>
          <p:cNvPr id="36" name="BlokTextu 35"/>
          <p:cNvSpPr txBox="1"/>
          <p:nvPr/>
        </p:nvSpPr>
        <p:spPr>
          <a:xfrm>
            <a:off x="4139952" y="413978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5</a:t>
            </a:r>
            <a:endParaRPr lang="sk-SK" dirty="0"/>
          </a:p>
        </p:txBody>
      </p:sp>
      <p:sp>
        <p:nvSpPr>
          <p:cNvPr id="38" name="BlokTextu 37"/>
          <p:cNvSpPr txBox="1"/>
          <p:nvPr/>
        </p:nvSpPr>
        <p:spPr>
          <a:xfrm>
            <a:off x="3779912" y="443711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2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9" name="BlokTextu 38"/>
          <p:cNvSpPr txBox="1"/>
          <p:nvPr/>
        </p:nvSpPr>
        <p:spPr>
          <a:xfrm>
            <a:off x="4139952" y="443711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mtClean="0">
                <a:solidFill>
                  <a:srgbClr val="FF0000"/>
                </a:solidFill>
              </a:rPr>
              <a:t>9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40" name="BlokTextu 39"/>
          <p:cNvSpPr txBox="1"/>
          <p:nvPr/>
        </p:nvSpPr>
        <p:spPr>
          <a:xfrm>
            <a:off x="3491880" y="443711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-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41" name="BlokTextu 40"/>
          <p:cNvSpPr txBox="1"/>
          <p:nvPr/>
        </p:nvSpPr>
        <p:spPr>
          <a:xfrm>
            <a:off x="4139952" y="479715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mtClean="0"/>
              <a:t>6</a:t>
            </a:r>
            <a:endParaRPr lang="sk-SK" dirty="0"/>
          </a:p>
        </p:txBody>
      </p:sp>
      <p:sp>
        <p:nvSpPr>
          <p:cNvPr id="54" name="Šípka v tvare U 53"/>
          <p:cNvSpPr/>
          <p:nvPr/>
        </p:nvSpPr>
        <p:spPr>
          <a:xfrm rot="10800000">
            <a:off x="5148064" y="2420888"/>
            <a:ext cx="576064" cy="288032"/>
          </a:xfrm>
          <a:prstGeom prst="uturnArrow">
            <a:avLst>
              <a:gd name="adj1" fmla="val 1312"/>
              <a:gd name="adj2" fmla="val 21026"/>
              <a:gd name="adj3" fmla="val 41732"/>
              <a:gd name="adj4" fmla="val 33268"/>
              <a:gd name="adj5" fmla="val 8096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55" name="Pruhovaná šípka vpravo 54"/>
          <p:cNvSpPr/>
          <p:nvPr/>
        </p:nvSpPr>
        <p:spPr>
          <a:xfrm>
            <a:off x="3995936" y="2852936"/>
            <a:ext cx="720080" cy="216024"/>
          </a:xfrm>
          <a:prstGeom prst="stripedRightArrow">
            <a:avLst>
              <a:gd name="adj1" fmla="val 1454"/>
              <a:gd name="adj2" fmla="val 516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4" name="BlokTextu 73"/>
          <p:cNvSpPr txBox="1"/>
          <p:nvPr/>
        </p:nvSpPr>
        <p:spPr>
          <a:xfrm>
            <a:off x="1979712" y="206084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00B050"/>
                </a:solidFill>
              </a:rPr>
              <a:t>40</a:t>
            </a:r>
            <a:endParaRPr lang="sk-SK" b="1" dirty="0">
              <a:solidFill>
                <a:srgbClr val="00B050"/>
              </a:solidFill>
            </a:endParaRPr>
          </a:p>
        </p:txBody>
      </p:sp>
      <p:sp>
        <p:nvSpPr>
          <p:cNvPr id="75" name="BlokTextu 74"/>
          <p:cNvSpPr txBox="1"/>
          <p:nvPr/>
        </p:nvSpPr>
        <p:spPr>
          <a:xfrm>
            <a:off x="1835696" y="28436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00B050"/>
                </a:solidFill>
              </a:rPr>
              <a:t>100</a:t>
            </a:r>
            <a:endParaRPr lang="sk-SK" b="1" dirty="0">
              <a:solidFill>
                <a:srgbClr val="00B050"/>
              </a:solidFill>
            </a:endParaRPr>
          </a:p>
        </p:txBody>
      </p:sp>
      <p:sp>
        <p:nvSpPr>
          <p:cNvPr id="76" name="BlokTextu 75"/>
          <p:cNvSpPr txBox="1"/>
          <p:nvPr/>
        </p:nvSpPr>
        <p:spPr>
          <a:xfrm>
            <a:off x="1835696" y="349171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smtClean="0">
                <a:solidFill>
                  <a:srgbClr val="00B050"/>
                </a:solidFill>
              </a:rPr>
              <a:t>180</a:t>
            </a:r>
            <a:endParaRPr lang="sk-SK" b="1" dirty="0">
              <a:solidFill>
                <a:srgbClr val="00B050"/>
              </a:solidFill>
            </a:endParaRPr>
          </a:p>
        </p:txBody>
      </p:sp>
      <p:sp>
        <p:nvSpPr>
          <p:cNvPr id="77" name="BlokTextu 76"/>
          <p:cNvSpPr txBox="1"/>
          <p:nvPr/>
        </p:nvSpPr>
        <p:spPr>
          <a:xfrm>
            <a:off x="1835696" y="41490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smtClean="0">
                <a:solidFill>
                  <a:srgbClr val="00B050"/>
                </a:solidFill>
              </a:rPr>
              <a:t>50</a:t>
            </a:r>
            <a:endParaRPr lang="sk-SK" b="1" dirty="0">
              <a:solidFill>
                <a:srgbClr val="00B050"/>
              </a:solidFill>
            </a:endParaRPr>
          </a:p>
        </p:txBody>
      </p:sp>
      <p:sp>
        <p:nvSpPr>
          <p:cNvPr id="78" name="Polovičný rám 77"/>
          <p:cNvSpPr/>
          <p:nvPr/>
        </p:nvSpPr>
        <p:spPr>
          <a:xfrm rot="5400000" flipH="1">
            <a:off x="3059832" y="2168860"/>
            <a:ext cx="288032" cy="216024"/>
          </a:xfrm>
          <a:prstGeom prst="halfFrame">
            <a:avLst>
              <a:gd name="adj1" fmla="val 18429"/>
              <a:gd name="adj2" fmla="val 352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cxnSp>
        <p:nvCxnSpPr>
          <p:cNvPr id="80" name="Rovná spojnica 79"/>
          <p:cNvCxnSpPr/>
          <p:nvPr/>
        </p:nvCxnSpPr>
        <p:spPr>
          <a:xfrm>
            <a:off x="2627784" y="2780928"/>
            <a:ext cx="6480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BlokTextu 81"/>
          <p:cNvSpPr txBox="1"/>
          <p:nvPr/>
        </p:nvSpPr>
        <p:spPr>
          <a:xfrm>
            <a:off x="4788024" y="16288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00B050"/>
                </a:solidFill>
              </a:rPr>
              <a:t>30</a:t>
            </a:r>
            <a:endParaRPr lang="sk-SK" b="1" dirty="0">
              <a:solidFill>
                <a:srgbClr val="00B050"/>
              </a:solidFill>
            </a:endParaRPr>
          </a:p>
        </p:txBody>
      </p:sp>
      <p:cxnSp>
        <p:nvCxnSpPr>
          <p:cNvPr id="83" name="Rovná spojnica 82"/>
          <p:cNvCxnSpPr/>
          <p:nvPr/>
        </p:nvCxnSpPr>
        <p:spPr>
          <a:xfrm>
            <a:off x="2915816" y="3501008"/>
            <a:ext cx="6480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Rovná spojnica 83"/>
          <p:cNvCxnSpPr/>
          <p:nvPr/>
        </p:nvCxnSpPr>
        <p:spPr>
          <a:xfrm>
            <a:off x="2987824" y="4149080"/>
            <a:ext cx="108012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ovná spojnica 84"/>
          <p:cNvCxnSpPr/>
          <p:nvPr/>
        </p:nvCxnSpPr>
        <p:spPr>
          <a:xfrm>
            <a:off x="3203848" y="4797152"/>
            <a:ext cx="122413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Rovná spojovacia šípka 93"/>
          <p:cNvCxnSpPr/>
          <p:nvPr/>
        </p:nvCxnSpPr>
        <p:spPr>
          <a:xfrm rot="5400000">
            <a:off x="3419078" y="2564110"/>
            <a:ext cx="288032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BlokTextu 97"/>
          <p:cNvSpPr txBox="1"/>
          <p:nvPr/>
        </p:nvSpPr>
        <p:spPr>
          <a:xfrm>
            <a:off x="3131840" y="12687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DELENEC</a:t>
            </a:r>
            <a:endParaRPr lang="sk-SK" dirty="0"/>
          </a:p>
        </p:txBody>
      </p:sp>
      <p:sp>
        <p:nvSpPr>
          <p:cNvPr id="99" name="BlokTextu 98"/>
          <p:cNvSpPr txBox="1"/>
          <p:nvPr/>
        </p:nvSpPr>
        <p:spPr>
          <a:xfrm>
            <a:off x="4572000" y="12687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DELITEĽ</a:t>
            </a:r>
            <a:endParaRPr lang="sk-SK" dirty="0"/>
          </a:p>
        </p:txBody>
      </p:sp>
      <p:sp>
        <p:nvSpPr>
          <p:cNvPr id="100" name="BlokTextu 99"/>
          <p:cNvSpPr txBox="1"/>
          <p:nvPr/>
        </p:nvSpPr>
        <p:spPr>
          <a:xfrm>
            <a:off x="5868144" y="126876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PODIEL</a:t>
            </a:r>
            <a:endParaRPr lang="sk-SK" dirty="0"/>
          </a:p>
        </p:txBody>
      </p:sp>
      <p:sp>
        <p:nvSpPr>
          <p:cNvPr id="101" name="BlokTextu 100"/>
          <p:cNvSpPr txBox="1"/>
          <p:nvPr/>
        </p:nvSpPr>
        <p:spPr>
          <a:xfrm>
            <a:off x="3491880" y="40466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URČIŤ ZVYŠOK  PO DELENÍ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02" name="BlokTextu 101"/>
          <p:cNvSpPr txBox="1"/>
          <p:nvPr/>
        </p:nvSpPr>
        <p:spPr>
          <a:xfrm>
            <a:off x="7380312" y="34290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SKÚŠKA</a:t>
            </a:r>
            <a:endParaRPr lang="sk-SK" dirty="0"/>
          </a:p>
        </p:txBody>
      </p:sp>
      <p:sp>
        <p:nvSpPr>
          <p:cNvPr id="105" name="BlokTextu 104"/>
          <p:cNvSpPr txBox="1"/>
          <p:nvPr/>
        </p:nvSpPr>
        <p:spPr>
          <a:xfrm>
            <a:off x="3851920" y="40466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00B050"/>
                </a:solidFill>
              </a:rPr>
              <a:t>ZAOKRÚHLIŤ</a:t>
            </a:r>
            <a:endParaRPr lang="sk-SK" dirty="0">
              <a:solidFill>
                <a:srgbClr val="00B050"/>
              </a:solidFill>
            </a:endParaRPr>
          </a:p>
        </p:txBody>
      </p:sp>
      <p:sp>
        <p:nvSpPr>
          <p:cNvPr id="106" name="BlokTextu 105"/>
          <p:cNvSpPr txBox="1"/>
          <p:nvPr/>
        </p:nvSpPr>
        <p:spPr>
          <a:xfrm>
            <a:off x="3995936" y="40466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OZNAČIŤ ZARÁŽKU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08" name="BlokTextu 107"/>
          <p:cNvSpPr txBox="1"/>
          <p:nvPr/>
        </p:nvSpPr>
        <p:spPr>
          <a:xfrm>
            <a:off x="3707904" y="40466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00B050"/>
                </a:solidFill>
              </a:rPr>
              <a:t>ODHADNÚŤ PODIEL </a:t>
            </a:r>
            <a:endParaRPr lang="sk-SK" dirty="0">
              <a:solidFill>
                <a:srgbClr val="00B050"/>
              </a:solidFill>
            </a:endParaRPr>
          </a:p>
        </p:txBody>
      </p:sp>
      <p:sp>
        <p:nvSpPr>
          <p:cNvPr id="111" name="Šípka v tvare U 110"/>
          <p:cNvSpPr/>
          <p:nvPr/>
        </p:nvSpPr>
        <p:spPr>
          <a:xfrm rot="10800000">
            <a:off x="4860032" y="2420888"/>
            <a:ext cx="864096" cy="288032"/>
          </a:xfrm>
          <a:prstGeom prst="uturnArrow">
            <a:avLst>
              <a:gd name="adj1" fmla="val 1312"/>
              <a:gd name="adj2" fmla="val 21026"/>
              <a:gd name="adj3" fmla="val 41732"/>
              <a:gd name="adj4" fmla="val 33268"/>
              <a:gd name="adj5" fmla="val 8096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12" name="BlokTextu 111"/>
          <p:cNvSpPr txBox="1"/>
          <p:nvPr/>
        </p:nvSpPr>
        <p:spPr>
          <a:xfrm>
            <a:off x="2987824" y="40466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SKONTROLOVAŤ ZVYŠOK  PO DELENÍ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13" name="BlokTextu 112"/>
          <p:cNvSpPr txBox="1"/>
          <p:nvPr/>
        </p:nvSpPr>
        <p:spPr>
          <a:xfrm>
            <a:off x="4788024" y="2780928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zvyšok &lt; deliteľ      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       10 &lt; 29                 áno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14" name="BlokTextu 113"/>
          <p:cNvSpPr txBox="1"/>
          <p:nvPr/>
        </p:nvSpPr>
        <p:spPr>
          <a:xfrm>
            <a:off x="5364088" y="1753071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>
                <a:solidFill>
                  <a:srgbClr val="00B050"/>
                </a:solidFill>
              </a:rPr>
              <a:t>4Ø : 3Ø</a:t>
            </a:r>
            <a:endParaRPr lang="sk-SK" sz="1400" dirty="0">
              <a:solidFill>
                <a:srgbClr val="00B050"/>
              </a:solidFill>
            </a:endParaRPr>
          </a:p>
        </p:txBody>
      </p:sp>
      <p:sp>
        <p:nvSpPr>
          <p:cNvPr id="115" name="Polovičný rám 114"/>
          <p:cNvSpPr/>
          <p:nvPr/>
        </p:nvSpPr>
        <p:spPr>
          <a:xfrm flipH="1" flipV="1">
            <a:off x="3563888" y="2204864"/>
            <a:ext cx="144016" cy="216024"/>
          </a:xfrm>
          <a:prstGeom prst="halfFrame">
            <a:avLst>
              <a:gd name="adj1" fmla="val 18429"/>
              <a:gd name="adj2" fmla="val 3524"/>
            </a:avLst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16" name="Polovičný rám 115"/>
          <p:cNvSpPr/>
          <p:nvPr/>
        </p:nvSpPr>
        <p:spPr>
          <a:xfrm flipH="1" flipV="1">
            <a:off x="3923928" y="2204864"/>
            <a:ext cx="144016" cy="216024"/>
          </a:xfrm>
          <a:prstGeom prst="halfFrame">
            <a:avLst>
              <a:gd name="adj1" fmla="val 18429"/>
              <a:gd name="adj2" fmla="val 352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17" name="Polovičný rám 116"/>
          <p:cNvSpPr/>
          <p:nvPr/>
        </p:nvSpPr>
        <p:spPr>
          <a:xfrm flipH="1" flipV="1">
            <a:off x="4211960" y="2204864"/>
            <a:ext cx="144016" cy="216024"/>
          </a:xfrm>
          <a:prstGeom prst="halfFrame">
            <a:avLst>
              <a:gd name="adj1" fmla="val 18429"/>
              <a:gd name="adj2" fmla="val 352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19" name="BlokTextu 118"/>
          <p:cNvSpPr txBox="1"/>
          <p:nvPr/>
        </p:nvSpPr>
        <p:spPr>
          <a:xfrm>
            <a:off x="5652120" y="175307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err="1" smtClean="0">
                <a:solidFill>
                  <a:srgbClr val="00B050"/>
                </a:solidFill>
              </a:rPr>
              <a:t>10Ø:3Ø</a:t>
            </a:r>
            <a:endParaRPr lang="sk-SK" sz="1400" dirty="0">
              <a:solidFill>
                <a:srgbClr val="00B050"/>
              </a:solidFill>
            </a:endParaRPr>
          </a:p>
        </p:txBody>
      </p:sp>
      <p:sp>
        <p:nvSpPr>
          <p:cNvPr id="120" name="Šípka v tvare U 119"/>
          <p:cNvSpPr/>
          <p:nvPr/>
        </p:nvSpPr>
        <p:spPr>
          <a:xfrm rot="10800000">
            <a:off x="5112060" y="2420888"/>
            <a:ext cx="965882" cy="288032"/>
          </a:xfrm>
          <a:prstGeom prst="uturnArrow">
            <a:avLst>
              <a:gd name="adj1" fmla="val 1312"/>
              <a:gd name="adj2" fmla="val 21026"/>
              <a:gd name="adj3" fmla="val 41732"/>
              <a:gd name="adj4" fmla="val 33268"/>
              <a:gd name="adj5" fmla="val 8096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22" name="Šípka v tvare U 121"/>
          <p:cNvSpPr/>
          <p:nvPr/>
        </p:nvSpPr>
        <p:spPr>
          <a:xfrm rot="10800000">
            <a:off x="4824028" y="2420888"/>
            <a:ext cx="1260140" cy="288032"/>
          </a:xfrm>
          <a:prstGeom prst="uturnArrow">
            <a:avLst>
              <a:gd name="adj1" fmla="val 1312"/>
              <a:gd name="adj2" fmla="val 21026"/>
              <a:gd name="adj3" fmla="val 41732"/>
              <a:gd name="adj4" fmla="val 33268"/>
              <a:gd name="adj5" fmla="val 8096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24" name="Slnko 123"/>
          <p:cNvSpPr/>
          <p:nvPr/>
        </p:nvSpPr>
        <p:spPr>
          <a:xfrm>
            <a:off x="4355976" y="5949280"/>
            <a:ext cx="648072" cy="576064"/>
          </a:xfrm>
          <a:prstGeom prst="sun">
            <a:avLst>
              <a:gd name="adj" fmla="val 32770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5" name="Pruhovaná šípka vpravo 124"/>
          <p:cNvSpPr/>
          <p:nvPr/>
        </p:nvSpPr>
        <p:spPr>
          <a:xfrm>
            <a:off x="4067944" y="3573016"/>
            <a:ext cx="720080" cy="216024"/>
          </a:xfrm>
          <a:prstGeom prst="stripedRightArrow">
            <a:avLst>
              <a:gd name="adj1" fmla="val 1454"/>
              <a:gd name="adj2" fmla="val 516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6" name="BlokTextu 125"/>
          <p:cNvSpPr txBox="1"/>
          <p:nvPr/>
        </p:nvSpPr>
        <p:spPr>
          <a:xfrm>
            <a:off x="4788024" y="3429000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zvyšok &lt; deliteľ      </a:t>
            </a:r>
          </a:p>
          <a:p>
            <a:r>
              <a:rPr lang="sk-SK" smtClean="0">
                <a:solidFill>
                  <a:srgbClr val="FF0000"/>
                </a:solidFill>
              </a:rPr>
              <a:t>       17 </a:t>
            </a:r>
            <a:r>
              <a:rPr lang="sk-SK" dirty="0" smtClean="0">
                <a:solidFill>
                  <a:srgbClr val="FF0000"/>
                </a:solidFill>
              </a:rPr>
              <a:t>&lt; 29                 áno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27" name="BlokTextu 126"/>
          <p:cNvSpPr txBox="1"/>
          <p:nvPr/>
        </p:nvSpPr>
        <p:spPr>
          <a:xfrm>
            <a:off x="6156176" y="175307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smtClean="0">
                <a:solidFill>
                  <a:srgbClr val="00B050"/>
                </a:solidFill>
              </a:rPr>
              <a:t>18Ø:3Ø</a:t>
            </a:r>
            <a:endParaRPr lang="sk-SK" sz="1400" dirty="0">
              <a:solidFill>
                <a:srgbClr val="00B050"/>
              </a:solidFill>
            </a:endParaRPr>
          </a:p>
        </p:txBody>
      </p:sp>
      <p:sp>
        <p:nvSpPr>
          <p:cNvPr id="128" name="Šípka v tvare U 127"/>
          <p:cNvSpPr/>
          <p:nvPr/>
        </p:nvSpPr>
        <p:spPr>
          <a:xfrm rot="10800000">
            <a:off x="4824028" y="2411596"/>
            <a:ext cx="1620180" cy="297324"/>
          </a:xfrm>
          <a:prstGeom prst="uturnArrow">
            <a:avLst>
              <a:gd name="adj1" fmla="val 1312"/>
              <a:gd name="adj2" fmla="val 21026"/>
              <a:gd name="adj3" fmla="val 41732"/>
              <a:gd name="adj4" fmla="val 33268"/>
              <a:gd name="adj5" fmla="val 8096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29" name="Šípka v tvare U 128"/>
          <p:cNvSpPr/>
          <p:nvPr/>
        </p:nvSpPr>
        <p:spPr>
          <a:xfrm rot="10800000">
            <a:off x="5076056" y="2420888"/>
            <a:ext cx="1361926" cy="288032"/>
          </a:xfrm>
          <a:prstGeom prst="uturnArrow">
            <a:avLst>
              <a:gd name="adj1" fmla="val 1312"/>
              <a:gd name="adj2" fmla="val 21026"/>
              <a:gd name="adj3" fmla="val 41732"/>
              <a:gd name="adj4" fmla="val 33268"/>
              <a:gd name="adj5" fmla="val 8096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30" name="Pruhovaná šípka vpravo 129"/>
          <p:cNvSpPr/>
          <p:nvPr/>
        </p:nvSpPr>
        <p:spPr>
          <a:xfrm>
            <a:off x="4499992" y="4221088"/>
            <a:ext cx="720080" cy="216024"/>
          </a:xfrm>
          <a:prstGeom prst="stripedRightArrow">
            <a:avLst>
              <a:gd name="adj1" fmla="val 1454"/>
              <a:gd name="adj2" fmla="val 516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1" name="BlokTextu 130"/>
          <p:cNvSpPr txBox="1"/>
          <p:nvPr/>
        </p:nvSpPr>
        <p:spPr>
          <a:xfrm>
            <a:off x="5364088" y="407707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zvyšok &lt; deliteľ      </a:t>
            </a:r>
          </a:p>
          <a:p>
            <a:r>
              <a:rPr lang="sk-SK" smtClean="0">
                <a:solidFill>
                  <a:srgbClr val="FF0000"/>
                </a:solidFill>
              </a:rPr>
              <a:t>       4 </a:t>
            </a:r>
            <a:r>
              <a:rPr lang="sk-SK" dirty="0" smtClean="0">
                <a:solidFill>
                  <a:srgbClr val="FF0000"/>
                </a:solidFill>
              </a:rPr>
              <a:t>&lt; 29                 áno</a:t>
            </a:r>
            <a:endParaRPr lang="sk-SK" dirty="0">
              <a:solidFill>
                <a:srgbClr val="FF0000"/>
              </a:solidFill>
            </a:endParaRPr>
          </a:p>
        </p:txBody>
      </p:sp>
      <p:cxnSp>
        <p:nvCxnSpPr>
          <p:cNvPr id="134" name="Rovná spojovacia šípka 133"/>
          <p:cNvCxnSpPr/>
          <p:nvPr/>
        </p:nvCxnSpPr>
        <p:spPr>
          <a:xfrm rot="5400000">
            <a:off x="3528678" y="3176178"/>
            <a:ext cx="151216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Rovná spojovacia šípka 134"/>
          <p:cNvCxnSpPr/>
          <p:nvPr/>
        </p:nvCxnSpPr>
        <p:spPr>
          <a:xfrm rot="5400000">
            <a:off x="3456670" y="2888146"/>
            <a:ext cx="936104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BlokTextu 144"/>
          <p:cNvSpPr txBox="1"/>
          <p:nvPr/>
        </p:nvSpPr>
        <p:spPr>
          <a:xfrm>
            <a:off x="6516216" y="175307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smtClean="0">
                <a:solidFill>
                  <a:srgbClr val="00B050"/>
                </a:solidFill>
              </a:rPr>
              <a:t>50:3Ø</a:t>
            </a:r>
            <a:endParaRPr lang="sk-SK" sz="1400" dirty="0">
              <a:solidFill>
                <a:srgbClr val="00B050"/>
              </a:solidFill>
            </a:endParaRPr>
          </a:p>
        </p:txBody>
      </p:sp>
      <p:sp>
        <p:nvSpPr>
          <p:cNvPr id="87" name="Šípka v tvare U 86"/>
          <p:cNvSpPr/>
          <p:nvPr/>
        </p:nvSpPr>
        <p:spPr>
          <a:xfrm rot="10800000">
            <a:off x="5076056" y="2420888"/>
            <a:ext cx="1728192" cy="288032"/>
          </a:xfrm>
          <a:prstGeom prst="uturnArrow">
            <a:avLst>
              <a:gd name="adj1" fmla="val 1312"/>
              <a:gd name="adj2" fmla="val 21026"/>
              <a:gd name="adj3" fmla="val 41732"/>
              <a:gd name="adj4" fmla="val 33268"/>
              <a:gd name="adj5" fmla="val 8096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88" name="Šípka v tvare U 87"/>
          <p:cNvSpPr/>
          <p:nvPr/>
        </p:nvSpPr>
        <p:spPr>
          <a:xfrm rot="10800000">
            <a:off x="4788024" y="2420888"/>
            <a:ext cx="2016224" cy="288032"/>
          </a:xfrm>
          <a:prstGeom prst="uturnArrow">
            <a:avLst>
              <a:gd name="adj1" fmla="val 1312"/>
              <a:gd name="adj2" fmla="val 21026"/>
              <a:gd name="adj3" fmla="val 41732"/>
              <a:gd name="adj4" fmla="val 33268"/>
              <a:gd name="adj5" fmla="val 8096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89" name="BlokTextu 88"/>
          <p:cNvSpPr txBox="1"/>
          <p:nvPr/>
        </p:nvSpPr>
        <p:spPr>
          <a:xfrm>
            <a:off x="5436096" y="479715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zvyšok &lt; deliteľ      </a:t>
            </a:r>
          </a:p>
          <a:p>
            <a:r>
              <a:rPr lang="sk-SK" smtClean="0">
                <a:solidFill>
                  <a:srgbClr val="FF0000"/>
                </a:solidFill>
              </a:rPr>
              <a:t>       16 </a:t>
            </a:r>
            <a:r>
              <a:rPr lang="sk-SK" dirty="0" smtClean="0">
                <a:solidFill>
                  <a:srgbClr val="FF0000"/>
                </a:solidFill>
              </a:rPr>
              <a:t>&lt; </a:t>
            </a:r>
            <a:r>
              <a:rPr lang="sk-SK" smtClean="0">
                <a:solidFill>
                  <a:srgbClr val="FF0000"/>
                </a:solidFill>
              </a:rPr>
              <a:t>29                </a:t>
            </a:r>
            <a:r>
              <a:rPr lang="sk-SK" dirty="0" smtClean="0">
                <a:solidFill>
                  <a:srgbClr val="FF0000"/>
                </a:solidFill>
              </a:rPr>
              <a:t>áno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90" name="Pruhovaná šípka vpravo 89"/>
          <p:cNvSpPr/>
          <p:nvPr/>
        </p:nvSpPr>
        <p:spPr>
          <a:xfrm>
            <a:off x="4572000" y="4869160"/>
            <a:ext cx="720080" cy="216024"/>
          </a:xfrm>
          <a:prstGeom prst="stripedRightArrow">
            <a:avLst>
              <a:gd name="adj1" fmla="val 1454"/>
              <a:gd name="adj2" fmla="val 516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1" name="BlokTextu 90"/>
          <p:cNvSpPr txBox="1"/>
          <p:nvPr/>
        </p:nvSpPr>
        <p:spPr>
          <a:xfrm>
            <a:off x="7164288" y="205155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00B050"/>
                </a:solidFill>
              </a:rPr>
              <a:t>Zvyšok </a:t>
            </a:r>
            <a:r>
              <a:rPr lang="sk-SK" dirty="0" smtClean="0">
                <a:solidFill>
                  <a:srgbClr val="00B050"/>
                </a:solidFill>
              </a:rPr>
              <a:t>16</a:t>
            </a:r>
            <a:endParaRPr lang="sk-SK" dirty="0">
              <a:solidFill>
                <a:srgbClr val="00B050"/>
              </a:solidFill>
            </a:endParaRPr>
          </a:p>
        </p:txBody>
      </p:sp>
      <p:sp>
        <p:nvSpPr>
          <p:cNvPr id="92" name="BlokTextu 91"/>
          <p:cNvSpPr txBox="1"/>
          <p:nvPr/>
        </p:nvSpPr>
        <p:spPr>
          <a:xfrm>
            <a:off x="3779912" y="479715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mtClean="0"/>
              <a:t>1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3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9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2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200"/>
                            </p:stCondLst>
                            <p:childTnLst>
                              <p:par>
                                <p:cTn id="3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3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9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4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400"/>
                            </p:stCondLst>
                            <p:childTnLst>
                              <p:par>
                                <p:cTn id="42" presetID="35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" presetClass="entr" presetSubtype="8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00"/>
                            </p:stCondLst>
                            <p:childTnLst>
                              <p:par>
                                <p:cTn id="68" presetID="35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35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5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ntr" presetSubtype="8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200"/>
                            </p:stCondLst>
                            <p:childTnLst>
                              <p:par>
                                <p:cTn id="124" presetID="35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5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0"/>
                            </p:stCondLst>
                            <p:childTnLst>
                              <p:par>
                                <p:cTn id="15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5" presetID="35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5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3000"/>
                            </p:stCondLst>
                            <p:childTnLst>
                              <p:par>
                                <p:cTn id="18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500"/>
                            </p:stCondLst>
                            <p:childTnLst>
                              <p:par>
                                <p:cTn id="18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4000"/>
                            </p:stCondLst>
                            <p:childTnLst>
                              <p:par>
                                <p:cTn id="189" presetID="35" presetClass="entr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5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500"/>
                            </p:stCondLst>
                            <p:childTnLst>
                              <p:par>
                                <p:cTn id="20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000"/>
                            </p:stCondLst>
                            <p:childTnLst>
                              <p:par>
                                <p:cTn id="2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2000"/>
                            </p:stCondLst>
                            <p:childTnLst>
                              <p:par>
                                <p:cTn id="21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2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2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29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3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2000"/>
                            </p:stCondLst>
                            <p:childTnLst>
                              <p:par>
                                <p:cTn id="25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3000"/>
                            </p:stCondLst>
                            <p:childTnLst>
                              <p:par>
                                <p:cTn id="258" presetID="35" presetClass="entr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35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000"/>
                            </p:stCondLst>
                            <p:childTnLst>
                              <p:par>
                                <p:cTn id="27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2000"/>
                            </p:stCondLst>
                            <p:childTnLst>
                              <p:par>
                                <p:cTn id="29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2500"/>
                            </p:stCondLst>
                            <p:childTnLst>
                              <p:par>
                                <p:cTn id="29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0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5900"/>
                            </p:stCondLst>
                            <p:childTnLst>
                              <p:par>
                                <p:cTn id="30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0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7900"/>
                            </p:stCondLst>
                            <p:childTnLst>
                              <p:par>
                                <p:cTn id="31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8400"/>
                            </p:stCondLst>
                            <p:childTnLst>
                              <p:par>
                                <p:cTn id="316" presetID="18" presetClass="entr" presetSubtype="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9400"/>
                            </p:stCondLst>
                            <p:childTnLst>
                              <p:par>
                                <p:cTn id="32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9900"/>
                            </p:stCondLst>
                            <p:childTnLst>
                              <p:par>
                                <p:cTn id="324" presetID="18" presetClass="entr" presetSubtype="1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10400"/>
                            </p:stCondLst>
                            <p:childTnLst>
                              <p:par>
                                <p:cTn id="32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10900"/>
                            </p:stCondLst>
                            <p:childTnLst>
                              <p:par>
                                <p:cTn id="33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11900"/>
                            </p:stCondLst>
                            <p:childTnLst>
                              <p:par>
                                <p:cTn id="34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12400"/>
                            </p:stCondLst>
                            <p:childTnLst>
                              <p:par>
                                <p:cTn id="34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12900"/>
                            </p:stCondLst>
                            <p:childTnLst>
                              <p:par>
                                <p:cTn id="351" presetID="18" presetClass="entr" presetSubtype="1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13400"/>
                            </p:stCondLst>
                            <p:childTnLst>
                              <p:par>
                                <p:cTn id="35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14400"/>
                            </p:stCondLst>
                            <p:childTnLst>
                              <p:par>
                                <p:cTn id="359" presetID="35" presetClass="entr" presetSubtype="0" fill="hold" grpId="2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35" presetClass="exit" presetSubtype="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9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000"/>
                            </p:stCondLst>
                            <p:childTnLst>
                              <p:par>
                                <p:cTn id="374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2000"/>
                            </p:stCondLst>
                            <p:childTnLst>
                              <p:par>
                                <p:cTn id="38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2500"/>
                            </p:stCondLst>
                            <p:childTnLst>
                              <p:par>
                                <p:cTn id="39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3000"/>
                            </p:stCondLst>
                            <p:childTnLst>
                              <p:par>
                                <p:cTn id="39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5400"/>
                            </p:stCondLst>
                            <p:childTnLst>
                              <p:par>
                                <p:cTn id="40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5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6400"/>
                            </p:stCondLst>
                            <p:childTnLst>
                              <p:par>
                                <p:cTn id="40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6900"/>
                            </p:stCondLst>
                            <p:childTnLst>
                              <p:par>
                                <p:cTn id="411" presetID="18" presetClass="entr" presetSubtype="1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7400"/>
                            </p:stCondLst>
                            <p:childTnLst>
                              <p:par>
                                <p:cTn id="41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7900"/>
                            </p:stCondLst>
                            <p:childTnLst>
                              <p:par>
                                <p:cTn id="419" presetID="18" presetClass="entr" presetSubtype="1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8400"/>
                            </p:stCondLst>
                            <p:childTnLst>
                              <p:par>
                                <p:cTn id="42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8900"/>
                            </p:stCondLst>
                            <p:childTnLst>
                              <p:par>
                                <p:cTn id="43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9900"/>
                            </p:stCondLst>
                            <p:childTnLst>
                              <p:par>
                                <p:cTn id="43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10400"/>
                            </p:stCondLst>
                            <p:childTnLst>
                              <p:par>
                                <p:cTn id="44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10900"/>
                            </p:stCondLst>
                            <p:childTnLst>
                              <p:par>
                                <p:cTn id="447" presetID="18" presetClass="entr" presetSubtype="12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0" fill="hold">
                            <p:stCondLst>
                              <p:cond delay="11400"/>
                            </p:stCondLst>
                            <p:childTnLst>
                              <p:par>
                                <p:cTn id="451" presetID="18" presetClass="entr" presetSubtype="1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11900"/>
                            </p:stCondLst>
                            <p:childTnLst>
                              <p:par>
                                <p:cTn id="455" presetID="35" presetClass="entr" presetSubtype="0" fill="hold" grpId="2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8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35" presetClass="exit" presetSubtype="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4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5" dur="2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6" dur="2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2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3" fill="hold">
                            <p:stCondLst>
                              <p:cond delay="2000"/>
                            </p:stCondLst>
                            <p:childTnLst>
                              <p:par>
                                <p:cTn id="48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6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1" fill="hold">
                            <p:stCondLst>
                              <p:cond delay="3500"/>
                            </p:stCondLst>
                            <p:childTnLst>
                              <p:par>
                                <p:cTn id="492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5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7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8" fill="hold">
                            <p:stCondLst>
                              <p:cond delay="5700"/>
                            </p:stCondLst>
                            <p:childTnLst>
                              <p:par>
                                <p:cTn id="49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1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6700"/>
                            </p:stCondLst>
                            <p:childTnLst>
                              <p:par>
                                <p:cTn id="50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7" fill="hold">
                            <p:stCondLst>
                              <p:cond delay="7200"/>
                            </p:stCondLst>
                            <p:childTnLst>
                              <p:par>
                                <p:cTn id="508" presetID="18" presetClass="entr" presetSubtype="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8200"/>
                            </p:stCondLst>
                            <p:childTnLst>
                              <p:par>
                                <p:cTn id="51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5" fill="hold">
                            <p:stCondLst>
                              <p:cond delay="8700"/>
                            </p:stCondLst>
                            <p:childTnLst>
                              <p:par>
                                <p:cTn id="516" presetID="18" presetClass="entr" presetSubtype="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9" fill="hold">
                            <p:stCondLst>
                              <p:cond delay="9700"/>
                            </p:stCondLst>
                            <p:childTnLst>
                              <p:par>
                                <p:cTn id="52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1" fill="hold">
                            <p:stCondLst>
                              <p:cond delay="10700"/>
                            </p:stCondLst>
                            <p:childTnLst>
                              <p:par>
                                <p:cTn id="53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11700"/>
                            </p:stCondLst>
                            <p:childTnLst>
                              <p:par>
                                <p:cTn id="53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fill="hold">
                            <p:stCondLst>
                              <p:cond delay="12700"/>
                            </p:stCondLst>
                            <p:childTnLst>
                              <p:par>
                                <p:cTn id="5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2" fill="hold">
                            <p:stCondLst>
                              <p:cond delay="12700"/>
                            </p:stCondLst>
                            <p:childTnLst>
                              <p:par>
                                <p:cTn id="54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6" fill="hold">
                            <p:stCondLst>
                              <p:cond delay="13200"/>
                            </p:stCondLst>
                            <p:childTnLst>
                              <p:par>
                                <p:cTn id="54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0" fill="hold">
                            <p:stCondLst>
                              <p:cond delay="13700"/>
                            </p:stCondLst>
                            <p:childTnLst>
                              <p:par>
                                <p:cTn id="551" presetID="35" presetClass="entr" presetSubtype="0" fill="hold" grpId="2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3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4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35" presetClass="exit" presetSubtype="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0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1" dur="2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2" dur="2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3" dur="2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2" fill="hold">
                            <p:stCondLst>
                              <p:cond delay="2000"/>
                            </p:stCondLst>
                            <p:childTnLst>
                              <p:par>
                                <p:cTn id="58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6" fill="hold">
                            <p:stCondLst>
                              <p:cond delay="2500"/>
                            </p:stCondLst>
                            <p:childTnLst>
                              <p:par>
                                <p:cTn id="58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8" grpId="0"/>
      <p:bldP spid="39" grpId="0"/>
      <p:bldP spid="40" grpId="0"/>
      <p:bldP spid="41" grpId="0"/>
      <p:bldP spid="54" grpId="0" animBg="1"/>
      <p:bldP spid="54" grpId="1" animBg="1"/>
      <p:bldP spid="55" grpId="0" animBg="1"/>
      <p:bldP spid="55" grpId="1" animBg="1"/>
      <p:bldP spid="74" grpId="0"/>
      <p:bldP spid="75" grpId="0"/>
      <p:bldP spid="76" grpId="0"/>
      <p:bldP spid="77" grpId="0"/>
      <p:bldP spid="78" grpId="0" animBg="1"/>
      <p:bldP spid="82" grpId="0"/>
      <p:bldP spid="98" grpId="0" build="p" rev="1"/>
      <p:bldP spid="99" grpId="0"/>
      <p:bldP spid="100" grpId="0"/>
      <p:bldP spid="101" grpId="0"/>
      <p:bldP spid="101" grpId="1"/>
      <p:bldP spid="102" grpId="0"/>
      <p:bldP spid="105" grpId="0"/>
      <p:bldP spid="105" grpId="1"/>
      <p:bldP spid="105" grpId="2"/>
      <p:bldP spid="105" grpId="3"/>
      <p:bldP spid="106" grpId="0"/>
      <p:bldP spid="106" grpId="1"/>
      <p:bldP spid="108" grpId="0"/>
      <p:bldP spid="108" grpId="1"/>
      <p:bldP spid="111" grpId="0" animBg="1"/>
      <p:bldP spid="111" grpId="1" animBg="1"/>
      <p:bldP spid="112" grpId="1"/>
      <p:bldP spid="112" grpId="2"/>
      <p:bldP spid="113" grpId="0"/>
      <p:bldP spid="113" grpId="1"/>
      <p:bldP spid="114" grpId="0"/>
      <p:bldP spid="114" grpId="1"/>
      <p:bldP spid="115" grpId="0" animBg="1"/>
      <p:bldP spid="116" grpId="0" animBg="1"/>
      <p:bldP spid="117" grpId="0" animBg="1"/>
      <p:bldP spid="119" grpId="0"/>
      <p:bldP spid="119" grpId="1"/>
      <p:bldP spid="120" grpId="2" animBg="1"/>
      <p:bldP spid="120" grpId="3" animBg="1"/>
      <p:bldP spid="122" grpId="2" animBg="1"/>
      <p:bldP spid="122" grpId="3" animBg="1"/>
      <p:bldP spid="124" grpId="0" animBg="1"/>
      <p:bldP spid="124" grpId="1" animBg="1"/>
      <p:bldP spid="124" grpId="2" animBg="1"/>
      <p:bldP spid="124" grpId="3" animBg="1"/>
      <p:bldP spid="124" grpId="4" animBg="1"/>
      <p:bldP spid="124" grpId="5" animBg="1"/>
      <p:bldP spid="124" grpId="6" animBg="1"/>
      <p:bldP spid="124" grpId="7" animBg="1"/>
      <p:bldP spid="124" grpId="8" animBg="1"/>
      <p:bldP spid="124" grpId="9" animBg="1"/>
      <p:bldP spid="124" grpId="10" animBg="1"/>
      <p:bldP spid="124" grpId="11" animBg="1"/>
      <p:bldP spid="124" grpId="12" animBg="1"/>
      <p:bldP spid="124" grpId="13" animBg="1"/>
      <p:bldP spid="124" grpId="14" animBg="1"/>
      <p:bldP spid="124" grpId="15" animBg="1"/>
      <p:bldP spid="124" grpId="16" animBg="1"/>
      <p:bldP spid="124" grpId="17" animBg="1"/>
      <p:bldP spid="124" grpId="20" animBg="1"/>
      <p:bldP spid="124" grpId="21" animBg="1"/>
      <p:bldP spid="124" grpId="22" animBg="1"/>
      <p:bldP spid="124" grpId="23" animBg="1"/>
      <p:bldP spid="124" grpId="24" animBg="1"/>
      <p:bldP spid="124" grpId="25" animBg="1"/>
      <p:bldP spid="125" grpId="3" animBg="1"/>
      <p:bldP spid="125" grpId="4" animBg="1"/>
      <p:bldP spid="126" grpId="0"/>
      <p:bldP spid="126" grpId="3"/>
      <p:bldP spid="127" grpId="0"/>
      <p:bldP spid="127" grpId="1"/>
      <p:bldP spid="128" grpId="3" animBg="1"/>
      <p:bldP spid="128" grpId="4" animBg="1"/>
      <p:bldP spid="129" grpId="3" animBg="1"/>
      <p:bldP spid="129" grpId="4" animBg="1"/>
      <p:bldP spid="130" grpId="5" animBg="1"/>
      <p:bldP spid="130" grpId="6" animBg="1"/>
      <p:bldP spid="131" grpId="4"/>
      <p:bldP spid="131" grpId="5"/>
      <p:bldP spid="145" grpId="0"/>
      <p:bldP spid="145" grpId="1"/>
      <p:bldP spid="87" grpId="2" animBg="1"/>
      <p:bldP spid="87" grpId="3" animBg="1"/>
      <p:bldP spid="88" grpId="2" animBg="1"/>
      <p:bldP spid="88" grpId="3" animBg="1"/>
      <p:bldP spid="89" grpId="0"/>
      <p:bldP spid="89" grpId="1"/>
      <p:bldP spid="90" grpId="0" animBg="1"/>
      <p:bldP spid="90" grpId="1" animBg="1"/>
      <p:bldP spid="91" grpId="0"/>
      <p:bldP spid="92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118</Words>
  <Application>Microsoft Office PowerPoint</Application>
  <PresentationFormat>Prezentácia na obrazovke (4:3)</PresentationFormat>
  <Paragraphs>66</Paragraphs>
  <Slides>1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4" baseType="lpstr">
      <vt:lpstr>Arial</vt:lpstr>
      <vt:lpstr>Calibri</vt:lpstr>
      <vt:lpstr>Motív Office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DELENIE DESATINNÝCH ČÍSEL</dc:title>
  <dc:creator>ucitel</dc:creator>
  <cp:lastModifiedBy>Dušan Andraško</cp:lastModifiedBy>
  <cp:revision>12</cp:revision>
  <dcterms:created xsi:type="dcterms:W3CDTF">2010-09-11T05:38:46Z</dcterms:created>
  <dcterms:modified xsi:type="dcterms:W3CDTF">2021-09-21T14:30:04Z</dcterms:modified>
</cp:coreProperties>
</file>