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19" r:id="rId2"/>
    <p:sldMasterId id="2147483721" r:id="rId3"/>
    <p:sldMasterId id="2147483733" r:id="rId4"/>
  </p:sldMasterIdLst>
  <p:handoutMasterIdLst>
    <p:handoutMasterId r:id="rId10"/>
  </p:handoutMasterIdLst>
  <p:sldIdLst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sk-SK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buSzPct val="120000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00"/>
    <a:srgbClr val="FFFF00"/>
    <a:srgbClr val="68DAFE"/>
    <a:srgbClr val="66CCFF"/>
    <a:srgbClr val="FF3300"/>
    <a:srgbClr val="FFFFCC"/>
    <a:srgbClr val="FF6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11" autoAdjust="0"/>
  </p:normalViewPr>
  <p:slideViewPr>
    <p:cSldViewPr>
      <p:cViewPr varScale="1">
        <p:scale>
          <a:sx n="60" d="100"/>
          <a:sy n="60" d="100"/>
        </p:scale>
        <p:origin x="138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6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/>
                <a:latin typeface="Arial" charset="0"/>
              </a:defRPr>
            </a:lvl1pPr>
          </a:lstStyle>
          <a:p>
            <a:fld id="{CDF0CB71-5DD7-41A7-A795-7EED5B345B6B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82948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D25B285-0D28-46D4-8038-328D33421D7B}" type="slidenum">
              <a:rPr lang="sk-SK"/>
              <a:pPr/>
              <a:t>‹#›</a:t>
            </a:fld>
            <a:endParaRPr lang="sk-SK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</p:spTree>
  </p:cSld>
  <p:clrMapOvr>
    <a:masterClrMapping/>
  </p:clrMapOvr>
  <p:transition spd="med" advClick="0" advTm="4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6" grpId="1"/>
      <p:bldP spid="82947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947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29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829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565E4-E0D9-4D83-A118-321D69A97DC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FB82E-9808-4FEC-AC5F-C233EF6E45B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Nadpis, text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grafu 3"/>
          <p:cNvSpPr>
            <a:spLocks noGrp="1"/>
          </p:cNvSpPr>
          <p:nvPr>
            <p:ph type="chart"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BC519D3-37CB-4C51-B713-937F23EB3F0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Nadpis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grafu 2"/>
          <p:cNvSpPr>
            <a:spLocks noGrp="1"/>
          </p:cNvSpPr>
          <p:nvPr>
            <p:ph type="chart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348C919-4129-4722-8EBC-4C1F6A7B374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42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3428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342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4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5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6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7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8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3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3440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344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4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5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3459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346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1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2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3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4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5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6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7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8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69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0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3477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478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79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0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1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2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3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348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103485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348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348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348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348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sp>
        <p:nvSpPr>
          <p:cNvPr id="10349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0349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0349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349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349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76C8828-7B78-41AE-87DF-26F6A272ECF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90" grpId="0"/>
      <p:bldP spid="103490" grpId="1"/>
      <p:bldP spid="103491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491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34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8684D-2513-4025-8569-86B2C13128F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D05D9-7492-49DB-AC62-3A5E215A764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63E41-6355-4AB1-9F7D-38FAC798648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D5BC9-D57F-4C00-8770-399F99AA37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9E929-8EA2-49BF-89D4-0841457A574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421B5-5C3B-4C77-A39D-82C332CCA8A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A53C-25C8-4F94-900C-EF8B5EC16BC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198BC-D64B-41C9-BA0B-F9D84131B3D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CAAA-D7ED-45D1-8523-768CE53BA42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D857B-4FCF-4C35-B442-F60F949E265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AA219-27BF-4EB3-AFB7-E14C6D2E8FF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7C75AE5-A50A-43C5-9C89-4E9194501F1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85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85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85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85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85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85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085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085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85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85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85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085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085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085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8E53E1-201E-43BE-B7AC-6E44BFBF21D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1085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6" grpId="0"/>
      <p:bldP spid="108566" grpId="1"/>
      <p:bldP spid="108567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5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567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85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85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FF62C-2861-4C37-8C6F-DDDEDBECFA0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C3-9622-4DE1-8EC0-7D88EC829F0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29D2F-DBF9-4469-9460-6A6DC8C3DC0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A557A-D4EB-4DAC-89D6-420F7B33C944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34360-7043-4D6B-B403-DCAF5C2CE3A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2B822-A0E9-4E2C-8DAA-F06991B303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94D24-43F7-4235-AAA6-6B7C0536AF1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9A2E-6B8D-45BC-8A16-354E5141510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41A26-96D3-43CA-8C7D-D14CCFDB1D6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736C2-51FE-47BA-9D8D-FC568C998B8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3CEBA-C397-46F4-B693-0DAC12F44F7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1443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3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3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43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443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3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44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44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44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44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44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444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4442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4442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44425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44426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44427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BA15D7A-BC6B-4656-ACAA-84ABF16CF6E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3" grpId="0"/>
      <p:bldP spid="144423" grpId="1"/>
      <p:bldP spid="144424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4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424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44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44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D394-2C80-453E-AD8F-081184ECBAD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D979F-12F0-4A98-8CE9-EA05CDF47FD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3CA0C-F641-4DB5-9FC7-C4F4CD22612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E6DF8-1F9D-4EF1-B354-5E40150C65A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46495-25CE-469D-B5FB-02D9E10A90F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545E6-2714-4493-A703-0C32615E082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EAD66-B72B-499E-9823-B497671F620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1673C-C90D-43F2-9244-5B3168AB6AB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9C8BA-88EE-4EC7-8FCA-8DB5FB740F9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0EFFC-EFCD-44E2-ACC5-B684EED5985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70F18-05D0-4040-9FEA-C35574D54A2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A5288-B15E-4E66-B11A-9D1DB31A204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9DC89-83D4-431C-B8D6-8A712221D4F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6AB3F-27DD-4621-B7DF-BECABB986AA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CAE0E-B6A9-4A05-BCD1-29FD75B5313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7144A-0E44-419D-BF68-5A04EE18527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sk-SK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4F9C71DF-B8E8-45DA-A407-71C664F28371}" type="slidenum">
              <a:rPr lang="sk-SK"/>
              <a:pPr/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75" r:id="rId12"/>
    <p:sldLayoutId id="2147483776" r:id="rId13"/>
  </p:sldLayoutIdLst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>
        <p:tmplLst>
          <p:tmpl lvl="1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19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102403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2404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2405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240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0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0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0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1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2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3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4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5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41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241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1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6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7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8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29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0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1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2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3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4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5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43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243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8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39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0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1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2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3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4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5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6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7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4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grpSp>
          <p:nvGrpSpPr>
            <p:cNvPr id="102454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2455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6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7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8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59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60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46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102462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246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246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246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246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sp>
        <p:nvSpPr>
          <p:cNvPr id="10246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46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46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247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247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B4DE95DA-9186-4508-816F-843B5EA3921C}" type="slidenum">
              <a:rPr lang="cs-CZ"/>
              <a:pPr/>
              <a:t>‹#›</a:t>
            </a:fld>
            <a:endParaRPr lang="cs-CZ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77" r:id="rId12"/>
  </p:sldLayoutIdLst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7" grpId="0"/>
      <p:bldP spid="102468" grpId="0" build="p">
        <p:tmplLst>
          <p:tmpl lvl="1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4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024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75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75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1075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75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075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75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75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075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075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75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075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075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75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75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75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075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E7BA4338-B303-4300-BBBD-E6034134266A}" type="slidenum">
              <a:rPr lang="cs-CZ"/>
              <a:pPr/>
              <a:t>‹#›</a:t>
            </a:fld>
            <a:endParaRPr lang="cs-CZ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2" grpId="0"/>
      <p:bldP spid="107542" grpId="1"/>
      <p:bldP spid="107543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543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75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75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2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4336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6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6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3366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4336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6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6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7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338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3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4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6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7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388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3390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grpSp>
          <p:nvGrpSpPr>
            <p:cNvPr id="14339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43392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3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4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5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396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43397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43398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4339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4340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4340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14340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F780BA0A-F149-4B75-82C5-BD7274FF7544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1434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9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9" grpId="0"/>
      <p:bldP spid="143399" grpId="1"/>
      <p:bldP spid="143403" grpId="0" build="p">
        <p:tmplLst>
          <p:tmpl lvl="1">
            <p:tnLst>
              <p:par>
                <p:cTn presetID="39" presetClass="entr" presetSubtype="0" ac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9" presetClass="entr" presetSubtype="0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20"/>
                          </p:val>
                        </p:tav>
                        <p:tav tm="50000">
                          <p:val>
                            <p:strVal val="#ppt_h/2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5000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3"/>
                          </p:val>
                        </p:tav>
                        <p:tav tm="5000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403" grpId="1" build="allAtOnce">
        <p:tmplLst>
          <p:tmpl lvl="1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39" presetClass="exit" presetSubtype="0" decel="100000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50000">
                          <p:val>
                            <p:strVal val="ppt_h/20"/>
                          </p:val>
                        </p:tav>
                        <p:tav tm="100000">
                          <p:val>
                            <p:strVal val="ppt_h/20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50000">
                          <p:val>
                            <p:strVal val="ppt_w+.3"/>
                          </p:val>
                        </p:tav>
                        <p:tav tm="100000">
                          <p:val>
                            <p:strVal val="ppt_w+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5000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-.3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34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434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1" y="260350"/>
            <a:ext cx="8532440" cy="2232025"/>
          </a:xfrm>
        </p:spPr>
        <p:txBody>
          <a:bodyPr/>
          <a:lstStyle/>
          <a:p>
            <a:r>
              <a:rPr lang="sk-SK" sz="6000" dirty="0" smtClean="0">
                <a:solidFill>
                  <a:srgbClr val="FFFFCC"/>
                </a:solidFill>
              </a:rPr>
              <a:t>Kladné a záporné</a:t>
            </a:r>
            <a:r>
              <a:rPr lang="sk-SK" sz="6000" dirty="0" smtClean="0">
                <a:solidFill>
                  <a:srgbClr val="FFFFCC"/>
                </a:solidFill>
              </a:rPr>
              <a:t> </a:t>
            </a:r>
            <a:r>
              <a:rPr lang="sk-SK" sz="6000" dirty="0">
                <a:solidFill>
                  <a:srgbClr val="FFFFCC"/>
                </a:solidFill>
              </a:rPr>
              <a:t>čísla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672" y="2276872"/>
            <a:ext cx="7283450" cy="4175125"/>
          </a:xfrm>
        </p:spPr>
        <p:txBody>
          <a:bodyPr/>
          <a:lstStyle/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Záporné a kladné celé čísla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Číselná os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Úloha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Sčítanie celých čísel</a:t>
            </a:r>
          </a:p>
          <a:p>
            <a:pPr marL="609600" indent="-609600">
              <a:buFontTx/>
              <a:buBlip>
                <a:blip r:embed="rId3"/>
              </a:buBlip>
            </a:pPr>
            <a:r>
              <a:rPr lang="sk-SK" sz="1800" dirty="0"/>
              <a:t>Test</a:t>
            </a:r>
          </a:p>
          <a:p>
            <a:pPr marL="609600" indent="-609600">
              <a:buFontTx/>
              <a:buBlip>
                <a:blip r:embed="rId3"/>
              </a:buBlip>
            </a:pPr>
            <a:endParaRPr lang="sk-SK" sz="1200" dirty="0"/>
          </a:p>
          <a:p>
            <a:pPr marL="609600" indent="-609600">
              <a:buFontTx/>
              <a:buBlip>
                <a:blip r:embed="rId4"/>
              </a:buBlip>
            </a:pPr>
            <a:endParaRPr lang="sk-SK" sz="1200" dirty="0"/>
          </a:p>
          <a:p>
            <a:pPr marL="609600" indent="-609600">
              <a:buFontTx/>
              <a:buNone/>
            </a:pPr>
            <a:endParaRPr lang="sk-SK" sz="1200" dirty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 smtClean="0"/>
          </a:p>
          <a:p>
            <a:pPr marL="609600" indent="-609600">
              <a:buFontTx/>
              <a:buNone/>
            </a:pPr>
            <a:endParaRPr lang="sk-SK" sz="1200" dirty="0"/>
          </a:p>
          <a:p>
            <a:pPr marL="609600" indent="-609600">
              <a:buFontTx/>
              <a:buNone/>
            </a:pPr>
            <a:r>
              <a:rPr lang="sk-SK" sz="1200" dirty="0" smtClean="0"/>
              <a:t>Mgr</a:t>
            </a:r>
            <a:r>
              <a:rPr lang="sk-SK" sz="1200" dirty="0"/>
              <a:t>. </a:t>
            </a:r>
            <a:r>
              <a:rPr lang="sk-SK" sz="1200" dirty="0" err="1"/>
              <a:t>Hanusková</a:t>
            </a:r>
            <a:r>
              <a:rPr lang="sk-SK" sz="1200" dirty="0"/>
              <a:t> </a:t>
            </a:r>
            <a:r>
              <a:rPr lang="sk-SK" sz="1200" dirty="0" smtClean="0"/>
              <a:t>Lýdia</a:t>
            </a:r>
          </a:p>
          <a:p>
            <a:pPr marL="609600" indent="-609600">
              <a:buFontTx/>
              <a:buNone/>
            </a:pPr>
            <a:r>
              <a:rPr lang="sk-SK" sz="1200" dirty="0"/>
              <a:t> </a:t>
            </a:r>
            <a:r>
              <a:rPr lang="sk-SK" sz="1200" dirty="0" smtClean="0"/>
              <a:t>                             </a:t>
            </a:r>
            <a:endParaRPr lang="sk-SK" sz="1200" dirty="0"/>
          </a:p>
          <a:p>
            <a:pPr marL="609600" indent="-609600">
              <a:buFontTx/>
              <a:buNone/>
            </a:pPr>
            <a:endParaRPr lang="sk-SK" sz="12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endParaRPr lang="sk-SK" sz="1800" dirty="0"/>
          </a:p>
          <a:p>
            <a:pPr marL="609600" indent="-609600">
              <a:buFontTx/>
              <a:buNone/>
            </a:pPr>
            <a:r>
              <a:rPr lang="sk-SK" sz="1800" dirty="0"/>
              <a:t>      Mgr. </a:t>
            </a:r>
            <a:r>
              <a:rPr lang="sk-SK" sz="1800" dirty="0" err="1"/>
              <a:t>Hanusková</a:t>
            </a:r>
            <a:r>
              <a:rPr lang="sk-SK" sz="1800" dirty="0"/>
              <a:t> Lýdia</a:t>
            </a:r>
          </a:p>
        </p:txBody>
      </p:sp>
      <p:graphicFrame>
        <p:nvGraphicFramePr>
          <p:cNvPr id="655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9788" y="2616200"/>
          <a:ext cx="403542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Graf" r:id="rId5" imgW="6096000" imgH="4067251" progId="MSGraph.Chart.8">
                  <p:embed followColorScheme="full"/>
                </p:oleObj>
              </mc:Choice>
              <mc:Fallback>
                <p:oleObj name="Graf" r:id="rId5" imgW="6096000" imgH="4067251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2616200"/>
                        <a:ext cx="4035425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200">
                <a:solidFill>
                  <a:srgbClr val="FF3300"/>
                </a:solidFill>
                <a:latin typeface="BankGothic Md BT" pitchFamily="34" charset="0"/>
              </a:rPr>
              <a:t>         Kladné a záporné celé čísla</a:t>
            </a:r>
            <a:br>
              <a:rPr lang="sk-SK" sz="3200">
                <a:solidFill>
                  <a:srgbClr val="FF3300"/>
                </a:solidFill>
                <a:latin typeface="BankGothic Md BT" pitchFamily="34" charset="0"/>
              </a:rPr>
            </a:br>
            <a:r>
              <a:rPr lang="sk-SK" sz="3200">
                <a:solidFill>
                  <a:srgbClr val="FF3300"/>
                </a:solidFill>
                <a:latin typeface="BankGothic Md BT" pitchFamily="34" charset="0"/>
              </a:rPr>
              <a:t/>
            </a:r>
            <a:br>
              <a:rPr lang="sk-SK" sz="3200">
                <a:solidFill>
                  <a:srgbClr val="FF3300"/>
                </a:solidFill>
                <a:latin typeface="BankGothic Md BT" pitchFamily="34" charset="0"/>
              </a:rPr>
            </a:br>
            <a:r>
              <a:rPr lang="sk-SK" sz="2000">
                <a:solidFill>
                  <a:schemeClr val="tx1"/>
                </a:solidFill>
                <a:latin typeface="Arial" charset="0"/>
              </a:rPr>
              <a:t>Sú súčasťou nášho života:</a:t>
            </a:r>
            <a:endParaRPr lang="cs-CZ" sz="20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6575" name="Picture 15" descr="map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51038"/>
            <a:ext cx="2449512" cy="1822450"/>
          </a:xfrm>
          <a:prstGeom prst="rect">
            <a:avLst/>
          </a:prstGeom>
          <a:noFill/>
        </p:spPr>
      </p:pic>
      <p:pic>
        <p:nvPicPr>
          <p:cNvPr id="6657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365625"/>
            <a:ext cx="2133600" cy="1949450"/>
          </a:xfrm>
          <a:prstGeom prst="rect">
            <a:avLst/>
          </a:prstGeom>
          <a:noFill/>
        </p:spPr>
      </p:pic>
      <p:pic>
        <p:nvPicPr>
          <p:cNvPr id="66578" name="Picture 18" descr="chladnič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1725" y="3573463"/>
            <a:ext cx="1273175" cy="2600325"/>
          </a:xfrm>
          <a:prstGeom prst="rect">
            <a:avLst/>
          </a:prstGeom>
          <a:noFill/>
        </p:spPr>
      </p:pic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3708400" y="20605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</a:pPr>
            <a:endParaRPr lang="cs-CZ" sz="1800">
              <a:effectLst/>
            </a:endParaRPr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3563938" y="1916113"/>
            <a:ext cx="4176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sk-SK" sz="1800">
                <a:effectLst/>
              </a:rPr>
              <a:t>Teplotné rozdiely:</a:t>
            </a:r>
            <a:endParaRPr lang="cs-CZ" sz="1800">
              <a:solidFill>
                <a:srgbClr val="FF3300"/>
              </a:solidFill>
              <a:effectLst/>
            </a:endParaRP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3348038" y="4652963"/>
            <a:ext cx="1655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cs-CZ" sz="1800">
              <a:effectLst/>
            </a:endParaRP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3471863" y="5013325"/>
            <a:ext cx="354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sk-SK" sz="1800">
                <a:effectLst/>
              </a:rPr>
              <a:t>Nadmorská výška: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4500563" y="3716338"/>
            <a:ext cx="2735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sk-SK" sz="1800">
                <a:effectLst/>
              </a:rPr>
              <a:t>                 Mraznička :</a:t>
            </a:r>
            <a:endParaRPr lang="cs-CZ" sz="1800">
              <a:solidFill>
                <a:schemeClr val="folHlink"/>
              </a:solidFill>
              <a:effectLst/>
            </a:endParaRPr>
          </a:p>
        </p:txBody>
      </p:sp>
      <p:sp>
        <p:nvSpPr>
          <p:cNvPr id="66619" name="AutoShape 59"/>
          <p:cNvSpPr>
            <a:spLocks noChangeArrowheads="1"/>
          </p:cNvSpPr>
          <p:nvPr/>
        </p:nvSpPr>
        <p:spPr bwMode="auto">
          <a:xfrm>
            <a:off x="3421063" y="2420938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22" name="AutoShape 62"/>
          <p:cNvSpPr>
            <a:spLocks noChangeArrowheads="1"/>
          </p:cNvSpPr>
          <p:nvPr/>
        </p:nvSpPr>
        <p:spPr bwMode="auto">
          <a:xfrm>
            <a:off x="3419475" y="2997200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8DA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4356100" y="2349500"/>
            <a:ext cx="166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Teplo +12°</a:t>
            </a:r>
            <a:r>
              <a:rPr lang="sk-SK" baseline="30000">
                <a:solidFill>
                  <a:srgbClr val="FF3300"/>
                </a:solidFill>
                <a:effectLst/>
              </a:rPr>
              <a:t> </a:t>
            </a:r>
            <a:r>
              <a:rPr lang="sk-SK">
                <a:solidFill>
                  <a:srgbClr val="FF3300"/>
                </a:solidFill>
                <a:effectLst/>
              </a:rPr>
              <a:t>C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66626" name="Text Box 66"/>
          <p:cNvSpPr txBox="1">
            <a:spLocks noChangeArrowheads="1"/>
          </p:cNvSpPr>
          <p:nvPr/>
        </p:nvSpPr>
        <p:spPr bwMode="auto">
          <a:xfrm>
            <a:off x="4356100" y="2924175"/>
            <a:ext cx="1528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68DAFE"/>
                </a:solidFill>
                <a:effectLst/>
              </a:rPr>
              <a:t>Zima -18° C</a:t>
            </a:r>
            <a:endParaRPr lang="cs-CZ">
              <a:solidFill>
                <a:srgbClr val="68DAFE"/>
              </a:solidFill>
              <a:effectLst/>
            </a:endParaRPr>
          </a:p>
        </p:txBody>
      </p:sp>
      <p:sp>
        <p:nvSpPr>
          <p:cNvPr id="66630" name="Text Box 70"/>
          <p:cNvSpPr txBox="1">
            <a:spLocks noChangeArrowheads="1"/>
          </p:cNvSpPr>
          <p:nvPr/>
        </p:nvSpPr>
        <p:spPr bwMode="auto">
          <a:xfrm>
            <a:off x="3924300" y="5373688"/>
            <a:ext cx="31527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sk-SK" sz="1800">
                <a:solidFill>
                  <a:srgbClr val="FF3300"/>
                </a:solidFill>
                <a:effectLst/>
              </a:rPr>
              <a:t>1 325m nad hladinou mora +</a:t>
            </a:r>
            <a:endParaRPr lang="cs-CZ" sz="1800">
              <a:solidFill>
                <a:srgbClr val="FF3300"/>
              </a:solidFill>
              <a:effectLst/>
            </a:endParaRPr>
          </a:p>
        </p:txBody>
      </p:sp>
      <p:sp>
        <p:nvSpPr>
          <p:cNvPr id="66631" name="AutoShape 71"/>
          <p:cNvSpPr>
            <a:spLocks noChangeArrowheads="1"/>
          </p:cNvSpPr>
          <p:nvPr/>
        </p:nvSpPr>
        <p:spPr bwMode="auto">
          <a:xfrm>
            <a:off x="3059113" y="5445125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33" name="AutoShape 73"/>
          <p:cNvSpPr>
            <a:spLocks noChangeArrowheads="1"/>
          </p:cNvSpPr>
          <p:nvPr/>
        </p:nvSpPr>
        <p:spPr bwMode="auto">
          <a:xfrm>
            <a:off x="3059113" y="5949950"/>
            <a:ext cx="790575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8DA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66634" name="Text Box 74"/>
          <p:cNvSpPr txBox="1">
            <a:spLocks noChangeArrowheads="1"/>
          </p:cNvSpPr>
          <p:nvPr/>
        </p:nvSpPr>
        <p:spPr bwMode="auto">
          <a:xfrm>
            <a:off x="3929063" y="5876925"/>
            <a:ext cx="28749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>
                <a:solidFill>
                  <a:srgbClr val="68DAFE"/>
                </a:solidFill>
                <a:effectLst/>
              </a:rPr>
              <a:t>158m pod hladinou mora -</a:t>
            </a:r>
            <a:endParaRPr lang="cs-CZ" sz="1800">
              <a:solidFill>
                <a:srgbClr val="68DAFE"/>
              </a:solidFill>
              <a:effectLst/>
            </a:endParaRPr>
          </a:p>
        </p:txBody>
      </p:sp>
      <p:sp>
        <p:nvSpPr>
          <p:cNvPr id="66636" name="Text Box 76"/>
          <p:cNvSpPr txBox="1">
            <a:spLocks noChangeArrowheads="1"/>
          </p:cNvSpPr>
          <p:nvPr/>
        </p:nvSpPr>
        <p:spPr bwMode="auto">
          <a:xfrm>
            <a:off x="4643438" y="4005263"/>
            <a:ext cx="16208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68DAFE"/>
                </a:solidFill>
                <a:effectLst/>
              </a:rPr>
              <a:t>Mrazí  –10°C</a:t>
            </a:r>
            <a:endParaRPr lang="cs-CZ">
              <a:solidFill>
                <a:srgbClr val="68DAFE"/>
              </a:solidFill>
              <a:effectLst/>
            </a:endParaRPr>
          </a:p>
        </p:txBody>
      </p:sp>
      <p:sp>
        <p:nvSpPr>
          <p:cNvPr id="66639" name="AutoShape 79"/>
          <p:cNvSpPr>
            <a:spLocks noChangeArrowheads="1"/>
          </p:cNvSpPr>
          <p:nvPr/>
        </p:nvSpPr>
        <p:spPr bwMode="auto">
          <a:xfrm>
            <a:off x="6443663" y="4076700"/>
            <a:ext cx="649287" cy="215900"/>
          </a:xfrm>
          <a:prstGeom prst="leftArrow">
            <a:avLst>
              <a:gd name="adj1" fmla="val 50000"/>
              <a:gd name="adj2" fmla="val 75184"/>
            </a:avLst>
          </a:prstGeom>
          <a:solidFill>
            <a:srgbClr val="68DAF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6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6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800"/>
                            </p:stCondLst>
                            <p:childTnLst>
                              <p:par>
                                <p:cTn id="4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8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800"/>
                            </p:stCondLst>
                            <p:childTnLst>
                              <p:par>
                                <p:cTn id="5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800"/>
                            </p:stCondLst>
                            <p:childTnLst>
                              <p:par>
                                <p:cTn id="66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1000"/>
                                        <p:tgtEl>
                                          <p:spTgt spid="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6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8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8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1000"/>
                                        <p:tgtEl>
                                          <p:spTgt spid="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7" grpId="0" uiExpand="1"/>
      <p:bldP spid="66610" grpId="0"/>
      <p:bldP spid="66612" grpId="0"/>
      <p:bldP spid="66619" grpId="0" animBg="1"/>
      <p:bldP spid="66622" grpId="0" animBg="1"/>
      <p:bldP spid="66623" grpId="0"/>
      <p:bldP spid="66626" grpId="0"/>
      <p:bldP spid="66630" grpId="0"/>
      <p:bldP spid="66631" grpId="0" animBg="1"/>
      <p:bldP spid="66633" grpId="0" animBg="1"/>
      <p:bldP spid="66634" grpId="1"/>
      <p:bldP spid="66636" grpId="0"/>
      <p:bldP spid="666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9407525" cy="1384300"/>
          </a:xfrm>
        </p:spPr>
        <p:txBody>
          <a:bodyPr/>
          <a:lstStyle/>
          <a:p>
            <a:r>
              <a:rPr lang="sk-SK" sz="2800">
                <a:solidFill>
                  <a:srgbClr val="FF3300"/>
                </a:solidFill>
                <a:latin typeface="BankGothic Md BT" pitchFamily="34" charset="0"/>
              </a:rPr>
              <a:t>Kde sa ešte stretneš s celými číslami?                                                                        </a:t>
            </a:r>
            <a:endParaRPr lang="cs-CZ" sz="2800">
              <a:solidFill>
                <a:srgbClr val="FF3300"/>
              </a:solidFill>
              <a:latin typeface="BankGothic Md BT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53736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1600">
                <a:solidFill>
                  <a:schemeClr val="hlink"/>
                </a:solidFill>
                <a:latin typeface="Book Antiqua" pitchFamily="18" charset="0"/>
              </a:rPr>
              <a:t>                     </a:t>
            </a:r>
            <a:r>
              <a:rPr lang="sk-SK" sz="2000">
                <a:solidFill>
                  <a:schemeClr val="hlink"/>
                </a:solidFill>
                <a:latin typeface="Book Antiqua" pitchFamily="18" charset="0"/>
              </a:rPr>
              <a:t> Chémia   </a:t>
            </a:r>
            <a:r>
              <a:rPr lang="sk-SK" sz="1600">
                <a:solidFill>
                  <a:schemeClr val="hlink"/>
                </a:solidFill>
                <a:latin typeface="Book Antiqua" pitchFamily="18" charset="0"/>
              </a:rPr>
              <a:t>                                                                  </a:t>
            </a:r>
            <a:r>
              <a:rPr lang="sk-SK" sz="2000">
                <a:solidFill>
                  <a:schemeClr val="hlink"/>
                </a:solidFill>
                <a:latin typeface="Serifa BT" pitchFamily="18" charset="0"/>
              </a:rPr>
              <a:t>Výška hladiny riek</a:t>
            </a:r>
            <a:r>
              <a:rPr lang="sk-SK" sz="1600">
                <a:solidFill>
                  <a:schemeClr val="hlink"/>
                </a:solidFill>
                <a:latin typeface="Serifa BT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16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600">
                <a:solidFill>
                  <a:schemeClr val="hlink"/>
                </a:solidFill>
                <a:latin typeface="Serifa BT" pitchFamily="18" charset="0"/>
              </a:rPr>
              <a:t>                                          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1400">
                <a:latin typeface="Serifa BT" pitchFamily="18" charset="0"/>
              </a:rPr>
              <a:t>           </a:t>
            </a:r>
            <a:r>
              <a:rPr lang="sk-SK" sz="1800">
                <a:solidFill>
                  <a:schemeClr val="accent2"/>
                </a:solidFill>
                <a:latin typeface="Serifa BT" pitchFamily="18" charset="0"/>
              </a:rPr>
              <a:t>bod topenia rôznych látok                                       meradlo na brehu rieky</a:t>
            </a:r>
            <a:endParaRPr lang="sk-SK" sz="1800">
              <a:solidFill>
                <a:schemeClr val="accent2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800">
                <a:solidFill>
                  <a:schemeClr val="accent2"/>
                </a:solidFill>
                <a:latin typeface="Serifa BT" pitchFamily="18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       </a:t>
            </a:r>
            <a:r>
              <a:rPr lang="sk-SK" sz="1200">
                <a:latin typeface="Serifa BT" pitchFamily="18" charset="0"/>
              </a:rPr>
              <a:t>voda 0°C,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  </a:t>
            </a:r>
            <a:r>
              <a:rPr lang="sk-SK" sz="1200">
                <a:latin typeface="Serifa BT" pitchFamily="18" charset="0"/>
              </a:rPr>
              <a:t>chlórovodík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–114°C,  </a:t>
            </a:r>
            <a:r>
              <a:rPr lang="sk-SK" sz="1200">
                <a:latin typeface="Serifa BT" pitchFamily="18" charset="0"/>
              </a:rPr>
              <a:t>glukóza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</a:t>
            </a:r>
            <a:r>
              <a:rPr lang="sk-SK" sz="1200">
                <a:solidFill>
                  <a:srgbClr val="FF3300"/>
                </a:solidFill>
                <a:latin typeface="Serifa BT" pitchFamily="18" charset="0"/>
              </a:rPr>
              <a:t>+147°C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                                            </a:t>
            </a:r>
            <a:r>
              <a:rPr lang="sk-SK" sz="1200">
                <a:solidFill>
                  <a:srgbClr val="FF3300"/>
                </a:solidFill>
                <a:latin typeface="Serifa BT" pitchFamily="18" charset="0"/>
              </a:rPr>
              <a:t>+2m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</a:t>
            </a:r>
            <a:r>
              <a:rPr lang="sk-SK" sz="1200">
                <a:latin typeface="Serifa BT" pitchFamily="18" charset="0"/>
              </a:rPr>
              <a:t>nad normál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 ,   –0,5m </a:t>
            </a:r>
            <a:r>
              <a:rPr lang="sk-SK" sz="1200">
                <a:latin typeface="Serifa BT" pitchFamily="18" charset="0"/>
              </a:rPr>
              <a:t>pod normál</a:t>
            </a: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200">
              <a:solidFill>
                <a:srgbClr val="68DAFE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200">
                <a:solidFill>
                  <a:schemeClr val="hlink"/>
                </a:solidFill>
                <a:latin typeface="Serifa BT" pitchFamily="18" charset="0"/>
              </a:rPr>
              <a:t>                        </a:t>
            </a:r>
            <a:r>
              <a:rPr lang="sk-SK" sz="2000">
                <a:solidFill>
                  <a:schemeClr val="hlink"/>
                </a:solidFill>
                <a:latin typeface="Serifa BT" pitchFamily="18" charset="0"/>
              </a:rPr>
              <a:t>Bankovníctvo                                                      Prírodopis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>
                <a:solidFill>
                  <a:schemeClr val="hlink"/>
                </a:solidFill>
                <a:latin typeface="Serifa BT" pitchFamily="18" charset="0"/>
              </a:rPr>
              <a:t>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sk-SK" sz="20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600">
                <a:latin typeface="Serifa BT" pitchFamily="18" charset="0"/>
              </a:rPr>
              <a:t>              </a:t>
            </a:r>
            <a:r>
              <a:rPr lang="sk-SK" sz="1800">
                <a:solidFill>
                  <a:schemeClr val="accent2"/>
                </a:solidFill>
                <a:latin typeface="Serifa BT" pitchFamily="18" charset="0"/>
              </a:rPr>
              <a:t>vklady a pôžičky                                         časti rastlín nad zemou a pod zemou</a:t>
            </a:r>
          </a:p>
          <a:p>
            <a:pPr>
              <a:lnSpc>
                <a:spcPct val="80000"/>
              </a:lnSpc>
            </a:pPr>
            <a:endParaRPr lang="sk-SK" sz="1800">
              <a:solidFill>
                <a:schemeClr val="hlink"/>
              </a:solidFill>
              <a:latin typeface="Book Antiqu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1200">
                <a:latin typeface="Serifa BT" pitchFamily="18" charset="0"/>
              </a:rPr>
              <a:t>             </a:t>
            </a:r>
            <a:r>
              <a:rPr lang="sk-SK" sz="1200" b="1">
                <a:solidFill>
                  <a:srgbClr val="FF3300"/>
                </a:solidFill>
                <a:latin typeface="Serifa BT" pitchFamily="18" charset="0"/>
              </a:rPr>
              <a:t>+5 000,-Sk</a:t>
            </a:r>
            <a:r>
              <a:rPr lang="sk-SK" sz="1200">
                <a:latin typeface="Serifa BT" pitchFamily="18" charset="0"/>
              </a:rPr>
              <a:t> vklad, 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–1000,-Sk</a:t>
            </a:r>
            <a:r>
              <a:rPr lang="sk-SK" sz="1200">
                <a:latin typeface="Serifa BT" pitchFamily="18" charset="0"/>
              </a:rPr>
              <a:t> dlh                                                                </a:t>
            </a:r>
            <a:r>
              <a:rPr lang="sk-SK" sz="1200" b="1">
                <a:solidFill>
                  <a:srgbClr val="FF3300"/>
                </a:solidFill>
                <a:latin typeface="Serifa BT" pitchFamily="18" charset="0"/>
              </a:rPr>
              <a:t>30cm nad</a:t>
            </a:r>
            <a:r>
              <a:rPr lang="sk-SK" sz="1200">
                <a:latin typeface="Serifa BT" pitchFamily="18" charset="0"/>
              </a:rPr>
              <a:t> zemná časť,  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5cm</a:t>
            </a:r>
            <a:r>
              <a:rPr lang="sk-SK" sz="1200">
                <a:latin typeface="Serifa BT" pitchFamily="18" charset="0"/>
              </a:rPr>
              <a:t> </a:t>
            </a:r>
            <a:r>
              <a:rPr lang="sk-SK" sz="1200">
                <a:solidFill>
                  <a:srgbClr val="68DAFE"/>
                </a:solidFill>
                <a:latin typeface="Serifa BT" pitchFamily="18" charset="0"/>
              </a:rPr>
              <a:t>pod</a:t>
            </a:r>
            <a:r>
              <a:rPr lang="sk-SK" sz="1200">
                <a:latin typeface="Serifa BT" pitchFamily="18" charset="0"/>
              </a:rPr>
              <a:t>zemná časť</a:t>
            </a:r>
            <a:endParaRPr lang="sk-SK" sz="16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</a:pPr>
            <a:endParaRPr lang="sk-SK" sz="1600">
              <a:solidFill>
                <a:schemeClr val="hlink"/>
              </a:solidFill>
              <a:latin typeface="Serifa BT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>
                <a:latin typeface="TypoUpright BT" pitchFamily="66" charset="0"/>
              </a:rPr>
              <a:t>            </a:t>
            </a:r>
            <a:endParaRPr lang="cs-CZ" sz="2000">
              <a:latin typeface="TypoUpright BT" pitchFamily="66" charset="0"/>
            </a:endParaRP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1331913" y="1773238"/>
            <a:ext cx="709612" cy="495300"/>
          </a:xfrm>
          <a:prstGeom prst="downArrow">
            <a:avLst>
              <a:gd name="adj1" fmla="val 50787"/>
              <a:gd name="adj2" fmla="val 44185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1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3" name="AutoShape 5"/>
          <p:cNvSpPr>
            <a:spLocks noChangeArrowheads="1"/>
          </p:cNvSpPr>
          <p:nvPr/>
        </p:nvSpPr>
        <p:spPr bwMode="auto">
          <a:xfrm>
            <a:off x="6084888" y="1844675"/>
            <a:ext cx="846137" cy="482600"/>
          </a:xfrm>
          <a:prstGeom prst="downArrow">
            <a:avLst>
              <a:gd name="adj1" fmla="val 47093"/>
              <a:gd name="adj2" fmla="val 42139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22353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2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1331913" y="4365625"/>
            <a:ext cx="985837" cy="496888"/>
          </a:xfrm>
          <a:prstGeom prst="downArrow">
            <a:avLst>
              <a:gd name="adj1" fmla="val 49917"/>
              <a:gd name="adj2" fmla="val 45375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25490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3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5" name="AutoShape 7"/>
          <p:cNvSpPr>
            <a:spLocks noChangeArrowheads="1"/>
          </p:cNvSpPr>
          <p:nvPr/>
        </p:nvSpPr>
        <p:spPr bwMode="auto">
          <a:xfrm>
            <a:off x="6443663" y="4365625"/>
            <a:ext cx="1006475" cy="500063"/>
          </a:xfrm>
          <a:prstGeom prst="downArrow">
            <a:avLst>
              <a:gd name="adj1" fmla="val 47380"/>
              <a:gd name="adj2" fmla="val 49338"/>
            </a:avLst>
          </a:prstGeom>
          <a:gradFill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1">
                  <a:gamma/>
                  <a:tint val="19216"/>
                  <a:invGamma/>
                </a:schemeClr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solidFill>
                  <a:srgbClr val="FF3300"/>
                </a:solidFill>
                <a:effectLst/>
              </a:rPr>
              <a:t>4</a:t>
            </a:r>
            <a:endParaRPr lang="cs-CZ">
              <a:solidFill>
                <a:srgbClr val="FF3300"/>
              </a:solidFill>
              <a:effectLst/>
            </a:endParaRP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1476375" y="2636838"/>
            <a:ext cx="287338" cy="1444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6372225" y="2565400"/>
            <a:ext cx="287338" cy="14446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1692275" y="5516563"/>
            <a:ext cx="287338" cy="144462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6804025" y="5445125"/>
            <a:ext cx="287338" cy="14446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39" presetClass="entr" presetSubtype="0" accel="10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99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99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uiExpand="1" build="p"/>
      <p:bldP spid="99332" grpId="0" animBg="1"/>
      <p:bldP spid="99333" grpId="0" animBg="1"/>
      <p:bldP spid="99334" grpId="0" animBg="1"/>
      <p:bldP spid="99335" grpId="0" animBg="1"/>
      <p:bldP spid="99336" grpId="0" animBg="1"/>
      <p:bldP spid="99337" grpId="0" animBg="1"/>
      <p:bldP spid="99338" grpId="0" animBg="1"/>
      <p:bldP spid="993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675688" cy="1368425"/>
          </a:xfrm>
        </p:spPr>
        <p:txBody>
          <a:bodyPr/>
          <a:lstStyle/>
          <a:p>
            <a:r>
              <a:rPr lang="sk-SK" sz="2800">
                <a:solidFill>
                  <a:srgbClr val="FF3300"/>
                </a:solidFill>
                <a:latin typeface="BankGothic Md BT" pitchFamily="34" charset="0"/>
              </a:rPr>
              <a:t>Celé čísla na číselnej osi</a:t>
            </a:r>
            <a:br>
              <a:rPr lang="sk-SK" sz="2800">
                <a:solidFill>
                  <a:srgbClr val="FF3300"/>
                </a:solidFill>
                <a:latin typeface="BankGothic Md BT" pitchFamily="34" charset="0"/>
              </a:rPr>
            </a:br>
            <a:r>
              <a:rPr lang="sk-SK" sz="2800">
                <a:solidFill>
                  <a:srgbClr val="FF3300"/>
                </a:solidFill>
                <a:latin typeface="BankGothic Md BT" pitchFamily="34" charset="0"/>
              </a:rPr>
              <a:t/>
            </a:r>
            <a:br>
              <a:rPr lang="sk-SK" sz="2800">
                <a:solidFill>
                  <a:srgbClr val="FF3300"/>
                </a:solidFill>
                <a:latin typeface="BankGothic Md BT" pitchFamily="34" charset="0"/>
              </a:rPr>
            </a:br>
            <a:endParaRPr lang="cs-CZ" sz="2800">
              <a:solidFill>
                <a:srgbClr val="FF3300"/>
              </a:solidFill>
              <a:latin typeface="BankGothic Md BT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546225"/>
            <a:ext cx="4038600" cy="4114800"/>
          </a:xfrm>
        </p:spPr>
        <p:txBody>
          <a:bodyPr/>
          <a:lstStyle/>
          <a:p>
            <a:r>
              <a:rPr lang="sk-SK" sz="1600">
                <a:solidFill>
                  <a:schemeClr val="hlink"/>
                </a:solidFill>
              </a:rPr>
              <a:t>Vodorovná číselná os :</a:t>
            </a:r>
          </a:p>
          <a:p>
            <a:pPr>
              <a:buFont typeface="Wingdings" pitchFamily="2" charset="2"/>
              <a:buNone/>
            </a:pPr>
            <a:endParaRPr lang="cs-CZ" sz="1600">
              <a:solidFill>
                <a:schemeClr val="hlink"/>
              </a:solidFill>
            </a:endParaRPr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1909763" y="2492375"/>
            <a:ext cx="38147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219710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2486025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2773363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3062288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3349625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363855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3925888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>
            <a:off x="4213225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450215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>
            <a:off x="4789488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5078413" y="2419350"/>
            <a:ext cx="1587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>
            <a:off x="5365750" y="2419350"/>
            <a:ext cx="1588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69" name="Text Box 17"/>
          <p:cNvSpPr txBox="1">
            <a:spLocks noChangeArrowheads="1"/>
          </p:cNvSpPr>
          <p:nvPr/>
        </p:nvSpPr>
        <p:spPr bwMode="auto">
          <a:xfrm>
            <a:off x="1981200" y="2563813"/>
            <a:ext cx="152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 b="1">
                <a:solidFill>
                  <a:schemeClr val="folHlink"/>
                </a:solidFill>
                <a:effectLst/>
              </a:rPr>
              <a:t>-5   -4   -3   -2   -1</a:t>
            </a:r>
            <a:endParaRPr lang="cs-CZ" sz="1200" b="1">
              <a:solidFill>
                <a:schemeClr val="folHlink"/>
              </a:solidFill>
              <a:effectLst/>
            </a:endParaRPr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3494088" y="2557463"/>
            <a:ext cx="2809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</a:rPr>
              <a:t>0</a:t>
            </a:r>
            <a:endParaRPr lang="cs-CZ" sz="1400">
              <a:effectLst/>
            </a:endParaRPr>
          </a:p>
        </p:txBody>
      </p:sp>
      <p:sp>
        <p:nvSpPr>
          <p:cNvPr id="100371" name="Text Box 19"/>
          <p:cNvSpPr txBox="1">
            <a:spLocks noChangeArrowheads="1"/>
          </p:cNvSpPr>
          <p:nvPr/>
        </p:nvSpPr>
        <p:spPr bwMode="auto">
          <a:xfrm>
            <a:off x="3662363" y="2563813"/>
            <a:ext cx="18700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>
                <a:solidFill>
                  <a:srgbClr val="FF3300"/>
                </a:solidFill>
                <a:effectLst/>
              </a:rPr>
              <a:t> +1  +2   +3  +4  +5 +6</a:t>
            </a:r>
            <a:endParaRPr lang="cs-CZ" sz="1200">
              <a:solidFill>
                <a:srgbClr val="FF3300"/>
              </a:solidFill>
              <a:effectLst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 flipH="1">
            <a:off x="1404938" y="2276475"/>
            <a:ext cx="20161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3924300" y="2276475"/>
            <a:ext cx="201612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sk-SK"/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1622425" y="2035175"/>
            <a:ext cx="15509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 b="1">
                <a:solidFill>
                  <a:schemeClr val="folHlink"/>
                </a:solidFill>
                <a:effectLst/>
              </a:rPr>
              <a:t>Záporné celé čísla</a:t>
            </a:r>
            <a:endParaRPr lang="cs-CZ" sz="1200" b="1" dirty="0">
              <a:solidFill>
                <a:schemeClr val="folHlink"/>
              </a:solidFill>
              <a:effectLst/>
            </a:endParaRP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4090988" y="2035175"/>
            <a:ext cx="14478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 b="1">
                <a:solidFill>
                  <a:srgbClr val="FF3300"/>
                </a:solidFill>
                <a:effectLst/>
              </a:rPr>
              <a:t>Kladné celé čísla</a:t>
            </a:r>
            <a:endParaRPr lang="cs-CZ" sz="1200" b="1">
              <a:solidFill>
                <a:srgbClr val="FF3300"/>
              </a:solidFill>
              <a:effectLst/>
            </a:endParaRP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611188" y="3068638"/>
            <a:ext cx="7632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00000"/>
              </a:lnSpc>
              <a:buSzPct val="80000"/>
              <a:buFont typeface="Wingdings" pitchFamily="2" charset="2"/>
              <a:buChar char="Ø"/>
            </a:pPr>
            <a:r>
              <a:rPr lang="sk-SK" sz="1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Zvislá číselná os :</a:t>
            </a:r>
          </a:p>
          <a:p>
            <a:pPr marL="342900" indent="-342900" algn="l">
              <a:lnSpc>
                <a:spcPct val="100000"/>
              </a:lnSpc>
              <a:buSzPct val="80000"/>
              <a:buFont typeface="Wingdings" pitchFamily="2" charset="2"/>
              <a:buNone/>
            </a:pPr>
            <a:endParaRPr lang="cs-CZ" sz="16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 flipV="1">
            <a:off x="3635375" y="1844675"/>
            <a:ext cx="1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3387725" y="1628775"/>
            <a:ext cx="53657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000" b="1">
                <a:effectLst/>
              </a:rPr>
              <a:t>NULA</a:t>
            </a:r>
            <a:endParaRPr lang="cs-CZ" sz="1000" b="1">
              <a:effectLst/>
            </a:endParaRPr>
          </a:p>
        </p:txBody>
      </p:sp>
      <p:sp>
        <p:nvSpPr>
          <p:cNvPr id="100379" name="Line 27"/>
          <p:cNvSpPr>
            <a:spLocks noChangeShapeType="1"/>
          </p:cNvSpPr>
          <p:nvPr/>
        </p:nvSpPr>
        <p:spPr bwMode="auto">
          <a:xfrm>
            <a:off x="3729038" y="3365500"/>
            <a:ext cx="1587" cy="302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3571875" y="3140075"/>
            <a:ext cx="363538" cy="274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sk-SK" sz="120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3600">
                <a:solidFill>
                  <a:srgbClr val="000000"/>
                </a:solidFill>
                <a:effectLst/>
              </a:rPr>
              <a:t>-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3600">
                <a:solidFill>
                  <a:srgbClr val="000000"/>
                </a:solidFill>
                <a:effectLst/>
              </a:rPr>
              <a:t>-</a:t>
            </a:r>
          </a:p>
          <a:p>
            <a:pPr marL="342900" indent="-342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3600">
                <a:solidFill>
                  <a:srgbClr val="000000"/>
                </a:solidFill>
                <a:effectLst/>
              </a:rPr>
              <a:t>-</a:t>
            </a:r>
            <a:endParaRPr lang="cs-CZ" sz="3600">
              <a:solidFill>
                <a:srgbClr val="000000"/>
              </a:solidFill>
              <a:effectLst/>
            </a:endParaRP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3784600" y="3781425"/>
            <a:ext cx="425450" cy="62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solidFill>
                  <a:srgbClr val="FF3300"/>
                </a:solidFill>
                <a:effectLst/>
              </a:rPr>
              <a:t>+1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1400">
              <a:solidFill>
                <a:schemeClr val="folHlink"/>
              </a:solidFill>
              <a:effectLst/>
            </a:endParaRP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797300" y="4589463"/>
            <a:ext cx="292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>
                <a:effectLst/>
              </a:rPr>
              <a:t>0</a:t>
            </a:r>
            <a:endParaRPr lang="cs-CZ" sz="1400">
              <a:effectLst/>
            </a:endParaRP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3773488" y="5437188"/>
            <a:ext cx="387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400" b="1">
                <a:solidFill>
                  <a:schemeClr val="folHlink"/>
                </a:solidFill>
                <a:effectLst/>
              </a:rPr>
              <a:t>-1</a:t>
            </a:r>
            <a:endParaRPr lang="cs-CZ" sz="1400" b="1">
              <a:solidFill>
                <a:schemeClr val="folHlink"/>
              </a:solidFill>
              <a:effectLst/>
            </a:endParaRPr>
          </a:p>
        </p:txBody>
      </p:sp>
      <p:sp>
        <p:nvSpPr>
          <p:cNvPr id="100384" name="Line 32"/>
          <p:cNvSpPr>
            <a:spLocks noChangeShapeType="1"/>
          </p:cNvSpPr>
          <p:nvPr/>
        </p:nvSpPr>
        <p:spPr bwMode="auto">
          <a:xfrm flipH="1">
            <a:off x="2227263" y="4797425"/>
            <a:ext cx="11191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sk-SK"/>
          </a:p>
        </p:txBody>
      </p:sp>
      <p:sp>
        <p:nvSpPr>
          <p:cNvPr id="100385" name="Text Box 33"/>
          <p:cNvSpPr txBox="1">
            <a:spLocks noChangeArrowheads="1"/>
          </p:cNvSpPr>
          <p:nvPr/>
        </p:nvSpPr>
        <p:spPr bwMode="auto">
          <a:xfrm>
            <a:off x="1619250" y="4652963"/>
            <a:ext cx="5746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200">
                <a:effectLst/>
              </a:rPr>
              <a:t>NULA</a:t>
            </a:r>
            <a:endParaRPr lang="cs-CZ" sz="1200">
              <a:effectLst/>
            </a:endParaRPr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2830513" y="4149725"/>
            <a:ext cx="363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600" b="1">
                <a:solidFill>
                  <a:srgbClr val="FF3300"/>
                </a:solidFill>
                <a:effectLst/>
              </a:rPr>
              <a:t>+</a:t>
            </a:r>
            <a:endParaRPr lang="cs-CZ" sz="1600" b="1">
              <a:solidFill>
                <a:srgbClr val="FF3300"/>
              </a:solidFill>
              <a:effectLst/>
            </a:endParaRPr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2827338" y="5059363"/>
            <a:ext cx="304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b="1">
                <a:solidFill>
                  <a:schemeClr val="folHlink"/>
                </a:solidFill>
                <a:effectLst/>
              </a:rPr>
              <a:t>-</a:t>
            </a:r>
            <a:endParaRPr lang="cs-CZ" b="1">
              <a:solidFill>
                <a:schemeClr val="folHlink"/>
              </a:solidFill>
              <a:effectLst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100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8" dur="10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2" dur="10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000"/>
                            </p:stCondLst>
                            <p:childTnLst>
                              <p:par>
                                <p:cTn id="19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8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4" dur="10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8000"/>
                            </p:stCondLst>
                            <p:childTnLst>
                              <p:par>
                                <p:cTn id="20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500"/>
                            </p:stCondLst>
                            <p:childTnLst>
                              <p:par>
                                <p:cTn id="2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7" dur="10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7" grpId="0" animBg="1"/>
      <p:bldP spid="100358" grpId="0" animBg="1"/>
      <p:bldP spid="100359" grpId="0" animBg="1"/>
      <p:bldP spid="100360" grpId="0" animBg="1"/>
      <p:bldP spid="100361" grpId="0" animBg="1"/>
      <p:bldP spid="100362" grpId="0" animBg="1"/>
      <p:bldP spid="100363" grpId="0" animBg="1"/>
      <p:bldP spid="100364" grpId="0" animBg="1"/>
      <p:bldP spid="100365" grpId="0" animBg="1"/>
      <p:bldP spid="100366" grpId="0" animBg="1"/>
      <p:bldP spid="100367" grpId="0" animBg="1"/>
      <p:bldP spid="100368" grpId="0" animBg="1"/>
      <p:bldP spid="100369" grpId="0"/>
      <p:bldP spid="100370" grpId="0"/>
      <p:bldP spid="100371" grpId="0"/>
      <p:bldP spid="100372" grpId="0" animBg="1"/>
      <p:bldP spid="100373" grpId="0" animBg="1"/>
      <p:bldP spid="100374" grpId="0"/>
      <p:bldP spid="100375" grpId="0"/>
      <p:bldP spid="100376" grpId="0" build="allAtOnce"/>
      <p:bldP spid="100377" grpId="0" animBg="1"/>
      <p:bldP spid="100378" grpId="0"/>
      <p:bldP spid="100379" grpId="0" animBg="1"/>
      <p:bldP spid="100380" grpId="0"/>
      <p:bldP spid="100381" grpId="0"/>
      <p:bldP spid="100382" grpId="0"/>
      <p:bldP spid="100383" grpId="0"/>
      <p:bldP spid="100384" grpId="0" animBg="1"/>
      <p:bldP spid="100385" grpId="0"/>
      <p:bldP spid="100386" grpId="0"/>
      <p:bldP spid="1003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16" name="Object 24"/>
          <p:cNvGraphicFramePr>
            <a:graphicFrameLocks noChangeAspect="1"/>
          </p:cNvGraphicFramePr>
          <p:nvPr/>
        </p:nvGraphicFramePr>
        <p:xfrm>
          <a:off x="6516688" y="4473575"/>
          <a:ext cx="1763712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name="CorelPhotoPaint.Image.8" r:id="rId3" imgW="13723810" imgH="10228571" progId="">
                  <p:embed/>
                </p:oleObj>
              </mc:Choice>
              <mc:Fallback>
                <p:oleObj name="CorelPhotoPaint.Image.8" r:id="rId3" imgW="13723810" imgH="10228571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473575"/>
                        <a:ext cx="1763712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Object 27"/>
          <p:cNvGraphicFramePr>
            <a:graphicFrameLocks noChangeAspect="1"/>
          </p:cNvGraphicFramePr>
          <p:nvPr/>
        </p:nvGraphicFramePr>
        <p:xfrm>
          <a:off x="3635375" y="4473575"/>
          <a:ext cx="176371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CorelPhotoPaint.Image.8" r:id="rId5" imgW="13723810" imgH="10228571" progId="">
                  <p:embed/>
                </p:oleObj>
              </mc:Choice>
              <mc:Fallback>
                <p:oleObj name="CorelPhotoPaint.Image.8" r:id="rId5" imgW="13723810" imgH="10228571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473575"/>
                        <a:ext cx="176371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0" name="Object 28"/>
          <p:cNvGraphicFramePr>
            <a:graphicFrameLocks noChangeAspect="1"/>
          </p:cNvGraphicFramePr>
          <p:nvPr/>
        </p:nvGraphicFramePr>
        <p:xfrm>
          <a:off x="755650" y="4473575"/>
          <a:ext cx="176371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name="CorelPhotoPaint.Image.8" r:id="rId6" imgW="13723810" imgH="10228571" progId="">
                  <p:embed/>
                </p:oleObj>
              </mc:Choice>
              <mc:Fallback>
                <p:oleObj name="CorelPhotoPaint.Image.8" r:id="rId6" imgW="13723810" imgH="10228571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73575"/>
                        <a:ext cx="176371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3" name="WordArt 31"/>
          <p:cNvSpPr>
            <a:spLocks noChangeArrowheads="1" noChangeShapeType="1" noTextEdit="1"/>
          </p:cNvSpPr>
          <p:nvPr/>
        </p:nvSpPr>
        <p:spPr bwMode="auto">
          <a:xfrm>
            <a:off x="3133725" y="692150"/>
            <a:ext cx="2806700" cy="36036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r>
              <a:rPr lang="sk-SK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ial Black"/>
              </a:rPr>
              <a:t>úloha</a:t>
            </a:r>
          </a:p>
        </p:txBody>
      </p:sp>
      <p:sp>
        <p:nvSpPr>
          <p:cNvPr id="110624" name="Rectangle 32"/>
          <p:cNvSpPr>
            <a:spLocks noChangeArrowheads="1"/>
          </p:cNvSpPr>
          <p:nvPr/>
        </p:nvSpPr>
        <p:spPr bwMode="auto">
          <a:xfrm>
            <a:off x="107950" y="1125538"/>
            <a:ext cx="9072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BankGothic Md BT" pitchFamily="34" charset="0"/>
              </a:rPr>
              <a:t>Z daných čísel vyber kladné celé čísla a záporné celé čísla:</a:t>
            </a:r>
            <a:endParaRPr lang="cs-CZ">
              <a:effectLst>
                <a:outerShdw blurRad="38100" dist="38100" dir="2700000" algn="tl">
                  <a:srgbClr val="000000"/>
                </a:outerShdw>
              </a:effectLst>
              <a:latin typeface="BankGothic Md BT" pitchFamily="34" charset="0"/>
            </a:endParaRP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3348038" y="1844675"/>
            <a:ext cx="65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24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1187450" y="1484313"/>
            <a:ext cx="184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endParaRPr lang="cs-CZ" sz="280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827088" y="1773238"/>
            <a:ext cx="908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+59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29" name="Text Box 37"/>
          <p:cNvSpPr txBox="1">
            <a:spLocks noChangeArrowheads="1"/>
          </p:cNvSpPr>
          <p:nvPr/>
        </p:nvSpPr>
        <p:spPr bwMode="auto">
          <a:xfrm>
            <a:off x="1835150" y="1557338"/>
            <a:ext cx="419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0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0" name="Text Box 38"/>
          <p:cNvSpPr txBox="1">
            <a:spLocks noChangeArrowheads="1"/>
          </p:cNvSpPr>
          <p:nvPr/>
        </p:nvSpPr>
        <p:spPr bwMode="auto">
          <a:xfrm>
            <a:off x="179388" y="1484313"/>
            <a:ext cx="989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-694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2274888" y="1946275"/>
            <a:ext cx="419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2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3752850" y="1412875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+125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3" name="Text Box 41"/>
          <p:cNvSpPr txBox="1">
            <a:spLocks noChangeArrowheads="1"/>
          </p:cNvSpPr>
          <p:nvPr/>
        </p:nvSpPr>
        <p:spPr bwMode="auto">
          <a:xfrm>
            <a:off x="2627313" y="1557338"/>
            <a:ext cx="519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-3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4" name="Text Box 42"/>
          <p:cNvSpPr txBox="1">
            <a:spLocks noChangeArrowheads="1"/>
          </p:cNvSpPr>
          <p:nvPr/>
        </p:nvSpPr>
        <p:spPr bwMode="auto">
          <a:xfrm>
            <a:off x="5219700" y="1484313"/>
            <a:ext cx="7540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-98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5" name="Text Box 43"/>
          <p:cNvSpPr txBox="1">
            <a:spLocks noChangeArrowheads="1"/>
          </p:cNvSpPr>
          <p:nvPr/>
        </p:nvSpPr>
        <p:spPr bwMode="auto">
          <a:xfrm>
            <a:off x="6372225" y="1844675"/>
            <a:ext cx="654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99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6" name="Text Box 44"/>
          <p:cNvSpPr txBox="1">
            <a:spLocks noChangeArrowheads="1"/>
          </p:cNvSpPr>
          <p:nvPr/>
        </p:nvSpPr>
        <p:spPr bwMode="auto">
          <a:xfrm>
            <a:off x="7235825" y="1484313"/>
            <a:ext cx="989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-110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7" name="Text Box 45"/>
          <p:cNvSpPr txBox="1">
            <a:spLocks noChangeArrowheads="1"/>
          </p:cNvSpPr>
          <p:nvPr/>
        </p:nvSpPr>
        <p:spPr bwMode="auto">
          <a:xfrm>
            <a:off x="179388" y="2636838"/>
            <a:ext cx="1930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800">
                <a:solidFill>
                  <a:srgbClr val="FF3300"/>
                </a:solidFill>
                <a:effectLst/>
                <a:latin typeface="BankGothic Md BT" pitchFamily="34" charset="0"/>
              </a:rPr>
              <a:t>Riešenie:</a:t>
            </a:r>
            <a:endParaRPr lang="cs-CZ" sz="2800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8" name="Text Box 46"/>
          <p:cNvSpPr txBox="1">
            <a:spLocks noChangeArrowheads="1"/>
          </p:cNvSpPr>
          <p:nvPr/>
        </p:nvSpPr>
        <p:spPr bwMode="auto">
          <a:xfrm>
            <a:off x="4500563" y="1916113"/>
            <a:ext cx="12239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2400">
                <a:solidFill>
                  <a:srgbClr val="000000"/>
                </a:solidFill>
                <a:effectLst/>
                <a:latin typeface="BankGothic Md BT" pitchFamily="34" charset="0"/>
              </a:rPr>
              <a:t>-2364</a:t>
            </a:r>
            <a:endParaRPr lang="cs-CZ" sz="2400">
              <a:solidFill>
                <a:srgbClr val="0000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39" name="Text Box 47"/>
          <p:cNvSpPr txBox="1">
            <a:spLocks noChangeArrowheads="1"/>
          </p:cNvSpPr>
          <p:nvPr/>
        </p:nvSpPr>
        <p:spPr bwMode="auto">
          <a:xfrm>
            <a:off x="368300" y="6165850"/>
            <a:ext cx="2474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solidFill>
                  <a:srgbClr val="FF3300"/>
                </a:solidFill>
                <a:effectLst/>
                <a:latin typeface="BankGothic Md BT" pitchFamily="34" charset="0"/>
              </a:rPr>
              <a:t>Kladné celé čísla</a:t>
            </a:r>
            <a:endParaRPr lang="cs-CZ" sz="1800" b="1">
              <a:solidFill>
                <a:srgbClr val="FF3300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40" name="Text Box 48"/>
          <p:cNvSpPr txBox="1">
            <a:spLocks noChangeArrowheads="1"/>
          </p:cNvSpPr>
          <p:nvPr/>
        </p:nvSpPr>
        <p:spPr bwMode="auto">
          <a:xfrm>
            <a:off x="3276600" y="6165850"/>
            <a:ext cx="261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solidFill>
                  <a:schemeClr val="accent2"/>
                </a:solidFill>
                <a:effectLst/>
                <a:latin typeface="BankGothic Md BT" pitchFamily="34" charset="0"/>
              </a:rPr>
              <a:t>Záporné celé čísla</a:t>
            </a:r>
            <a:endParaRPr lang="cs-CZ" sz="1800" b="1">
              <a:solidFill>
                <a:schemeClr val="accent2"/>
              </a:solidFill>
              <a:effectLst/>
              <a:latin typeface="BankGothic Md BT" pitchFamily="34" charset="0"/>
            </a:endParaRPr>
          </a:p>
        </p:txBody>
      </p:sp>
      <p:sp>
        <p:nvSpPr>
          <p:cNvPr id="110641" name="Text Box 49"/>
          <p:cNvSpPr txBox="1">
            <a:spLocks noChangeArrowheads="1"/>
          </p:cNvSpPr>
          <p:nvPr/>
        </p:nvSpPr>
        <p:spPr bwMode="auto">
          <a:xfrm>
            <a:off x="6997700" y="6165850"/>
            <a:ext cx="814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sk-SK" sz="1800" b="1">
                <a:effectLst/>
                <a:latin typeface="BankGothic Md BT" pitchFamily="34" charset="0"/>
              </a:rPr>
              <a:t>Nula</a:t>
            </a:r>
            <a:endParaRPr lang="cs-CZ" sz="1800" b="1">
              <a:effectLst/>
              <a:latin typeface="BankGothic Md BT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2000"/>
                                        <p:tgtEl>
                                          <p:spTgt spid="1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06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4 -0.00185 C 0.06007 0.00162 0.06962 0.00832 0.08056 0.01341 C 0.09896 0.02173 0.08941 0.01272 0.10608 0.02451 C 0.10955 0.02682 0.1125 0.03098 0.11615 0.03306 C 0.12101 0.03584 0.12656 0.03699 0.13142 0.03977 C 0.16285 0.05873 0.11545 0.03769 0.15677 0.05734 C 0.17205 0.06451 0.18611 0.06844 0.20104 0.07699 C 0.20938 0.08162 0.22639 0.09017 0.22639 0.0904 C 0.24045 0.10844 0.25729 0.12601 0.27361 0.14058 C 0.2882 0.15283 0.28368 0.14543 0.29757 0.16046 C 0.31858 0.18312 0.33958 0.20555 0.36042 0.22821 C 0.37205 0.25434 0.36424 0.23907 0.38594 0.27214 C 0.38889 0.27676 0.38993 0.28277 0.39254 0.2874 C 0.39549 0.29295 0.39948 0.2978 0.40278 0.30289 C 0.41285 0.3422 0.39913 0.29179 0.41129 0.3267 C 0.41441 0.33595 0.41615 0.34751 0.41788 0.35746 C 0.41702 0.40324 0.41667 0.45017 0.41129 0.49572 C 0.4092 0.51237 0.4 0.53364 0.39948 0.54844 C 0.39879 0.56092 0.39948 0.57318 0.39948 0.58566 " pathEditMode="relative" rAng="0" ptsTypes="ffffffffffffffffffA">
                                      <p:cBhvr>
                                        <p:cTn id="136" dur="2000" fill="hold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2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500"/>
                            </p:stCondLst>
                            <p:childTnLst>
                              <p:par>
                                <p:cTn id="1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0468 0.48231 " pathEditMode="relative" ptsTypes="AA">
                                      <p:cBhvr>
                                        <p:cTn id="139" dur="20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14184 0.48231 " pathEditMode="relative" ptsTypes="AA">
                                      <p:cBhvr>
                                        <p:cTn id="142" dur="2000" fill="hold"/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99 0.05064 L -0.36892 0.54358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00" y="2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62 0.01919 L -0.05903 0.3653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1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93642E-7 L 0.00556 0.5435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2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0578E-6 L -0.05521 0.52879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2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68208E-6 L -0.26424 0.4700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0" y="2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5549E-6 L -0.27223 0.5015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68208E-6 L -0.56337 0.3967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00" y="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39306E-6 L 0.59132 0.52254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0" y="2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3" grpId="0" animBg="1"/>
      <p:bldP spid="110624" grpId="0"/>
      <p:bldP spid="110626" grpId="0"/>
      <p:bldP spid="110626" grpId="1"/>
      <p:bldP spid="110628" grpId="0"/>
      <p:bldP spid="110628" grpId="1"/>
      <p:bldP spid="110629" grpId="0"/>
      <p:bldP spid="110629" grpId="1"/>
      <p:bldP spid="110630" grpId="0"/>
      <p:bldP spid="110630" grpId="1"/>
      <p:bldP spid="110631" grpId="0"/>
      <p:bldP spid="110631" grpId="1"/>
      <p:bldP spid="110632" grpId="0"/>
      <p:bldP spid="110632" grpId="1"/>
      <p:bldP spid="110633" grpId="0"/>
      <p:bldP spid="110633" grpId="1"/>
      <p:bldP spid="110634" grpId="0"/>
      <p:bldP spid="110634" grpId="1"/>
      <p:bldP spid="110635" grpId="0"/>
      <p:bldP spid="110635" grpId="1"/>
      <p:bldP spid="110636" grpId="0"/>
      <p:bldP spid="110636" grpId="1"/>
      <p:bldP spid="110637" grpId="0"/>
      <p:bldP spid="110638" grpId="0"/>
      <p:bldP spid="110638" grpId="1"/>
      <p:bldP spid="110639" grpId="0"/>
      <p:bldP spid="110640" grpId="0"/>
      <p:bldP spid="110641" grpId="0"/>
    </p:bldLst>
  </p:timing>
</p:sld>
</file>

<file path=ppt/theme/theme1.xml><?xml version="1.0" encoding="utf-8"?>
<a:theme xmlns:a="http://schemas.openxmlformats.org/drawingml/2006/main" name="Oceán">
  <a:themeElements>
    <a:clrScheme name="Oceá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á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Oceá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ruhy na vodě">
  <a:themeElements>
    <a:clrScheme name="Kruhy na vodě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Kruhy na vodě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Kruhy na vodě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uhy na vodě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uhy na vodě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Vrcholky hor">
  <a:themeElements>
    <a:clrScheme name="Vrcholky hor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Vrcholky h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Vrcholky hor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cholky hor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Zeměkoule">
  <a:themeElements>
    <a:clrScheme name="Zeměkoul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Zeměkou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20000"/>
          <a:buFontTx/>
          <a:buNone/>
          <a:tabLst/>
          <a:defRPr kumimoji="0" lang="sk-SK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Zeměkoul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eměkoul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1185</TotalTime>
  <Words>245</Words>
  <Application>Microsoft Office PowerPoint</Application>
  <PresentationFormat>Prezentácia na obrazovke (4:3)</PresentationFormat>
  <Paragraphs>98</Paragraphs>
  <Slides>5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4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5</vt:i4>
      </vt:variant>
    </vt:vector>
  </HeadingPairs>
  <TitlesOfParts>
    <vt:vector size="20" baseType="lpstr">
      <vt:lpstr>Arial</vt:lpstr>
      <vt:lpstr>Arial Black</vt:lpstr>
      <vt:lpstr>BankGothic Md BT</vt:lpstr>
      <vt:lpstr>Book Antiqua</vt:lpstr>
      <vt:lpstr>Serifa BT</vt:lpstr>
      <vt:lpstr>Tahoma</vt:lpstr>
      <vt:lpstr>TypoUpright BT</vt:lpstr>
      <vt:lpstr>Verdana</vt:lpstr>
      <vt:lpstr>Wingdings</vt:lpstr>
      <vt:lpstr>Oceán</vt:lpstr>
      <vt:lpstr>Kruhy na vodě</vt:lpstr>
      <vt:lpstr>Vrcholky hor</vt:lpstr>
      <vt:lpstr>Zeměkoule</vt:lpstr>
      <vt:lpstr>Graf</vt:lpstr>
      <vt:lpstr>CorelPhotoPaint.Image.8</vt:lpstr>
      <vt:lpstr>Kladné a záporné čísla</vt:lpstr>
      <vt:lpstr>         Kladné a záporné celé čísla  Sú súčasťou nášho života:</vt:lpstr>
      <vt:lpstr>Kde sa ešte stretneš s celými číslami?                                                                        </vt:lpstr>
      <vt:lpstr>Celé čísla na číselnej osi  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Vzdelávanie učiteľov v oblasti IKT</dc:title>
  <dc:creator>ziak</dc:creator>
  <cp:lastModifiedBy>Dušan Andraško</cp:lastModifiedBy>
  <cp:revision>32</cp:revision>
  <dcterms:created xsi:type="dcterms:W3CDTF">2005-11-10T14:24:55Z</dcterms:created>
  <dcterms:modified xsi:type="dcterms:W3CDTF">2022-12-16T06:57:45Z</dcterms:modified>
</cp:coreProperties>
</file>