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Odčítanie desatinných čísel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6.Ročník</a:t>
            </a:r>
          </a:p>
          <a:p>
            <a:r>
              <a:rPr lang="sk-SK" smtClean="0"/>
              <a:t>Učebnica - Bero</a:t>
            </a:r>
            <a:r>
              <a:rPr lang="sk-SK" dirty="0" smtClean="0"/>
              <a:t>, </a:t>
            </a:r>
            <a:r>
              <a:rPr lang="sk-SK" dirty="0" err="1" smtClean="0"/>
              <a:t>Berová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88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Písomné odčítanie desatinných čísel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7938" y="1539487"/>
            <a:ext cx="8596668" cy="3498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200" dirty="0"/>
              <a:t>P</a:t>
            </a:r>
            <a:r>
              <a:rPr lang="sk-SK" sz="3200" dirty="0" smtClean="0"/>
              <a:t>ri zapisovaní čísel pod seba platia tieto pravidlá:</a:t>
            </a:r>
          </a:p>
          <a:p>
            <a:r>
              <a:rPr lang="sk-SK" sz="3200" b="1" dirty="0"/>
              <a:t>Desatinnú čiarku píšeme pod desatinnú čiarku.</a:t>
            </a:r>
          </a:p>
          <a:p>
            <a:r>
              <a:rPr lang="sk-SK" sz="3200" dirty="0" smtClean="0"/>
              <a:t>Pri </a:t>
            </a:r>
            <a:r>
              <a:rPr lang="sk-SK" sz="3200" smtClean="0"/>
              <a:t>písomnom </a:t>
            </a:r>
            <a:r>
              <a:rPr lang="sk-SK" sz="3200" smtClean="0"/>
              <a:t>odčítanie</a:t>
            </a:r>
            <a:r>
              <a:rPr lang="sk-SK" sz="3200" smtClean="0"/>
              <a:t> </a:t>
            </a:r>
            <a:r>
              <a:rPr lang="sk-SK" sz="3200" dirty="0" smtClean="0"/>
              <a:t>napíšeme desatinné čísla tak, aby </a:t>
            </a:r>
            <a:r>
              <a:rPr lang="sk-SK" sz="3200" b="1" dirty="0" smtClean="0"/>
              <a:t>číslice rovnakého rádu </a:t>
            </a:r>
            <a:r>
              <a:rPr lang="sk-SK" sz="3200" dirty="0" smtClean="0"/>
              <a:t>boli </a:t>
            </a:r>
            <a:r>
              <a:rPr lang="sk-SK" sz="3200" b="1" dirty="0" smtClean="0"/>
              <a:t>pod sebou. </a:t>
            </a:r>
          </a:p>
          <a:p>
            <a:r>
              <a:rPr lang="sk-SK" sz="3200" dirty="0" smtClean="0"/>
              <a:t>Upravíme čísla na </a:t>
            </a:r>
            <a:r>
              <a:rPr lang="sk-SK" sz="3200" b="1" dirty="0" smtClean="0"/>
              <a:t>rovnaký počet desatinných miest</a:t>
            </a:r>
            <a:r>
              <a:rPr lang="sk-SK" sz="3200" dirty="0" smtClean="0"/>
              <a:t>, pridaním nuly.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56549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 Vypočítaj: 753,218 – 39,27 =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100860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				</a:t>
            </a:r>
            <a:r>
              <a:rPr lang="sk-SK" sz="3200" dirty="0" smtClean="0"/>
              <a:t>753</a:t>
            </a:r>
            <a:r>
              <a:rPr lang="sk-SK" sz="3200" dirty="0" smtClean="0">
                <a:solidFill>
                  <a:srgbClr val="FF0000"/>
                </a:solidFill>
              </a:rPr>
              <a:t>,</a:t>
            </a:r>
            <a:r>
              <a:rPr lang="sk-SK" sz="3200" dirty="0" smtClean="0"/>
              <a:t>218</a:t>
            </a:r>
          </a:p>
          <a:p>
            <a:pPr marL="0" indent="0">
              <a:buNone/>
            </a:pPr>
            <a:r>
              <a:rPr lang="sk-SK" sz="3200" dirty="0"/>
              <a:t>	</a:t>
            </a:r>
            <a:r>
              <a:rPr lang="sk-SK" sz="3200" dirty="0" smtClean="0"/>
              <a:t>			 -</a:t>
            </a:r>
            <a:r>
              <a:rPr lang="sk-SK" sz="3200" u="sng" dirty="0" smtClean="0"/>
              <a:t>39</a:t>
            </a:r>
            <a:r>
              <a:rPr lang="sk-SK" sz="3200" u="sng" dirty="0" smtClean="0">
                <a:solidFill>
                  <a:srgbClr val="FF0000"/>
                </a:solidFill>
              </a:rPr>
              <a:t>,</a:t>
            </a:r>
            <a:r>
              <a:rPr lang="sk-SK" sz="3200" u="sng" dirty="0" smtClean="0"/>
              <a:t>27</a:t>
            </a:r>
            <a:endParaRPr lang="sk-SK" sz="3200" u="sng" dirty="0"/>
          </a:p>
        </p:txBody>
      </p:sp>
      <p:sp>
        <p:nvSpPr>
          <p:cNvPr id="4" name="BlokTextu 3"/>
          <p:cNvSpPr txBox="1"/>
          <p:nvPr/>
        </p:nvSpPr>
        <p:spPr>
          <a:xfrm>
            <a:off x="3752160" y="2777540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u="sng" dirty="0" smtClean="0">
                <a:solidFill>
                  <a:srgbClr val="7030A0"/>
                </a:solidFill>
              </a:rPr>
              <a:t>0</a:t>
            </a:r>
            <a:endParaRPr lang="sk-SK" sz="3200" u="sng" dirty="0">
              <a:solidFill>
                <a:srgbClr val="7030A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909094" y="2724776"/>
            <a:ext cx="511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7030A0"/>
                </a:solidFill>
              </a:rPr>
              <a:t>Upravíme na rovnaký počet desatinných miest, </a:t>
            </a:r>
            <a:br>
              <a:rPr lang="sk-SK" dirty="0" smtClean="0">
                <a:solidFill>
                  <a:srgbClr val="7030A0"/>
                </a:solidFill>
              </a:rPr>
            </a:br>
            <a:r>
              <a:rPr lang="sk-SK" dirty="0" smtClean="0">
                <a:solidFill>
                  <a:srgbClr val="7030A0"/>
                </a:solidFill>
              </a:rPr>
              <a:t>ako sme to robili pri porovnávaní.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783291" y="3207382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565099" y="3216268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352692" y="3207382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995913" y="3197921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769933" y="3202554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2528862" y="3197920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3640971" y="2300318"/>
            <a:ext cx="202223" cy="90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3410106" y="2300318"/>
            <a:ext cx="202223" cy="90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3058988" y="2300311"/>
            <a:ext cx="202223" cy="90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2827219" y="2315310"/>
            <a:ext cx="202223" cy="90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3865233" y="2304084"/>
            <a:ext cx="202223" cy="90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4909094" y="1773590"/>
            <a:ext cx="33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Skontrolujem desatinnú čiarku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3207712" y="3188460"/>
            <a:ext cx="33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,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4927699" y="2301698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Skontrolujem zápis číslic rovnakého rádu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536331" y="6356838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U. </a:t>
            </a:r>
            <a:r>
              <a:rPr lang="sk-SK" dirty="0" smtClean="0"/>
              <a:t>str.39/3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142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 Vypočítaj: 2 435,09</a:t>
            </a:r>
            <a:r>
              <a:rPr lang="sk-SK" dirty="0"/>
              <a:t> </a:t>
            </a:r>
            <a:r>
              <a:rPr lang="sk-SK" dirty="0" smtClean="0"/>
              <a:t>– 560,372=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206869" y="2215661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2 435</a:t>
            </a:r>
            <a:r>
              <a:rPr lang="sk-SK" sz="3200" dirty="0" smtClean="0">
                <a:solidFill>
                  <a:srgbClr val="FF0000"/>
                </a:solidFill>
              </a:rPr>
              <a:t>,</a:t>
            </a:r>
            <a:r>
              <a:rPr lang="sk-SK" sz="3200" dirty="0" smtClean="0"/>
              <a:t>09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536331" y="6356838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U. </a:t>
            </a:r>
            <a:r>
              <a:rPr lang="sk-SK" dirty="0" smtClean="0"/>
              <a:t>str.39/3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789726" y="2685465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u="sng" dirty="0" smtClean="0"/>
              <a:t>     -560</a:t>
            </a:r>
            <a:r>
              <a:rPr lang="sk-SK" sz="3200" u="sng" dirty="0" smtClean="0">
                <a:solidFill>
                  <a:srgbClr val="FF0000"/>
                </a:solidFill>
              </a:rPr>
              <a:t>,</a:t>
            </a:r>
            <a:r>
              <a:rPr lang="sk-SK" sz="3200" u="sng" dirty="0" smtClean="0"/>
              <a:t>372</a:t>
            </a:r>
            <a:endParaRPr lang="sk-SK" sz="3200" u="sng" dirty="0"/>
          </a:p>
        </p:txBody>
      </p:sp>
      <p:sp>
        <p:nvSpPr>
          <p:cNvPr id="7" name="Obdĺžnik 6"/>
          <p:cNvSpPr/>
          <p:nvPr/>
        </p:nvSpPr>
        <p:spPr>
          <a:xfrm>
            <a:off x="3650520" y="2321340"/>
            <a:ext cx="200511" cy="956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826973" y="2321337"/>
            <a:ext cx="200511" cy="956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415448" y="2321339"/>
            <a:ext cx="200511" cy="956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3069612" y="2321338"/>
            <a:ext cx="200511" cy="956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3761284" y="2205044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7030A0"/>
                </a:solidFill>
              </a:rPr>
              <a:t>0</a:t>
            </a:r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909094" y="2724776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7030A0"/>
                </a:solidFill>
              </a:rPr>
              <a:t>Upravíme na rovnaký počet desatinných miest.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909094" y="1773590"/>
            <a:ext cx="33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Skontrolujem desatinnú čiarku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4927699" y="2301698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Skontrolujem zápis číslic rovnakého rádu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3774146" y="3171091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3555375" y="3181163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3345240" y="3191235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3197044" y="3091438"/>
            <a:ext cx="33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,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2985727" y="3176504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2774204" y="3171091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2564478" y="3171090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BlokTextu 21"/>
          <p:cNvSpPr txBox="1"/>
          <p:nvPr/>
        </p:nvSpPr>
        <p:spPr>
          <a:xfrm>
            <a:off x="2264010" y="3165886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1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4" name="Obdĺžnik 23"/>
          <p:cNvSpPr/>
          <p:nvPr/>
        </p:nvSpPr>
        <p:spPr>
          <a:xfrm>
            <a:off x="2633147" y="2320649"/>
            <a:ext cx="200511" cy="956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584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3. Vypočítaj: 28 547,3 – 6 317,57 =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329962" y="1930400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28 547</a:t>
            </a:r>
            <a:r>
              <a:rPr lang="sk-SK" sz="3200" dirty="0" smtClean="0">
                <a:solidFill>
                  <a:srgbClr val="FF0000"/>
                </a:solidFill>
              </a:rPr>
              <a:t>,</a:t>
            </a:r>
            <a:r>
              <a:rPr lang="sk-SK" sz="3200" dirty="0" smtClean="0"/>
              <a:t>3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2548457" y="2427824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u="sng" dirty="0" smtClean="0"/>
              <a:t>6 317</a:t>
            </a:r>
            <a:r>
              <a:rPr lang="sk-SK" sz="3200" u="sng" dirty="0" smtClean="0">
                <a:solidFill>
                  <a:srgbClr val="FF0000"/>
                </a:solidFill>
              </a:rPr>
              <a:t>,</a:t>
            </a:r>
            <a:r>
              <a:rPr lang="sk-SK" sz="3200" u="sng" dirty="0" smtClean="0"/>
              <a:t>57</a:t>
            </a:r>
            <a:endParaRPr lang="sk-SK" sz="3200" u="sng" dirty="0"/>
          </a:p>
        </p:txBody>
      </p:sp>
      <p:sp>
        <p:nvSpPr>
          <p:cNvPr id="6" name="Obdĺžnik 5"/>
          <p:cNvSpPr/>
          <p:nvPr/>
        </p:nvSpPr>
        <p:spPr>
          <a:xfrm>
            <a:off x="3771290" y="2037861"/>
            <a:ext cx="175847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409340" y="2037860"/>
            <a:ext cx="175847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203759" y="2044786"/>
            <a:ext cx="175847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2992257" y="2044786"/>
            <a:ext cx="175847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4909094" y="2724776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7030A0"/>
                </a:solidFill>
              </a:rPr>
              <a:t>Upravíme na rovnaký počet desatinných miest.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4909094" y="1773590"/>
            <a:ext cx="33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Skontrolujem desatinnú čiarku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927699" y="2301698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Skontrolujem zápis číslic rovnakého rádu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877822" y="1934883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7030A0"/>
                </a:solidFill>
              </a:rPr>
              <a:t>0</a:t>
            </a:r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3859876" y="2859857"/>
            <a:ext cx="37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3633072" y="2852843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3509325" y="2852843"/>
            <a:ext cx="33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,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3315806" y="2859857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" name="BlokTextu 21"/>
          <p:cNvSpPr txBox="1"/>
          <p:nvPr/>
        </p:nvSpPr>
        <p:spPr>
          <a:xfrm>
            <a:off x="3105094" y="2852843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BlokTextu 22"/>
          <p:cNvSpPr txBox="1"/>
          <p:nvPr/>
        </p:nvSpPr>
        <p:spPr>
          <a:xfrm>
            <a:off x="2875783" y="2852843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BlokTextu 23"/>
          <p:cNvSpPr txBox="1"/>
          <p:nvPr/>
        </p:nvSpPr>
        <p:spPr>
          <a:xfrm>
            <a:off x="2603797" y="2859857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BlokTextu 24"/>
          <p:cNvSpPr txBox="1"/>
          <p:nvPr/>
        </p:nvSpPr>
        <p:spPr>
          <a:xfrm>
            <a:off x="2383264" y="2861468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536331" y="6356838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U. </a:t>
            </a:r>
            <a:r>
              <a:rPr lang="sk-SK" dirty="0" smtClean="0"/>
              <a:t>str.39/3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2328836" y="2522189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-</a:t>
            </a:r>
            <a:endParaRPr lang="sk-SK" dirty="0"/>
          </a:p>
        </p:txBody>
      </p:sp>
      <p:sp>
        <p:nvSpPr>
          <p:cNvPr id="27" name="Obdĺžnik 26"/>
          <p:cNvSpPr/>
          <p:nvPr/>
        </p:nvSpPr>
        <p:spPr>
          <a:xfrm>
            <a:off x="2659378" y="2051800"/>
            <a:ext cx="175847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54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 Vypočítaj: 4,28 – 0,9 =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36331" y="6356838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U. </a:t>
            </a:r>
            <a:r>
              <a:rPr lang="sk-SK" dirty="0" smtClean="0"/>
              <a:t>str.39/3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909094" y="2724776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7030A0"/>
                </a:solidFill>
              </a:rPr>
              <a:t>Upravíme na rovnaký počet desatinných miest.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909094" y="1773590"/>
            <a:ext cx="33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Skontrolujem desatinnú čiarku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927699" y="2301698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Skontrolujem zápis číslic rovnakého rádu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982098" y="171291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4,28</a:t>
            </a:r>
            <a:endParaRPr lang="sk-SK" sz="3200" dirty="0"/>
          </a:p>
        </p:txBody>
      </p:sp>
      <p:sp>
        <p:nvSpPr>
          <p:cNvPr id="9" name="BlokTextu 8"/>
          <p:cNvSpPr txBox="1"/>
          <p:nvPr/>
        </p:nvSpPr>
        <p:spPr>
          <a:xfrm>
            <a:off x="1868972" y="2207163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u="sng" dirty="0" smtClean="0"/>
              <a:t>-0,9</a:t>
            </a:r>
            <a:endParaRPr lang="sk-SK" sz="3200" u="sng" dirty="0"/>
          </a:p>
        </p:txBody>
      </p:sp>
      <p:sp>
        <p:nvSpPr>
          <p:cNvPr id="11" name="Obdĺžnik 10"/>
          <p:cNvSpPr/>
          <p:nvPr/>
        </p:nvSpPr>
        <p:spPr>
          <a:xfrm>
            <a:off x="2462960" y="1845635"/>
            <a:ext cx="155276" cy="802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2125066" y="1868773"/>
            <a:ext cx="155276" cy="802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2586963" y="2206668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u="sng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2563529" y="2777648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2355169" y="2775323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2238096" y="2781752"/>
            <a:ext cx="33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,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2019010" y="2757807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86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  <p:bldP spid="12" grpId="0" animBg="1"/>
      <p:bldP spid="15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1808" y="839789"/>
            <a:ext cx="8596668" cy="1320800"/>
          </a:xfrm>
        </p:spPr>
        <p:txBody>
          <a:bodyPr/>
          <a:lstStyle/>
          <a:p>
            <a:r>
              <a:rPr lang="sk-SK" dirty="0" smtClean="0"/>
              <a:t>Učebnica str. 39/4 – samostatná práca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Skontroluj si riešenie:</a:t>
            </a:r>
          </a:p>
          <a:p>
            <a:r>
              <a:rPr lang="sk-SK" dirty="0" smtClean="0"/>
              <a:t>A) 246,38 – 39 = </a:t>
            </a:r>
            <a:r>
              <a:rPr lang="sk-SK" dirty="0" smtClean="0">
                <a:solidFill>
                  <a:srgbClr val="FF0000"/>
                </a:solidFill>
              </a:rPr>
              <a:t>207,38</a:t>
            </a:r>
          </a:p>
          <a:p>
            <a:r>
              <a:rPr lang="sk-SK" dirty="0" smtClean="0"/>
              <a:t>B) 6,538 – 0,26 = </a:t>
            </a:r>
            <a:r>
              <a:rPr lang="sk-SK" dirty="0" smtClean="0">
                <a:solidFill>
                  <a:srgbClr val="FF0000"/>
                </a:solidFill>
              </a:rPr>
              <a:t>6,278</a:t>
            </a:r>
          </a:p>
          <a:p>
            <a:r>
              <a:rPr lang="sk-SK" dirty="0" smtClean="0"/>
              <a:t>C) 5 419,35 – 678,251= </a:t>
            </a:r>
            <a:r>
              <a:rPr lang="sk-SK" dirty="0" smtClean="0">
                <a:solidFill>
                  <a:srgbClr val="FF0000"/>
                </a:solidFill>
              </a:rPr>
              <a:t>4 741,099</a:t>
            </a:r>
          </a:p>
          <a:p>
            <a:r>
              <a:rPr lang="sk-SK" dirty="0" smtClean="0"/>
              <a:t>D) 35,8 – 2,17 = </a:t>
            </a:r>
            <a:r>
              <a:rPr lang="sk-SK" dirty="0" smtClean="0">
                <a:solidFill>
                  <a:srgbClr val="FF0000"/>
                </a:solidFill>
              </a:rPr>
              <a:t>33,63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469812" y="2684373"/>
            <a:ext cx="810883" cy="577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4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Koniec prezentácie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02880" y="2057072"/>
            <a:ext cx="9312055" cy="3880773"/>
          </a:xfrm>
        </p:spPr>
        <p:txBody>
          <a:bodyPr/>
          <a:lstStyle/>
          <a:p>
            <a:r>
              <a:rPr lang="sk-SK" dirty="0" smtClean="0"/>
              <a:t> Príklady sú vybrané z učebnice matematiky pre 6.ročník – Zuzana a Peter </a:t>
            </a:r>
            <a:r>
              <a:rPr lang="sk-SK" dirty="0" err="1" smtClean="0"/>
              <a:t>Bero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5" y="3079355"/>
            <a:ext cx="4511615" cy="33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264</Words>
  <Application>Microsoft Office PowerPoint</Application>
  <PresentationFormat>Širokouhlá</PresentationFormat>
  <Paragraphs>76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Odčítanie desatinných čísel</vt:lpstr>
      <vt:lpstr>Písomné odčítanie desatinných čísel</vt:lpstr>
      <vt:lpstr>1. Vypočítaj: 753,218 – 39,27 = </vt:lpstr>
      <vt:lpstr>2. Vypočítaj: 2 435,09 – 560,372=</vt:lpstr>
      <vt:lpstr>3. Vypočítaj: 28 547,3 – 6 317,57 =</vt:lpstr>
      <vt:lpstr>4. Vypočítaj: 4,28 – 0,9 =</vt:lpstr>
      <vt:lpstr>Učebnica str. 39/4 – samostatná práca</vt:lpstr>
      <vt:lpstr>Koniec prezentácie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Sčítanie desatinných čísel</dc:title>
  <dc:creator>Konto Microsoft</dc:creator>
  <cp:lastModifiedBy>Konto Microsoft</cp:lastModifiedBy>
  <cp:revision>18</cp:revision>
  <dcterms:created xsi:type="dcterms:W3CDTF">2020-11-27T07:46:34Z</dcterms:created>
  <dcterms:modified xsi:type="dcterms:W3CDTF">2020-11-27T12:26:35Z</dcterms:modified>
</cp:coreProperties>
</file>