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18"/>
  </p:notesMasterIdLst>
  <p:sldIdLst>
    <p:sldId id="268" r:id="rId2"/>
    <p:sldId id="258" r:id="rId3"/>
    <p:sldId id="279" r:id="rId4"/>
    <p:sldId id="292" r:id="rId5"/>
    <p:sldId id="280" r:id="rId6"/>
    <p:sldId id="282" r:id="rId7"/>
    <p:sldId id="283" r:id="rId8"/>
    <p:sldId id="284" r:id="rId9"/>
    <p:sldId id="285" r:id="rId10"/>
    <p:sldId id="277" r:id="rId11"/>
    <p:sldId id="286" r:id="rId12"/>
    <p:sldId id="287" r:id="rId13"/>
    <p:sldId id="288" r:id="rId14"/>
    <p:sldId id="289" r:id="rId15"/>
    <p:sldId id="290" r:id="rId16"/>
    <p:sldId id="291" r:id="rId1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16EC"/>
    <a:srgbClr val="FF0066"/>
    <a:srgbClr val="C20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0" d="100"/>
          <a:sy n="60" d="100"/>
        </p:scale>
        <p:origin x="2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A24D9F-2458-4F7D-ACF8-1D564833E783}" type="datetimeFigureOut">
              <a:rPr lang="sk-SK"/>
              <a:pPr>
                <a:defRPr/>
              </a:pPr>
              <a:t>17. 12. 2021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424488E-DFAE-4F06-98EC-5A938E91764B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890796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F75D-09E5-4AE3-970D-25F6F11EBE08}" type="slidenum">
              <a:rPr lang="en-GB" altLang="sk-SK"/>
              <a:pPr>
                <a:defRPr/>
              </a:pPr>
              <a:t>‹#›</a:t>
            </a:fld>
            <a:endParaRPr lang="en-GB" altLang="sk-SK"/>
          </a:p>
        </p:txBody>
      </p:sp>
    </p:spTree>
    <p:extLst>
      <p:ext uri="{BB962C8B-B14F-4D97-AF65-F5344CB8AC3E}">
        <p14:creationId xmlns:p14="http://schemas.microsoft.com/office/powerpoint/2010/main" val="415038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DD114-2407-46E0-9DC7-31BB8C0D8FEC}" type="slidenum">
              <a:rPr lang="en-GB" altLang="sk-SK"/>
              <a:pPr>
                <a:defRPr/>
              </a:pPr>
              <a:t>‹#›</a:t>
            </a:fld>
            <a:endParaRPr lang="en-GB" altLang="sk-SK"/>
          </a:p>
        </p:txBody>
      </p:sp>
    </p:spTree>
    <p:extLst>
      <p:ext uri="{BB962C8B-B14F-4D97-AF65-F5344CB8AC3E}">
        <p14:creationId xmlns:p14="http://schemas.microsoft.com/office/powerpoint/2010/main" val="353541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735F-1827-47C0-945E-51E445CA57EF}" type="slidenum">
              <a:rPr lang="en-GB" altLang="sk-SK"/>
              <a:pPr>
                <a:defRPr/>
              </a:pPr>
              <a:t>‹#›</a:t>
            </a:fld>
            <a:endParaRPr lang="en-GB" altLang="sk-SK"/>
          </a:p>
        </p:txBody>
      </p:sp>
    </p:spTree>
    <p:extLst>
      <p:ext uri="{BB962C8B-B14F-4D97-AF65-F5344CB8AC3E}">
        <p14:creationId xmlns:p14="http://schemas.microsoft.com/office/powerpoint/2010/main" val="1660363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Nadpis, text a obrázok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jektu ClipArt 3"/>
          <p:cNvSpPr>
            <a:spLocks noGrp="1"/>
          </p:cNvSpPr>
          <p:nvPr>
            <p:ph type="clipArt" sz="half" idx="2"/>
          </p:nvPr>
        </p:nvSpPr>
        <p:spPr>
          <a:xfrm>
            <a:off x="4800600" y="19050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sk-SK" noProof="0" smtClean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6EA974-A125-4C33-BB80-AF25E25D6A1E}" type="slidenum">
              <a:rPr lang="en-GB" altLang="sk-SK"/>
              <a:pPr>
                <a:defRPr/>
              </a:pPr>
              <a:t>‹#›</a:t>
            </a:fld>
            <a:endParaRPr lang="en-GB" altLang="sk-SK"/>
          </a:p>
        </p:txBody>
      </p:sp>
    </p:spTree>
    <p:extLst>
      <p:ext uri="{BB962C8B-B14F-4D97-AF65-F5344CB8AC3E}">
        <p14:creationId xmlns:p14="http://schemas.microsoft.com/office/powerpoint/2010/main" val="23677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AEA1C-F05E-4A94-A01D-7F9A701BADFE}" type="slidenum">
              <a:rPr lang="en-GB" altLang="sk-SK"/>
              <a:pPr>
                <a:defRPr/>
              </a:pPr>
              <a:t>‹#›</a:t>
            </a:fld>
            <a:endParaRPr lang="en-GB" altLang="sk-SK"/>
          </a:p>
        </p:txBody>
      </p:sp>
    </p:spTree>
    <p:extLst>
      <p:ext uri="{BB962C8B-B14F-4D97-AF65-F5344CB8AC3E}">
        <p14:creationId xmlns:p14="http://schemas.microsoft.com/office/powerpoint/2010/main" val="218455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3654C-21BB-4FB4-AB44-557F65301442}" type="slidenum">
              <a:rPr lang="en-GB" altLang="sk-SK"/>
              <a:pPr>
                <a:defRPr/>
              </a:pPr>
              <a:t>‹#›</a:t>
            </a:fld>
            <a:endParaRPr lang="en-GB" altLang="sk-SK"/>
          </a:p>
        </p:txBody>
      </p:sp>
    </p:spTree>
    <p:extLst>
      <p:ext uri="{BB962C8B-B14F-4D97-AF65-F5344CB8AC3E}">
        <p14:creationId xmlns:p14="http://schemas.microsoft.com/office/powerpoint/2010/main" val="69984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F6146-BD9E-41DE-BD9E-1057B3924007}" type="slidenum">
              <a:rPr lang="en-GB" altLang="sk-SK"/>
              <a:pPr>
                <a:defRPr/>
              </a:pPr>
              <a:t>‹#›</a:t>
            </a:fld>
            <a:endParaRPr lang="en-GB" altLang="sk-SK"/>
          </a:p>
        </p:txBody>
      </p:sp>
    </p:spTree>
    <p:extLst>
      <p:ext uri="{BB962C8B-B14F-4D97-AF65-F5344CB8AC3E}">
        <p14:creationId xmlns:p14="http://schemas.microsoft.com/office/powerpoint/2010/main" val="191404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A76A5-76E0-4094-B9DF-EC6E52E1F059}" type="slidenum">
              <a:rPr lang="en-GB" altLang="sk-SK"/>
              <a:pPr>
                <a:defRPr/>
              </a:pPr>
              <a:t>‹#›</a:t>
            </a:fld>
            <a:endParaRPr lang="en-GB" altLang="sk-SK"/>
          </a:p>
        </p:txBody>
      </p:sp>
    </p:spTree>
    <p:extLst>
      <p:ext uri="{BB962C8B-B14F-4D97-AF65-F5344CB8AC3E}">
        <p14:creationId xmlns:p14="http://schemas.microsoft.com/office/powerpoint/2010/main" val="228860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A966B-544E-4B38-9637-C14F13323C57}" type="slidenum">
              <a:rPr lang="en-GB" altLang="sk-SK"/>
              <a:pPr>
                <a:defRPr/>
              </a:pPr>
              <a:t>‹#›</a:t>
            </a:fld>
            <a:endParaRPr lang="en-GB" altLang="sk-SK"/>
          </a:p>
        </p:txBody>
      </p:sp>
    </p:spTree>
    <p:extLst>
      <p:ext uri="{BB962C8B-B14F-4D97-AF65-F5344CB8AC3E}">
        <p14:creationId xmlns:p14="http://schemas.microsoft.com/office/powerpoint/2010/main" val="289935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E4A90-6233-4A23-BE86-EC7E2BBE4BC0}" type="slidenum">
              <a:rPr lang="en-GB" altLang="sk-SK"/>
              <a:pPr>
                <a:defRPr/>
              </a:pPr>
              <a:t>‹#›</a:t>
            </a:fld>
            <a:endParaRPr lang="en-GB" altLang="sk-SK"/>
          </a:p>
        </p:txBody>
      </p:sp>
    </p:spTree>
    <p:extLst>
      <p:ext uri="{BB962C8B-B14F-4D97-AF65-F5344CB8AC3E}">
        <p14:creationId xmlns:p14="http://schemas.microsoft.com/office/powerpoint/2010/main" val="407586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81CF0-58FD-4E4A-BFE3-ABF35DBE1B43}" type="slidenum">
              <a:rPr lang="en-GB" altLang="sk-SK"/>
              <a:pPr>
                <a:defRPr/>
              </a:pPr>
              <a:t>‹#›</a:t>
            </a:fld>
            <a:endParaRPr lang="en-GB" altLang="sk-SK"/>
          </a:p>
        </p:txBody>
      </p:sp>
    </p:spTree>
    <p:extLst>
      <p:ext uri="{BB962C8B-B14F-4D97-AF65-F5344CB8AC3E}">
        <p14:creationId xmlns:p14="http://schemas.microsoft.com/office/powerpoint/2010/main" val="411019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A4CE1-BC01-47C5-A866-8B4ED3D4299E}" type="slidenum">
              <a:rPr lang="en-GB" altLang="sk-SK"/>
              <a:pPr>
                <a:defRPr/>
              </a:pPr>
              <a:t>‹#›</a:t>
            </a:fld>
            <a:endParaRPr lang="en-GB" altLang="sk-SK"/>
          </a:p>
        </p:txBody>
      </p:sp>
    </p:spTree>
    <p:extLst>
      <p:ext uri="{BB962C8B-B14F-4D97-AF65-F5344CB8AC3E}">
        <p14:creationId xmlns:p14="http://schemas.microsoft.com/office/powerpoint/2010/main" val="210391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nadpis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 predlohy nadpisov.</a:t>
            </a:r>
          </a:p>
        </p:txBody>
      </p:sp>
      <p:sp>
        <p:nvSpPr>
          <p:cNvPr id="1027" name="Zástupný symbol tex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8446AB5-CCFA-4257-846E-ADAB7E1DA2E0}" type="slidenum">
              <a:rPr lang="en-GB" altLang="sk-SK"/>
              <a:pPr>
                <a:defRPr/>
              </a:pPr>
              <a:t>‹#›</a:t>
            </a:fld>
            <a:endParaRPr lang="en-GB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pe.s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http://www.upjs.sk/public/media/3641/agentura-rgb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7" Type="http://schemas.openxmlformats.org/officeDocument/2006/relationships/image" Target="../media/image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0.png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sk-SK" sz="4400" dirty="0" smtClean="0"/>
              <a:t>Vety o logaritmoch</a:t>
            </a:r>
            <a:endParaRPr lang="sk-S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Podnadpis 2"/>
          <p:cNvSpPr txBox="1">
            <a:spLocks/>
          </p:cNvSpPr>
          <p:nvPr/>
        </p:nvSpPr>
        <p:spPr>
          <a:xfrm>
            <a:off x="1371600" y="3886200"/>
            <a:ext cx="6400800" cy="256698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sk-SK" sz="3200" dirty="0">
                <a:latin typeface="+mn-lt"/>
              </a:rPr>
              <a:t>Mgr. Miroslava </a:t>
            </a:r>
            <a:r>
              <a:rPr lang="sk-SK" sz="3200" dirty="0" err="1">
                <a:latin typeface="+mn-lt"/>
              </a:rPr>
              <a:t>Janikovičová</a:t>
            </a:r>
            <a:endParaRPr lang="sk-SK" sz="3200" dirty="0">
              <a:latin typeface="+mn-lt"/>
            </a:endParaRP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sk-SK" sz="3200" dirty="0">
                <a:latin typeface="+mn-lt"/>
              </a:rPr>
              <a:t>Gymnázium Partizánske</a:t>
            </a: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sk-SK" sz="3200" dirty="0" err="1">
                <a:latin typeface="+mn-lt"/>
                <a:hlinkClick r:id="rId2"/>
              </a:rPr>
              <a:t>www.gympe.sk</a:t>
            </a:r>
            <a:endParaRPr lang="sk-SK" sz="3200" dirty="0">
              <a:latin typeface="+mn-lt"/>
            </a:endParaRP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sk-SK" sz="3200" dirty="0">
              <a:latin typeface="+mn-lt"/>
            </a:endParaRP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sk-SK" sz="3200" dirty="0" smtClean="0">
                <a:latin typeface="+mn-lt"/>
              </a:rPr>
              <a:t>Funkcie III.</a:t>
            </a:r>
            <a:endParaRPr lang="sk-SK" sz="3200" dirty="0">
              <a:latin typeface="+mn-lt"/>
            </a:endParaRPr>
          </a:p>
        </p:txBody>
      </p:sp>
      <p:grpSp>
        <p:nvGrpSpPr>
          <p:cNvPr id="4100" name="Skupina 16"/>
          <p:cNvGrpSpPr>
            <a:grpSpLocks/>
          </p:cNvGrpSpPr>
          <p:nvPr/>
        </p:nvGrpSpPr>
        <p:grpSpPr bwMode="auto">
          <a:xfrm>
            <a:off x="814388" y="301625"/>
            <a:ext cx="7515225" cy="1828800"/>
            <a:chOff x="0" y="0"/>
            <a:chExt cx="8569327" cy="1870572"/>
          </a:xfrm>
        </p:grpSpPr>
        <p:pic>
          <p:nvPicPr>
            <p:cNvPr id="4101" name="Picture 10" descr="http://www.upjs.sk/public/media/3641/agentura-rgb.jpg"/>
            <p:cNvPicPr>
              <a:picLocks noChangeAspect="1" noChangeArrowheads="1"/>
            </p:cNvPicPr>
            <p:nvPr/>
          </p:nvPicPr>
          <p:blipFill>
            <a:blip r:embed="rId3" r:link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2460"/>
              <a:ext cx="3255995" cy="65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5113" y="2865"/>
              <a:ext cx="1529925" cy="1195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156" y="0"/>
              <a:ext cx="1229171" cy="1070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4" name="Rectangle 16"/>
            <p:cNvSpPr>
              <a:spLocks noChangeArrowheads="1"/>
            </p:cNvSpPr>
            <p:nvPr/>
          </p:nvSpPr>
          <p:spPr bwMode="auto">
            <a:xfrm>
              <a:off x="2" y="1147576"/>
              <a:ext cx="8569325" cy="722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sk-SK" altLang="sk-SK" sz="1000">
                  <a:solidFill>
                    <a:srgbClr val="000000"/>
                  </a:solidFill>
                  <a:cs typeface="Times New Roman" panose="02020603050405020304" pitchFamily="18" charset="0"/>
                </a:rPr>
                <a:t>„</a:t>
              </a:r>
              <a:r>
                <a:rPr lang="sk-SK" altLang="sk-SK" sz="10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Moderné vzdelávanie pre vedomostnú spoločnosť/Projekt je spolufinancovaný zo  zdrojov EÚ“.</a:t>
              </a:r>
              <a:endParaRPr lang="sk-SK" altLang="sk-SK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sk-SK" altLang="sk-SK" sz="1000">
                  <a:solidFill>
                    <a:srgbClr val="000000"/>
                  </a:solidFill>
                  <a:cs typeface="Times New Roman" panose="02020603050405020304" pitchFamily="18" charset="0"/>
                </a:rPr>
                <a:t> </a:t>
              </a:r>
              <a:endParaRPr lang="sk-SK" altLang="sk-SK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sk-SK" altLang="sk-SK" sz="800">
                  <a:solidFill>
                    <a:srgbClr val="000000"/>
                  </a:solidFill>
                  <a:cs typeface="Times New Roman" panose="02020603050405020304" pitchFamily="18" charset="0"/>
                </a:rPr>
                <a:t>Názov projektu : Inovácia vzdelávacieho procesu Gymnázia v Partizánskom na základe požiadaviek trhu práce a potrieb vzdelanostnej spoločnosti</a:t>
              </a:r>
              <a:endParaRPr lang="sk-SK" altLang="sk-SK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 eaLnBrk="1" hangingPunct="1"/>
              <a:r>
                <a:rPr lang="sk-SK" altLang="sk-SK" sz="1000">
                  <a:solidFill>
                    <a:srgbClr val="000000"/>
                  </a:solidFill>
                  <a:cs typeface="Times New Roman" panose="02020603050405020304" pitchFamily="18" charset="0"/>
                </a:rPr>
                <a:t>ITMS : 26110130705</a:t>
              </a:r>
              <a:endParaRPr lang="sk-SK" altLang="sk-SK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ublina v tvare zaobleného obdĺžnika 2"/>
          <p:cNvSpPr/>
          <p:nvPr/>
        </p:nvSpPr>
        <p:spPr>
          <a:xfrm>
            <a:off x="1833464" y="260648"/>
            <a:ext cx="6194920" cy="4752528"/>
          </a:xfrm>
          <a:prstGeom prst="wedgeRoundRectCallou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dirty="0" smtClean="0">
                <a:solidFill>
                  <a:srgbClr val="FF0000"/>
                </a:solidFill>
              </a:rPr>
              <a:t>Zhrnutie:</a:t>
            </a:r>
          </a:p>
          <a:p>
            <a:r>
              <a:rPr lang="sk-SK" sz="4000" dirty="0" smtClean="0">
                <a:solidFill>
                  <a:srgbClr val="FF0000"/>
                </a:solidFill>
              </a:rPr>
              <a:t>Logaritmy prevádzajú násobenie na sčítanie a delenie na odčítanie.</a:t>
            </a:r>
            <a:endParaRPr lang="sk-SK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09"/>
            <a:ext cx="7772400" cy="1143000"/>
          </a:xfrm>
        </p:spPr>
        <p:txBody>
          <a:bodyPr/>
          <a:lstStyle/>
          <a:p>
            <a:pPr algn="l" eaLnBrk="1" hangingPunct="1"/>
            <a:r>
              <a:rPr lang="sk-SK" altLang="sk-SK" sz="3600" dirty="0" smtClean="0"/>
              <a:t>Pr5. Zapíšte ako násobok log x:</a:t>
            </a:r>
            <a:endParaRPr lang="en-GB" altLang="sk-SK" sz="3600" dirty="0" smtClean="0"/>
          </a:p>
        </p:txBody>
      </p:sp>
      <p:sp>
        <p:nvSpPr>
          <p:cNvPr id="34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68313" y="6518275"/>
            <a:ext cx="8207375" cy="339725"/>
          </a:xfrm>
        </p:spPr>
        <p:txBody>
          <a:bodyPr/>
          <a:lstStyle/>
          <a:p>
            <a:pPr>
              <a:defRPr/>
            </a:pPr>
            <a:r>
              <a:rPr lang="sk-SK" dirty="0"/>
              <a:t>Matematika </a:t>
            </a:r>
            <a:r>
              <a:rPr lang="sk-SK" dirty="0" smtClean="0"/>
              <a:t>– Funkcie III.– Veta o logaritmoch </a:t>
            </a:r>
            <a:r>
              <a:rPr lang="sk-SK" dirty="0"/>
              <a:t>- Mgr. M. </a:t>
            </a:r>
            <a:r>
              <a:rPr lang="sk-SK" dirty="0" err="1"/>
              <a:t>Janikovičová</a:t>
            </a:r>
            <a:r>
              <a:rPr lang="sk-SK" dirty="0"/>
              <a:t>, </a:t>
            </a:r>
            <a:r>
              <a:rPr lang="sk-SK" dirty="0" err="1"/>
              <a:t>www.gympe.sk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685800" y="1480954"/>
                <a:ext cx="3108564" cy="435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𝑙𝑜𝑔𝑥</m:t>
                              </m:r>
                            </m:e>
                            <m:sup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800" i="1">
                                  <a:latin typeface="Cambria Math" panose="02040503050406030204" pitchFamily="18" charset="0"/>
                                </a:rPr>
                                <m:t>𝑙𝑜𝑔𝑥</m:t>
                              </m:r>
                            </m:e>
                            <m:sup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/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80954"/>
                <a:ext cx="3108564" cy="4357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1583668" y="5988415"/>
                <a:ext cx="5976664" cy="553998"/>
              </a:xfrm>
              <a:prstGeom prst="rect">
                <a:avLst/>
              </a:prstGeom>
              <a:solidFill>
                <a:srgbClr val="FF0000">
                  <a:alpha val="31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sk-SK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5988415"/>
                <a:ext cx="5976664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852785" y="2251961"/>
                <a:ext cx="2774594" cy="809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𝑙𝑜𝑔𝑥</m:t>
                              </m:r>
                            </m:e>
                            <m:sup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sz="280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𝑜𝑔</m:t>
                          </m:r>
                          <m:f>
                            <m:fPr>
                              <m:ctrlP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sk-SK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sk-SK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/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85" y="2251961"/>
                <a:ext cx="2774594" cy="8093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861451" y="3396597"/>
                <a:ext cx="1444434" cy="486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𝑙𝑜𝑔</m:t>
                    </m:r>
                    <m:rad>
                      <m:radPr>
                        <m:ctrlPr>
                          <a:rPr lang="sk-SK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rad>
                  </m:oMath>
                </a14:m>
                <a:r>
                  <a:rPr lang="sk-SK" sz="2800" dirty="0" smtClean="0"/>
                  <a:t>=</a:t>
                </a:r>
                <a:endParaRPr lang="sk-SK" sz="2800" dirty="0"/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51" y="3396597"/>
                <a:ext cx="1444434" cy="486287"/>
              </a:xfrm>
              <a:prstGeom prst="rect">
                <a:avLst/>
              </a:prstGeom>
              <a:blipFill rotWithShape="0">
                <a:blip r:embed="rId7"/>
                <a:stretch>
                  <a:fillRect t="-12500" r="-13924" b="-425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839601" y="4218131"/>
                <a:ext cx="2574294" cy="88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ad>
                        <m:radPr>
                          <m:degHide m:val="on"/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01" y="4218131"/>
                <a:ext cx="2574294" cy="8899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82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09"/>
            <a:ext cx="7772400" cy="1143000"/>
          </a:xfrm>
        </p:spPr>
        <p:txBody>
          <a:bodyPr/>
          <a:lstStyle/>
          <a:p>
            <a:pPr algn="l" eaLnBrk="1" hangingPunct="1"/>
            <a:r>
              <a:rPr lang="sk-SK" altLang="sk-SK" sz="3600" dirty="0" smtClean="0"/>
              <a:t>Pr6. Zjednodušte:</a:t>
            </a:r>
            <a:endParaRPr lang="en-GB" altLang="sk-SK" sz="3600" dirty="0" smtClean="0"/>
          </a:p>
        </p:txBody>
      </p:sp>
      <p:sp>
        <p:nvSpPr>
          <p:cNvPr id="34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68313" y="6518275"/>
            <a:ext cx="8207375" cy="339725"/>
          </a:xfrm>
        </p:spPr>
        <p:txBody>
          <a:bodyPr/>
          <a:lstStyle/>
          <a:p>
            <a:pPr>
              <a:defRPr/>
            </a:pPr>
            <a:r>
              <a:rPr lang="sk-SK" dirty="0"/>
              <a:t>Matematika </a:t>
            </a:r>
            <a:r>
              <a:rPr lang="sk-SK" dirty="0" smtClean="0"/>
              <a:t>– Funkcie III.– Veta o logaritmoch </a:t>
            </a:r>
            <a:r>
              <a:rPr lang="sk-SK" dirty="0"/>
              <a:t>- Mgr. M. </a:t>
            </a:r>
            <a:r>
              <a:rPr lang="sk-SK" dirty="0" err="1"/>
              <a:t>Janikovičová</a:t>
            </a:r>
            <a:r>
              <a:rPr lang="sk-SK" dirty="0"/>
              <a:t>, </a:t>
            </a:r>
            <a:r>
              <a:rPr lang="sk-SK" dirty="0" err="1"/>
              <a:t>www.gympe.sk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dĺžnik 1"/>
              <p:cNvSpPr/>
              <p:nvPr/>
            </p:nvSpPr>
            <p:spPr>
              <a:xfrm>
                <a:off x="685800" y="1220578"/>
                <a:ext cx="2477986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2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ad>
                        <m:radPr>
                          <m:degHide m:val="on"/>
                          <m:ctrlPr>
                            <a:rPr lang="sk-SK" altLang="sk-SK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k-SK" altLang="sk-SK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sk-SK" altLang="sk-SK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2" name="Obdĺžni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20578"/>
                <a:ext cx="2477986" cy="90178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722022" y="2355456"/>
                <a:ext cx="426341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sk-SK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k-SK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</m:t>
                      </m:r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22" y="2355456"/>
                <a:ext cx="4263411" cy="806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802768" y="3685056"/>
                <a:ext cx="2050959" cy="7700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sk-SK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32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sk-SK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125</m:t>
                        </m:r>
                      </m:num>
                      <m:den>
                        <m:sSub>
                          <m:sSubPr>
                            <m:ctrlPr>
                              <a:rPr lang="sk-SK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32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sk-SK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sk-SK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sk-SK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sk-SK" sz="3200" dirty="0" smtClean="0"/>
                  <a:t>=</a:t>
                </a:r>
                <a:endParaRPr lang="sk-SK" sz="3200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68" y="3685056"/>
                <a:ext cx="2050959" cy="770083"/>
              </a:xfrm>
              <a:prstGeom prst="rect">
                <a:avLst/>
              </a:prstGeom>
              <a:blipFill rotWithShape="0">
                <a:blip r:embed="rId4"/>
                <a:stretch>
                  <a:fillRect l="-298" t="-4762" b="-714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83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09"/>
            <a:ext cx="7772400" cy="1143000"/>
          </a:xfrm>
        </p:spPr>
        <p:txBody>
          <a:bodyPr/>
          <a:lstStyle/>
          <a:p>
            <a:pPr algn="l" eaLnBrk="1" hangingPunct="1"/>
            <a:r>
              <a:rPr lang="sk-SK" altLang="sk-SK" sz="3600" dirty="0" smtClean="0"/>
              <a:t>Pr.7. Zapíšte jedným logaritmom:</a:t>
            </a:r>
            <a:endParaRPr lang="en-GB" altLang="sk-SK" sz="3600" dirty="0" smtClean="0"/>
          </a:p>
        </p:txBody>
      </p:sp>
      <p:sp>
        <p:nvSpPr>
          <p:cNvPr id="34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68313" y="6518275"/>
            <a:ext cx="8207375" cy="339725"/>
          </a:xfrm>
        </p:spPr>
        <p:txBody>
          <a:bodyPr/>
          <a:lstStyle/>
          <a:p>
            <a:pPr>
              <a:defRPr/>
            </a:pPr>
            <a:r>
              <a:rPr lang="sk-SK" dirty="0"/>
              <a:t>Matematika </a:t>
            </a:r>
            <a:r>
              <a:rPr lang="sk-SK" dirty="0" smtClean="0"/>
              <a:t>– Funkcie III.– Veta o logaritmoch </a:t>
            </a:r>
            <a:r>
              <a:rPr lang="sk-SK" dirty="0"/>
              <a:t>- Mgr. M. </a:t>
            </a:r>
            <a:r>
              <a:rPr lang="sk-SK" dirty="0" err="1"/>
              <a:t>Janikovičová</a:t>
            </a:r>
            <a:r>
              <a:rPr lang="sk-SK" dirty="0"/>
              <a:t>, </a:t>
            </a:r>
            <a:r>
              <a:rPr lang="sk-SK" dirty="0" err="1"/>
              <a:t>www.gympe.sk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dĺžnik 1"/>
              <p:cNvSpPr/>
              <p:nvPr/>
            </p:nvSpPr>
            <p:spPr>
              <a:xfrm>
                <a:off x="685800" y="1220578"/>
                <a:ext cx="18007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altLang="sk-S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altLang="sk-SK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altLang="sk-SK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altLang="sk-SK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altLang="sk-SK" sz="2800" b="0" i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2" name="Obdĺžni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20578"/>
                <a:ext cx="180074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726078" y="3144854"/>
                <a:ext cx="5042342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sk-SK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sk-SK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sk-SK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−2=</m:t>
                      </m:r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78" y="3144854"/>
                <a:ext cx="5042342" cy="8094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763370" y="2328003"/>
                <a:ext cx="2037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𝑙𝑜𝑔𝑎</m:t>
                      </m:r>
                      <m:r>
                        <a:rPr lang="sk-SK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+2=</m:t>
                      </m:r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70" y="2328003"/>
                <a:ext cx="203780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88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09"/>
            <a:ext cx="7772400" cy="1143000"/>
          </a:xfrm>
        </p:spPr>
        <p:txBody>
          <a:bodyPr/>
          <a:lstStyle/>
          <a:p>
            <a:pPr algn="l" eaLnBrk="1" hangingPunct="1"/>
            <a:r>
              <a:rPr lang="sk-SK" altLang="sk-SK" sz="3600" dirty="0" smtClean="0"/>
              <a:t>Pr.8. Vypočítajte:</a:t>
            </a:r>
            <a:endParaRPr lang="en-GB" altLang="sk-SK" sz="3600" dirty="0" smtClean="0"/>
          </a:p>
        </p:txBody>
      </p:sp>
      <p:sp>
        <p:nvSpPr>
          <p:cNvPr id="34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68313" y="6518275"/>
            <a:ext cx="8207375" cy="339725"/>
          </a:xfrm>
        </p:spPr>
        <p:txBody>
          <a:bodyPr/>
          <a:lstStyle/>
          <a:p>
            <a:pPr>
              <a:defRPr/>
            </a:pPr>
            <a:r>
              <a:rPr lang="sk-SK" dirty="0"/>
              <a:t>Matematika </a:t>
            </a:r>
            <a:r>
              <a:rPr lang="sk-SK" dirty="0" smtClean="0"/>
              <a:t>– Funkcie III.– Veta o logaritmoch </a:t>
            </a:r>
            <a:r>
              <a:rPr lang="sk-SK" dirty="0"/>
              <a:t>- Mgr. M. </a:t>
            </a:r>
            <a:r>
              <a:rPr lang="sk-SK" dirty="0" err="1"/>
              <a:t>Janikovičová</a:t>
            </a:r>
            <a:r>
              <a:rPr lang="sk-SK" dirty="0"/>
              <a:t>, </a:t>
            </a:r>
            <a:r>
              <a:rPr lang="sk-SK" dirty="0" err="1"/>
              <a:t>www.gympe.sk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dĺžnik 1"/>
              <p:cNvSpPr/>
              <p:nvPr/>
            </p:nvSpPr>
            <p:spPr>
              <a:xfrm>
                <a:off x="685800" y="1220578"/>
                <a:ext cx="29268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altLang="sk-S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altLang="sk-SK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altLang="sk-SK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sk-SK" altLang="sk-S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altLang="sk-SK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altLang="sk-SK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k-SK" altLang="sk-S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altLang="sk-SK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altLang="sk-SK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altLang="sk-SK" sz="2800" b="0" i="1" smtClean="0">
                          <a:latin typeface="Cambria Math" panose="02040503050406030204" pitchFamily="18" charset="0"/>
                        </a:rPr>
                        <m:t>9=</m:t>
                      </m:r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2" name="Obdĺžni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20578"/>
                <a:ext cx="292689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702027" y="2870603"/>
                <a:ext cx="6302687" cy="4393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k-SK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3+</m:t>
                      </m:r>
                      <m:sSub>
                        <m:sSubPr>
                          <m:ctrlPr>
                            <a:rPr lang="sk-SK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3.</m:t>
                      </m:r>
                      <m:sSub>
                        <m:sSubPr>
                          <m:ctrlPr>
                            <a:rPr lang="sk-SK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2+</m:t>
                      </m:r>
                      <m:sSub>
                        <m:sSub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2+</m:t>
                      </m:r>
                      <m:sSub>
                        <m:sSub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1=</m:t>
                      </m:r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" y="2870603"/>
                <a:ext cx="6302687" cy="4393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75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ublina v tvare zaobleného obdĺžnika 2"/>
          <p:cNvSpPr/>
          <p:nvPr/>
        </p:nvSpPr>
        <p:spPr>
          <a:xfrm>
            <a:off x="1833464" y="260648"/>
            <a:ext cx="5472608" cy="3744416"/>
          </a:xfrm>
          <a:prstGeom prst="wedgeRoundRectCallou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600" b="1" dirty="0" smtClean="0">
                <a:solidFill>
                  <a:srgbClr val="FF0000"/>
                </a:solidFill>
              </a:rPr>
              <a:t>Zhrnutie:</a:t>
            </a:r>
          </a:p>
          <a:p>
            <a:r>
              <a:rPr lang="sk-SK" sz="3600" b="1" dirty="0" smtClean="0">
                <a:solidFill>
                  <a:srgbClr val="FF0000"/>
                </a:solidFill>
              </a:rPr>
              <a:t>Logaritmy prevádzajú umocňovanie  na násobenie.</a:t>
            </a:r>
            <a:endParaRPr lang="sk-SK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1635125" y="2857500"/>
            <a:ext cx="58737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sz="4400" dirty="0">
                <a:latin typeface="+mj-lt"/>
                <a:ea typeface="+mj-ea"/>
                <a:cs typeface="+mj-cs"/>
              </a:rPr>
              <a:t>Ďakujem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696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dirty="0" smtClean="0"/>
              <a:t>1. Logaritmus súčinu</a:t>
            </a:r>
            <a:endParaRPr lang="en-GB" altLang="sk-SK" dirty="0" smtClean="0"/>
          </a:p>
        </p:txBody>
      </p:sp>
      <p:sp>
        <p:nvSpPr>
          <p:cNvPr id="34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68313" y="6518275"/>
            <a:ext cx="8207375" cy="339725"/>
          </a:xfrm>
        </p:spPr>
        <p:txBody>
          <a:bodyPr/>
          <a:lstStyle/>
          <a:p>
            <a:pPr>
              <a:defRPr/>
            </a:pPr>
            <a:r>
              <a:rPr lang="sk-SK" dirty="0"/>
              <a:t>Matematika </a:t>
            </a:r>
            <a:r>
              <a:rPr lang="sk-SK" dirty="0" smtClean="0"/>
              <a:t>– Funkcie III.– Veta o logaritmoch </a:t>
            </a:r>
            <a:r>
              <a:rPr lang="sk-SK" dirty="0"/>
              <a:t>- Mgr. M. </a:t>
            </a:r>
            <a:r>
              <a:rPr lang="sk-SK" dirty="0" err="1"/>
              <a:t>Janikovičová</a:t>
            </a:r>
            <a:r>
              <a:rPr lang="sk-SK" dirty="0"/>
              <a:t>, </a:t>
            </a:r>
            <a:r>
              <a:rPr lang="sk-SK" dirty="0" err="1"/>
              <a:t>www.gympe.sk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/>
              <p:cNvSpPr txBox="1"/>
              <p:nvPr/>
            </p:nvSpPr>
            <p:spPr>
              <a:xfrm>
                <a:off x="899592" y="1447800"/>
                <a:ext cx="230425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16.32=</m:t>
                      </m:r>
                    </m:oMath>
                  </m:oMathPara>
                </a14:m>
                <a:endParaRPr lang="sk-SK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447800"/>
                <a:ext cx="230425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BlokTextu 11"/>
              <p:cNvSpPr txBox="1"/>
              <p:nvPr/>
            </p:nvSpPr>
            <p:spPr>
              <a:xfrm>
                <a:off x="899592" y="2590800"/>
                <a:ext cx="345638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16+</m:t>
                        </m:r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sk-SK" sz="3200" dirty="0" smtClean="0">
                    <a:solidFill>
                      <a:srgbClr val="FF0000"/>
                    </a:solidFill>
                  </a:rPr>
                  <a:t>=</a:t>
                </a:r>
                <a:endParaRPr lang="sk-SK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590800"/>
                <a:ext cx="3456384" cy="492443"/>
              </a:xfrm>
              <a:prstGeom prst="rect">
                <a:avLst/>
              </a:prstGeom>
              <a:blipFill>
                <a:blip r:embed="rId3"/>
                <a:stretch>
                  <a:fillRect t="-25926" r="-176" b="-469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1583668" y="5748833"/>
                <a:ext cx="5976664" cy="553998"/>
              </a:xfrm>
              <a:prstGeom prst="rect">
                <a:avLst/>
              </a:prstGeom>
              <a:solidFill>
                <a:srgbClr val="FF0000">
                  <a:alpha val="31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sk-SK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5748833"/>
                <a:ext cx="5976664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BlokTextu 7"/>
              <p:cNvSpPr txBox="1"/>
              <p:nvPr/>
            </p:nvSpPr>
            <p:spPr>
              <a:xfrm>
                <a:off x="3203848" y="1447800"/>
                <a:ext cx="5940152" cy="1465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sk-SK" sz="3200" b="0" i="1" baseline="300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.2</m:t>
                      </m:r>
                      <m:r>
                        <a:rPr lang="sk-SK" sz="3200" b="0" i="1" baseline="3000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k-SK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32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sk-SK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sz="3200" i="1" baseline="300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k-SK" sz="3200" b="0" i="1" baseline="30000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3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sz="3200" b="0" i="1" baseline="3000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sk-SK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sk-SK" sz="3200" dirty="0"/>
              </a:p>
              <a:p>
                <a:pPr/>
                <a:endParaRPr lang="sk-SK" sz="3200" dirty="0"/>
              </a:p>
            </p:txBody>
          </p:sp>
        </mc:Choice>
        <mc:Fallback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447800"/>
                <a:ext cx="5940152" cy="14659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BlokTextu 8"/>
              <p:cNvSpPr txBox="1"/>
              <p:nvPr/>
            </p:nvSpPr>
            <p:spPr>
              <a:xfrm>
                <a:off x="4211960" y="2607237"/>
                <a:ext cx="5256584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sz="3200" b="0" i="1" baseline="300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sz="3200" b="0" i="1" baseline="3000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4+5</m:t>
                      </m:r>
                      <m:r>
                        <a:rPr lang="sk-SK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sk-SK" sz="3200" dirty="0"/>
              </a:p>
              <a:p>
                <a:pPr/>
                <a:endParaRPr lang="sk-SK" sz="3200" dirty="0"/>
              </a:p>
            </p:txBody>
          </p:sp>
        </mc:Choice>
        <mc:Fallback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607237"/>
                <a:ext cx="5256584" cy="984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BlokTextu 9"/>
              <p:cNvSpPr txBox="1"/>
              <p:nvPr/>
            </p:nvSpPr>
            <p:spPr>
              <a:xfrm>
                <a:off x="865712" y="3766674"/>
                <a:ext cx="78827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𝑉𝑒𝑡𝑎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𝑙𝑜𝑔𝑎𝑟𝑖𝑡𝑚𝑒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úč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𝑖𝑛𝑢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sk-SK" sz="3200" b="0" u="sng" dirty="0" smtClean="0"/>
              </a:p>
              <a:p>
                <a:pPr/>
                <a:r>
                  <a:rPr lang="sk-SK" sz="3200" dirty="0" smtClean="0"/>
                  <a:t>Logaritmus súčinu </a:t>
                </a:r>
                <a:r>
                  <a:rPr lang="sk-SK" sz="3200" i="1" dirty="0" err="1" smtClean="0"/>
                  <a:t>x.y</a:t>
                </a:r>
                <a:r>
                  <a:rPr lang="sk-SK" sz="3200" dirty="0" smtClean="0"/>
                  <a:t> sa dá zapísať ako súčet logaritmu z </a:t>
                </a:r>
                <a:r>
                  <a:rPr lang="sk-SK" sz="3200" i="1" dirty="0" smtClean="0"/>
                  <a:t>x</a:t>
                </a:r>
                <a:r>
                  <a:rPr lang="sk-SK" sz="3200" dirty="0" smtClean="0"/>
                  <a:t> a logaritmu z </a:t>
                </a:r>
                <a:r>
                  <a:rPr lang="sk-SK" sz="3200" i="1" dirty="0" smtClean="0"/>
                  <a:t>y</a:t>
                </a:r>
                <a:r>
                  <a:rPr lang="sk-SK" sz="3200" dirty="0" smtClean="0"/>
                  <a:t>.</a:t>
                </a:r>
                <a:endParaRPr lang="sk-SK" sz="3200" dirty="0"/>
              </a:p>
            </p:txBody>
          </p:sp>
        </mc:Choice>
        <mc:Fallback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12" y="3766674"/>
                <a:ext cx="7882751" cy="1477328"/>
              </a:xfrm>
              <a:prstGeom prst="rect">
                <a:avLst/>
              </a:prstGeom>
              <a:blipFill>
                <a:blip r:embed="rId7"/>
                <a:stretch>
                  <a:fillRect l="-3094" b="-1570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7" grpId="0" animBg="1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dirty="0" smtClean="0"/>
              <a:t>2. Logaritmus </a:t>
            </a:r>
            <a:r>
              <a:rPr lang="sk-SK" altLang="sk-SK" dirty="0" smtClean="0"/>
              <a:t>podielu</a:t>
            </a:r>
            <a:endParaRPr lang="en-GB" altLang="sk-SK" dirty="0" smtClean="0"/>
          </a:p>
        </p:txBody>
      </p:sp>
      <p:sp>
        <p:nvSpPr>
          <p:cNvPr id="34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68313" y="6518275"/>
            <a:ext cx="8207375" cy="339725"/>
          </a:xfrm>
        </p:spPr>
        <p:txBody>
          <a:bodyPr/>
          <a:lstStyle/>
          <a:p>
            <a:pPr>
              <a:defRPr/>
            </a:pPr>
            <a:r>
              <a:rPr lang="sk-SK" dirty="0"/>
              <a:t>Matematika </a:t>
            </a:r>
            <a:r>
              <a:rPr lang="sk-SK" dirty="0" smtClean="0"/>
              <a:t>– Funkcie III.– Veta o logaritmoch </a:t>
            </a:r>
            <a:r>
              <a:rPr lang="sk-SK" dirty="0"/>
              <a:t>- Mgr. M. </a:t>
            </a:r>
            <a:r>
              <a:rPr lang="sk-SK" dirty="0" err="1"/>
              <a:t>Janikovičová</a:t>
            </a:r>
            <a:r>
              <a:rPr lang="sk-SK" dirty="0"/>
              <a:t>, </a:t>
            </a:r>
            <a:r>
              <a:rPr lang="sk-SK" dirty="0" err="1"/>
              <a:t>www.gympe.sk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/>
              <p:cNvSpPr txBox="1"/>
              <p:nvPr/>
            </p:nvSpPr>
            <p:spPr>
              <a:xfrm>
                <a:off x="1507468" y="5856368"/>
                <a:ext cx="5976664" cy="553998"/>
              </a:xfrm>
              <a:prstGeom prst="rect">
                <a:avLst/>
              </a:prstGeom>
              <a:solidFill>
                <a:srgbClr val="FF0000">
                  <a:alpha val="31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sk-SK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sz="3600" dirty="0"/>
              </a:p>
            </p:txBody>
          </p:sp>
        </mc:Choice>
        <mc:Fallback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68" y="5856368"/>
                <a:ext cx="597666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BlokTextu 4"/>
              <p:cNvSpPr txBox="1"/>
              <p:nvPr/>
            </p:nvSpPr>
            <p:spPr>
              <a:xfrm>
                <a:off x="899592" y="1447800"/>
                <a:ext cx="547260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(64</m:t>
                      </m:r>
                      <m:r>
                        <a:rPr lang="sk-SK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16)=</m:t>
                      </m:r>
                    </m:oMath>
                  </m:oMathPara>
                </a14:m>
                <a:endParaRPr lang="sk-SK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447800"/>
                <a:ext cx="547260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BlokTextu 6"/>
              <p:cNvSpPr txBox="1"/>
              <p:nvPr/>
            </p:nvSpPr>
            <p:spPr>
              <a:xfrm>
                <a:off x="899592" y="2590800"/>
                <a:ext cx="547260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64−</m:t>
                        </m:r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sk-SK" sz="3200" dirty="0" smtClean="0">
                    <a:solidFill>
                      <a:srgbClr val="FF0000"/>
                    </a:solidFill>
                  </a:rPr>
                  <a:t>=</a:t>
                </a:r>
                <a:endParaRPr lang="sk-SK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590800"/>
                <a:ext cx="5472608" cy="492443"/>
              </a:xfrm>
              <a:prstGeom prst="rect">
                <a:avLst/>
              </a:prstGeom>
              <a:blipFill>
                <a:blip r:embed="rId4"/>
                <a:stretch>
                  <a:fillRect t="-25926" b="-469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BlokTextu 7"/>
              <p:cNvSpPr txBox="1"/>
              <p:nvPr/>
            </p:nvSpPr>
            <p:spPr>
              <a:xfrm>
                <a:off x="3635896" y="1447800"/>
                <a:ext cx="5616624" cy="9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 (2</m:t>
                      </m:r>
                      <m:r>
                        <a:rPr lang="sk-SK" sz="3200" b="0" i="1" baseline="3000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sz="3200" b="0" i="1" baseline="300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k-SK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32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sk-SK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sk-SK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sz="3200" b="0" i="1" baseline="30000" smtClean="0">
                              <a:latin typeface="Cambria Math" panose="02040503050406030204" pitchFamily="18" charset="0"/>
                            </a:rPr>
                            <m:t>6−4</m:t>
                          </m:r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sk-SK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3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sz="32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sz="3200" dirty="0"/>
              </a:p>
            </p:txBody>
          </p:sp>
        </mc:Choice>
        <mc:Fallback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447800"/>
                <a:ext cx="5616624" cy="973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BlokTextu 8"/>
              <p:cNvSpPr txBox="1"/>
              <p:nvPr/>
            </p:nvSpPr>
            <p:spPr>
              <a:xfrm>
                <a:off x="4211960" y="2602629"/>
                <a:ext cx="4932040" cy="9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sk-SK" sz="3200" b="0" i="1" baseline="3000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sz="3200" b="0" i="1" baseline="300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=6−4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sz="3200" dirty="0"/>
              </a:p>
            </p:txBody>
          </p:sp>
        </mc:Choice>
        <mc:Fallback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602629"/>
                <a:ext cx="4932040" cy="973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BlokTextu 9"/>
              <p:cNvSpPr txBox="1"/>
              <p:nvPr/>
            </p:nvSpPr>
            <p:spPr>
              <a:xfrm>
                <a:off x="792937" y="3886118"/>
                <a:ext cx="78827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𝑉𝑒𝑡𝑎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𝑙𝑜𝑔𝑎𝑟𝑖𝑡𝑚𝑒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𝑝𝑜𝑑𝑖𝑒𝑙𝑢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sk-SK" sz="3200" b="0" u="sng" dirty="0" smtClean="0"/>
              </a:p>
              <a:p>
                <a:pPr/>
                <a:r>
                  <a:rPr lang="sk-SK" sz="3200" dirty="0" smtClean="0"/>
                  <a:t>Logaritmus podielu </a:t>
                </a:r>
                <a:r>
                  <a:rPr lang="sk-SK" sz="3200" i="1" dirty="0" smtClean="0"/>
                  <a:t>x:y</a:t>
                </a:r>
                <a:r>
                  <a:rPr lang="sk-SK" sz="3200" dirty="0" smtClean="0"/>
                  <a:t> sa dá zapísať ako rozdiel logaritmu z </a:t>
                </a:r>
                <a:r>
                  <a:rPr lang="sk-SK" sz="3200" i="1" dirty="0" smtClean="0"/>
                  <a:t>x</a:t>
                </a:r>
                <a:r>
                  <a:rPr lang="sk-SK" sz="3200" dirty="0" smtClean="0"/>
                  <a:t> a logaritmu z </a:t>
                </a:r>
                <a:r>
                  <a:rPr lang="sk-SK" sz="3200" i="1" dirty="0" smtClean="0"/>
                  <a:t>y</a:t>
                </a:r>
                <a:r>
                  <a:rPr lang="sk-SK" sz="3200" dirty="0" smtClean="0"/>
                  <a:t>.</a:t>
                </a:r>
                <a:endParaRPr lang="sk-SK" sz="3200" dirty="0"/>
              </a:p>
            </p:txBody>
          </p:sp>
        </mc:Choice>
        <mc:Fallback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37" y="3886118"/>
                <a:ext cx="7882751" cy="1477328"/>
              </a:xfrm>
              <a:prstGeom prst="rect">
                <a:avLst/>
              </a:prstGeom>
              <a:blipFill>
                <a:blip r:embed="rId7"/>
                <a:stretch>
                  <a:fillRect l="-3094" b="-156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2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6" grpId="0" animBg="1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dirty="0" smtClean="0"/>
              <a:t>3. Logaritmus mocniny</a:t>
            </a:r>
            <a:endParaRPr lang="en-GB" altLang="sk-SK" dirty="0" smtClean="0"/>
          </a:p>
        </p:txBody>
      </p:sp>
      <p:sp>
        <p:nvSpPr>
          <p:cNvPr id="34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68313" y="6518275"/>
            <a:ext cx="8207375" cy="339725"/>
          </a:xfrm>
        </p:spPr>
        <p:txBody>
          <a:bodyPr/>
          <a:lstStyle/>
          <a:p>
            <a:pPr>
              <a:defRPr/>
            </a:pPr>
            <a:r>
              <a:rPr lang="sk-SK" dirty="0"/>
              <a:t>Matematika </a:t>
            </a:r>
            <a:r>
              <a:rPr lang="sk-SK" dirty="0" smtClean="0"/>
              <a:t>– Funkcie III.– Veta o logaritmoch </a:t>
            </a:r>
            <a:r>
              <a:rPr lang="sk-SK" dirty="0"/>
              <a:t>- Mgr. M. </a:t>
            </a:r>
            <a:r>
              <a:rPr lang="sk-SK" dirty="0" err="1"/>
              <a:t>Janikovičová</a:t>
            </a:r>
            <a:r>
              <a:rPr lang="sk-SK" dirty="0"/>
              <a:t>, </a:t>
            </a:r>
            <a:r>
              <a:rPr lang="sk-SK" dirty="0" err="1"/>
              <a:t>www.gympe.sk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BlokTextu 4"/>
              <p:cNvSpPr txBox="1"/>
              <p:nvPr/>
            </p:nvSpPr>
            <p:spPr>
              <a:xfrm>
                <a:off x="899592" y="1447800"/>
                <a:ext cx="547260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16</m:t>
                      </m:r>
                      <m:r>
                        <a:rPr lang="sk-SK" sz="3200" b="0" i="1" baseline="30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sk-SK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447800"/>
                <a:ext cx="547260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BlokTextu 6"/>
              <p:cNvSpPr txBox="1"/>
              <p:nvPr/>
            </p:nvSpPr>
            <p:spPr>
              <a:xfrm>
                <a:off x="899592" y="2590800"/>
                <a:ext cx="547260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4.</m:t>
                        </m:r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sk-SK" sz="3200" dirty="0" smtClean="0">
                    <a:solidFill>
                      <a:srgbClr val="FF0000"/>
                    </a:solidFill>
                  </a:rPr>
                  <a:t>=</a:t>
                </a:r>
                <a:endParaRPr lang="sk-SK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590800"/>
                <a:ext cx="5472608" cy="492443"/>
              </a:xfrm>
              <a:prstGeom prst="rect">
                <a:avLst/>
              </a:prstGeom>
              <a:blipFill>
                <a:blip r:embed="rId3"/>
                <a:stretch>
                  <a:fillRect t="-25926" b="-469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BlokTextu 7"/>
              <p:cNvSpPr txBox="1"/>
              <p:nvPr/>
            </p:nvSpPr>
            <p:spPr>
              <a:xfrm>
                <a:off x="2843808" y="1447800"/>
                <a:ext cx="640871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sz="3200" b="0" i="1" baseline="3000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sk-SK" sz="3200" b="0" i="1" baseline="30000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sk-SK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3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sz="3200" b="0" i="1" baseline="3000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sk-SK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sk-SK" sz="3200" dirty="0"/>
              </a:p>
            </p:txBody>
          </p:sp>
        </mc:Choice>
        <mc:Fallback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447800"/>
                <a:ext cx="640871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BlokTextu 8"/>
              <p:cNvSpPr txBox="1"/>
              <p:nvPr/>
            </p:nvSpPr>
            <p:spPr>
              <a:xfrm>
                <a:off x="2987824" y="2602629"/>
                <a:ext cx="410445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sk-SK" sz="3200" dirty="0" smtClean="0"/>
                  <a:t>4.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sz="3200" b="0" i="1" baseline="30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=4.4</m:t>
                    </m:r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sk-SK" sz="3200" dirty="0"/>
              </a:p>
            </p:txBody>
          </p:sp>
        </mc:Choice>
        <mc:Fallback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602629"/>
                <a:ext cx="4104456" cy="492443"/>
              </a:xfrm>
              <a:prstGeom prst="rect">
                <a:avLst/>
              </a:prstGeom>
              <a:blipFill>
                <a:blip r:embed="rId5"/>
                <a:stretch>
                  <a:fillRect l="-5944" t="-27160" b="-469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BlokTextu 9"/>
              <p:cNvSpPr txBox="1"/>
              <p:nvPr/>
            </p:nvSpPr>
            <p:spPr>
              <a:xfrm>
                <a:off x="792937" y="3886118"/>
                <a:ext cx="78827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𝑉𝑒𝑡𝑎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𝑙𝑜𝑔𝑎𝑟𝑖𝑡𝑚𝑒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𝑚𝑜𝑐𝑛𝑖𝑛𝑦</m:t>
                      </m:r>
                      <m:r>
                        <a:rPr lang="sk-SK" sz="3200" b="0" i="1" u="sng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sk-SK" sz="3200" b="0" u="sng" dirty="0" smtClean="0"/>
              </a:p>
              <a:p>
                <a:pPr/>
                <a:r>
                  <a:rPr lang="sk-SK" sz="3200" dirty="0" smtClean="0"/>
                  <a:t>Logaritmus mocniny </a:t>
                </a:r>
                <a:r>
                  <a:rPr lang="sk-SK" sz="3200" i="1" dirty="0" err="1" smtClean="0"/>
                  <a:t>x</a:t>
                </a:r>
                <a:r>
                  <a:rPr lang="sk-SK" sz="3200" i="1" baseline="30000" dirty="0" err="1" smtClean="0"/>
                  <a:t>n</a:t>
                </a:r>
                <a:r>
                  <a:rPr lang="sk-SK" sz="3200" dirty="0" smtClean="0"/>
                  <a:t> sa dá zapísať ako súčin exponentu n a logaritmu z </a:t>
                </a:r>
                <a:r>
                  <a:rPr lang="sk-SK" sz="3200" i="1" dirty="0" smtClean="0"/>
                  <a:t>x</a:t>
                </a:r>
                <a:r>
                  <a:rPr lang="sk-SK" sz="3200" dirty="0"/>
                  <a:t>.</a:t>
                </a:r>
                <a:endParaRPr lang="sk-SK" sz="3200" dirty="0"/>
              </a:p>
            </p:txBody>
          </p:sp>
        </mc:Choice>
        <mc:Fallback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37" y="3886118"/>
                <a:ext cx="7882751" cy="1477328"/>
              </a:xfrm>
              <a:prstGeom prst="rect">
                <a:avLst/>
              </a:prstGeom>
              <a:blipFill>
                <a:blip r:embed="rId6"/>
                <a:stretch>
                  <a:fillRect l="-3094" b="-156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BlokTextu 10"/>
              <p:cNvSpPr txBox="1"/>
              <p:nvPr/>
            </p:nvSpPr>
            <p:spPr>
              <a:xfrm>
                <a:off x="1759496" y="5688759"/>
                <a:ext cx="5472608" cy="553998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sk-SK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sz="3600" dirty="0"/>
              </a:p>
            </p:txBody>
          </p:sp>
        </mc:Choice>
        <mc:Fallback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496" y="5688759"/>
                <a:ext cx="547260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78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8" grpId="0"/>
      <p:bldP spid="9" grpId="0"/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dirty="0" smtClean="0"/>
              <a:t>Vety </a:t>
            </a:r>
            <a:r>
              <a:rPr lang="sk-SK" altLang="sk-SK" dirty="0" smtClean="0"/>
              <a:t>o logaritmoch</a:t>
            </a:r>
            <a:endParaRPr lang="en-GB" altLang="sk-SK" dirty="0" smtClean="0"/>
          </a:p>
        </p:txBody>
      </p:sp>
      <p:sp>
        <p:nvSpPr>
          <p:cNvPr id="34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68313" y="6518275"/>
            <a:ext cx="8207375" cy="339725"/>
          </a:xfrm>
        </p:spPr>
        <p:txBody>
          <a:bodyPr/>
          <a:lstStyle/>
          <a:p>
            <a:pPr>
              <a:defRPr/>
            </a:pPr>
            <a:r>
              <a:rPr lang="sk-SK" dirty="0"/>
              <a:t>Matematika </a:t>
            </a:r>
            <a:r>
              <a:rPr lang="sk-SK" dirty="0" smtClean="0"/>
              <a:t>– Funkcie III.– Veta o logaritmoch </a:t>
            </a:r>
            <a:r>
              <a:rPr lang="sk-SK" dirty="0"/>
              <a:t>- Mgr. M. </a:t>
            </a:r>
            <a:r>
              <a:rPr lang="sk-SK" dirty="0" err="1"/>
              <a:t>Janikovičová</a:t>
            </a:r>
            <a:r>
              <a:rPr lang="sk-SK" dirty="0"/>
              <a:t>, </a:t>
            </a:r>
            <a:r>
              <a:rPr lang="sk-SK" dirty="0" err="1"/>
              <a:t>www.gympe.sk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1759496" y="5034198"/>
                <a:ext cx="5472608" cy="553998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sk-SK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496" y="5034198"/>
                <a:ext cx="547260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BlokTextu 1"/>
          <p:cNvSpPr txBox="1"/>
          <p:nvPr/>
        </p:nvSpPr>
        <p:spPr>
          <a:xfrm>
            <a:off x="689719" y="1447800"/>
            <a:ext cx="7764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1. Logaritmus súčinu sa rovná súčtu logaritmov.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689719" y="2881620"/>
            <a:ext cx="8290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2. Logaritmus podielu sa rovná rozdielu logaritmov.</a:t>
            </a:r>
            <a:endParaRPr lang="sk-SK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1507468" y="3592880"/>
                <a:ext cx="5976664" cy="553998"/>
              </a:xfrm>
              <a:prstGeom prst="rect">
                <a:avLst/>
              </a:prstGeom>
              <a:solidFill>
                <a:srgbClr val="FF0000">
                  <a:alpha val="31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sk-SK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68" y="3592880"/>
                <a:ext cx="597666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BlokTextu 8"/>
          <p:cNvSpPr txBox="1"/>
          <p:nvPr/>
        </p:nvSpPr>
        <p:spPr>
          <a:xfrm>
            <a:off x="689719" y="4328928"/>
            <a:ext cx="8262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3. Logaritmus mocniny je súčin exponentu a </a:t>
            </a:r>
            <a:r>
              <a:rPr lang="sk-SK" sz="2800" dirty="0" err="1" smtClean="0"/>
              <a:t>log</a:t>
            </a:r>
            <a:r>
              <a:rPr lang="sk-SK" sz="2000" dirty="0" err="1" smtClean="0"/>
              <a:t>a</a:t>
            </a:r>
            <a:r>
              <a:rPr lang="sk-SK" sz="2800" dirty="0" err="1" smtClean="0"/>
              <a:t>x</a:t>
            </a:r>
            <a:r>
              <a:rPr lang="sk-SK" sz="2800" dirty="0" smtClean="0"/>
              <a:t>.</a:t>
            </a:r>
            <a:endParaRPr lang="sk-SK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1507468" y="2139582"/>
                <a:ext cx="5976664" cy="553998"/>
              </a:xfrm>
              <a:prstGeom prst="rect">
                <a:avLst/>
              </a:prstGeom>
              <a:solidFill>
                <a:srgbClr val="FF0000">
                  <a:alpha val="31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sk-SK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68" y="2139582"/>
                <a:ext cx="5976664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80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09"/>
            <a:ext cx="7772400" cy="1143000"/>
          </a:xfrm>
        </p:spPr>
        <p:txBody>
          <a:bodyPr/>
          <a:lstStyle/>
          <a:p>
            <a:pPr algn="l" eaLnBrk="1" hangingPunct="1"/>
            <a:r>
              <a:rPr lang="sk-SK" altLang="sk-SK" sz="3600" dirty="0" smtClean="0"/>
              <a:t>Pr1. Zapíšte ako jeden logaritmus:</a:t>
            </a:r>
            <a:endParaRPr lang="en-GB" altLang="sk-SK" sz="3600" dirty="0" smtClean="0"/>
          </a:p>
        </p:txBody>
      </p:sp>
      <p:sp>
        <p:nvSpPr>
          <p:cNvPr id="34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68313" y="6518275"/>
            <a:ext cx="8207375" cy="339725"/>
          </a:xfrm>
        </p:spPr>
        <p:txBody>
          <a:bodyPr/>
          <a:lstStyle/>
          <a:p>
            <a:pPr>
              <a:defRPr/>
            </a:pPr>
            <a:r>
              <a:rPr lang="sk-SK" dirty="0"/>
              <a:t>Matematika </a:t>
            </a:r>
            <a:r>
              <a:rPr lang="sk-SK" dirty="0" smtClean="0"/>
              <a:t>– Funkcie III.– Veta o logaritmoch </a:t>
            </a:r>
            <a:r>
              <a:rPr lang="sk-SK" dirty="0"/>
              <a:t>- Mgr. M. </a:t>
            </a:r>
            <a:r>
              <a:rPr lang="sk-SK" dirty="0" err="1"/>
              <a:t>Janikovičová</a:t>
            </a:r>
            <a:r>
              <a:rPr lang="sk-SK" dirty="0"/>
              <a:t>, </a:t>
            </a:r>
            <a:r>
              <a:rPr lang="sk-SK" dirty="0" err="1"/>
              <a:t>www.gympe.sk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827584" y="1343166"/>
                <a:ext cx="547260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8+</m:t>
                        </m:r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sk-SK" sz="3200" dirty="0" smtClean="0"/>
                  <a:t>=</a:t>
                </a:r>
                <a:endParaRPr lang="sk-SK" sz="3200" dirty="0"/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343166"/>
                <a:ext cx="5472608" cy="492443"/>
              </a:xfrm>
              <a:prstGeom prst="rect">
                <a:avLst/>
              </a:prstGeom>
              <a:blipFill rotWithShape="0">
                <a:blip r:embed="rId2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827584" y="2416880"/>
                <a:ext cx="547260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4+</m:t>
                        </m:r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sk-SK" sz="3200" dirty="0" smtClean="0"/>
                  <a:t>=</a:t>
                </a:r>
                <a:endParaRPr lang="sk-SK" sz="3200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416880"/>
                <a:ext cx="5472608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827584" y="3490594"/>
                <a:ext cx="5472608" cy="514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25+</m:t>
                        </m:r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sk-SK" sz="3200" dirty="0" smtClean="0"/>
                  <a:t>=</a:t>
                </a:r>
                <a:endParaRPr lang="sk-SK" sz="3200" dirty="0"/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490594"/>
                <a:ext cx="5472608" cy="514051"/>
              </a:xfrm>
              <a:prstGeom prst="rect">
                <a:avLst/>
              </a:prstGeom>
              <a:blipFill rotWithShape="0">
                <a:blip r:embed="rId4"/>
                <a:stretch>
                  <a:fillRect t="-27381" b="-404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1583668" y="5988415"/>
                <a:ext cx="5976664" cy="553998"/>
              </a:xfrm>
              <a:prstGeom prst="rect">
                <a:avLst/>
              </a:prstGeom>
              <a:solidFill>
                <a:srgbClr val="FF0000">
                  <a:alpha val="31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sk-SK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5988415"/>
                <a:ext cx="5976664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827584" y="4558409"/>
                <a:ext cx="547260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k-SK" sz="3200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sk-SK" sz="3200" dirty="0" smtClean="0"/>
                  <a:t>=</a:t>
                </a:r>
                <a:endParaRPr lang="sk-SK" sz="3200" dirty="0"/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558409"/>
                <a:ext cx="5472608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27160" b="-469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44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09"/>
            <a:ext cx="7772400" cy="1143000"/>
          </a:xfrm>
        </p:spPr>
        <p:txBody>
          <a:bodyPr/>
          <a:lstStyle/>
          <a:p>
            <a:pPr algn="l" eaLnBrk="1" hangingPunct="1"/>
            <a:r>
              <a:rPr lang="sk-SK" altLang="sk-SK" sz="3600" dirty="0" smtClean="0"/>
              <a:t>Pr2. Zapíšte ako jeden logaritmus:</a:t>
            </a:r>
            <a:endParaRPr lang="en-GB" altLang="sk-SK" sz="3600" dirty="0" smtClean="0"/>
          </a:p>
        </p:txBody>
      </p:sp>
      <p:sp>
        <p:nvSpPr>
          <p:cNvPr id="34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68313" y="6518275"/>
            <a:ext cx="8207375" cy="339725"/>
          </a:xfrm>
        </p:spPr>
        <p:txBody>
          <a:bodyPr/>
          <a:lstStyle/>
          <a:p>
            <a:pPr>
              <a:defRPr/>
            </a:pPr>
            <a:r>
              <a:rPr lang="sk-SK" dirty="0"/>
              <a:t>Matematika </a:t>
            </a:r>
            <a:r>
              <a:rPr lang="sk-SK" dirty="0" smtClean="0"/>
              <a:t>– Funkcie III.– Veta o logaritmoch </a:t>
            </a:r>
            <a:r>
              <a:rPr lang="sk-SK" dirty="0"/>
              <a:t>- Mgr. M. </a:t>
            </a:r>
            <a:r>
              <a:rPr lang="sk-SK" dirty="0" err="1"/>
              <a:t>Janikovičová</a:t>
            </a:r>
            <a:r>
              <a:rPr lang="sk-SK" dirty="0"/>
              <a:t>, </a:t>
            </a:r>
            <a:r>
              <a:rPr lang="sk-SK" dirty="0" err="1"/>
              <a:t>www.gympe.sk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827584" y="1343166"/>
                <a:ext cx="547260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12−</m:t>
                        </m:r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sk-SK" sz="3200" dirty="0" smtClean="0"/>
                  <a:t>=</a:t>
                </a:r>
                <a:endParaRPr lang="sk-SK" sz="3200" dirty="0"/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343166"/>
                <a:ext cx="5472608" cy="492443"/>
              </a:xfrm>
              <a:prstGeom prst="rect">
                <a:avLst/>
              </a:prstGeom>
              <a:blipFill rotWithShape="0">
                <a:blip r:embed="rId2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827584" y="2416880"/>
                <a:ext cx="547260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sk-SK" sz="3200" dirty="0" smtClean="0"/>
                  <a:t>=</a:t>
                </a:r>
                <a:endParaRPr lang="sk-SK" sz="3200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416880"/>
                <a:ext cx="5472608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1583668" y="5988415"/>
                <a:ext cx="5976664" cy="553998"/>
              </a:xfrm>
              <a:prstGeom prst="rect">
                <a:avLst/>
              </a:prstGeom>
              <a:solidFill>
                <a:srgbClr val="FF0000">
                  <a:alpha val="31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sk-SK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5988415"/>
                <a:ext cx="5976664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858821" y="3490594"/>
                <a:ext cx="547260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30−</m:t>
                        </m:r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5−</m:t>
                    </m:r>
                    <m:sSub>
                      <m:sSub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sk-SK" sz="3200" dirty="0" smtClean="0"/>
                  <a:t>=</a:t>
                </a:r>
                <a:endParaRPr lang="sk-SK" sz="3200" dirty="0"/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21" y="3490594"/>
                <a:ext cx="5472608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27500" b="-487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38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09"/>
            <a:ext cx="7772400" cy="1143000"/>
          </a:xfrm>
        </p:spPr>
        <p:txBody>
          <a:bodyPr/>
          <a:lstStyle/>
          <a:p>
            <a:pPr algn="l" eaLnBrk="1" hangingPunct="1"/>
            <a:r>
              <a:rPr lang="sk-SK" altLang="sk-SK" sz="3600" dirty="0" smtClean="0"/>
              <a:t>Pr3. Zapíšte ako jeden logaritmus:</a:t>
            </a:r>
            <a:endParaRPr lang="en-GB" altLang="sk-SK" sz="3600" dirty="0" smtClean="0"/>
          </a:p>
        </p:txBody>
      </p:sp>
      <p:sp>
        <p:nvSpPr>
          <p:cNvPr id="34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68313" y="6518275"/>
            <a:ext cx="8207375" cy="339725"/>
          </a:xfrm>
        </p:spPr>
        <p:txBody>
          <a:bodyPr/>
          <a:lstStyle/>
          <a:p>
            <a:pPr>
              <a:defRPr/>
            </a:pPr>
            <a:r>
              <a:rPr lang="sk-SK" dirty="0"/>
              <a:t>Matematika </a:t>
            </a:r>
            <a:r>
              <a:rPr lang="sk-SK" dirty="0" smtClean="0"/>
              <a:t>– Funkcie III.– Veta o logaritmoch </a:t>
            </a:r>
            <a:r>
              <a:rPr lang="sk-SK" dirty="0"/>
              <a:t>- Mgr. M. </a:t>
            </a:r>
            <a:r>
              <a:rPr lang="sk-SK" dirty="0" err="1"/>
              <a:t>Janikovičová</a:t>
            </a:r>
            <a:r>
              <a:rPr lang="sk-SK" dirty="0"/>
              <a:t>, </a:t>
            </a:r>
            <a:r>
              <a:rPr lang="sk-SK" dirty="0" err="1"/>
              <a:t>www.gympe.sk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827584" y="1343166"/>
                <a:ext cx="763061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30−</m:t>
                        </m:r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5+</m:t>
                    </m:r>
                    <m:sSub>
                      <m:sSub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sz="3200" dirty="0" smtClean="0"/>
                  <a:t>9=</a:t>
                </a:r>
                <a:endParaRPr lang="sk-SK" sz="3200" dirty="0"/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343166"/>
                <a:ext cx="7630616" cy="492443"/>
              </a:xfrm>
              <a:prstGeom prst="rect">
                <a:avLst/>
              </a:prstGeom>
              <a:blipFill rotWithShape="0">
                <a:blip r:embed="rId2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1583668" y="5440265"/>
                <a:ext cx="5976664" cy="553998"/>
              </a:xfrm>
              <a:prstGeom prst="rect">
                <a:avLst/>
              </a:prstGeom>
              <a:solidFill>
                <a:srgbClr val="FF0000">
                  <a:alpha val="31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sk-SK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5440265"/>
                <a:ext cx="597666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827584" y="3059256"/>
                <a:ext cx="6732748" cy="514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sub>
                    </m:sSub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8−</m:t>
                        </m:r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sub>
                    </m:sSub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100</m:t>
                    </m:r>
                    <m:sSub>
                      <m:sSub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sub>
                    </m:sSub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r>
                  <a:rPr lang="sk-SK" sz="3200" dirty="0" smtClean="0"/>
                  <a:t>=</a:t>
                </a:r>
                <a:endParaRPr lang="sk-SK" sz="3200" dirty="0"/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059256"/>
                <a:ext cx="6732748" cy="514051"/>
              </a:xfrm>
              <a:prstGeom prst="rect">
                <a:avLst/>
              </a:prstGeom>
              <a:blipFill rotWithShape="0">
                <a:blip r:embed="rId4"/>
                <a:stretch>
                  <a:fillRect t="-27381" b="-404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1583668" y="6027326"/>
                <a:ext cx="5976664" cy="553998"/>
              </a:xfrm>
              <a:prstGeom prst="rect">
                <a:avLst/>
              </a:prstGeom>
              <a:solidFill>
                <a:srgbClr val="FF0000">
                  <a:alpha val="31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sk-SK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6027326"/>
                <a:ext cx="5976664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82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09"/>
            <a:ext cx="7772400" cy="1143000"/>
          </a:xfrm>
        </p:spPr>
        <p:txBody>
          <a:bodyPr/>
          <a:lstStyle/>
          <a:p>
            <a:pPr algn="l" eaLnBrk="1" hangingPunct="1"/>
            <a:r>
              <a:rPr lang="sk-SK" altLang="sk-SK" sz="3600" dirty="0" smtClean="0"/>
              <a:t>Pr4. Zapíšte ako jeden logaritmus:</a:t>
            </a:r>
            <a:endParaRPr lang="en-GB" altLang="sk-SK" sz="3600" dirty="0" smtClean="0"/>
          </a:p>
        </p:txBody>
      </p:sp>
      <p:sp>
        <p:nvSpPr>
          <p:cNvPr id="34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68313" y="6518275"/>
            <a:ext cx="8207375" cy="339725"/>
          </a:xfrm>
        </p:spPr>
        <p:txBody>
          <a:bodyPr/>
          <a:lstStyle/>
          <a:p>
            <a:pPr>
              <a:defRPr/>
            </a:pPr>
            <a:r>
              <a:rPr lang="sk-SK" dirty="0"/>
              <a:t>Matematika </a:t>
            </a:r>
            <a:r>
              <a:rPr lang="sk-SK" dirty="0" smtClean="0"/>
              <a:t>– Funkcie III.– Veta o logaritmoch </a:t>
            </a:r>
            <a:r>
              <a:rPr lang="sk-SK" dirty="0"/>
              <a:t>- Mgr. M. </a:t>
            </a:r>
            <a:r>
              <a:rPr lang="sk-SK" dirty="0" err="1"/>
              <a:t>Janikovičová</a:t>
            </a:r>
            <a:r>
              <a:rPr lang="sk-SK" dirty="0"/>
              <a:t>, </a:t>
            </a:r>
            <a:r>
              <a:rPr lang="sk-SK" dirty="0" err="1"/>
              <a:t>www.gympe.sk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468313" y="1343166"/>
                <a:ext cx="8207375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sk-SK" sz="32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sk-SK" sz="32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.2.2=</m:t>
                    </m:r>
                    <m:sSub>
                      <m:sSub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sk-SK" sz="3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sk-SK" sz="3200" i="1"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sk-SK" sz="3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sk-SK" sz="3200" dirty="0" smtClean="0"/>
              </a:p>
              <a:p>
                <a:r>
                  <a:rPr lang="sk-SK" sz="3200" dirty="0" smtClean="0"/>
                  <a:t>= </a:t>
                </a:r>
                <a:r>
                  <a:rPr lang="sk-SK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sk-SK" sz="3200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sk-SK" sz="32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sk-SK" sz="3200" dirty="0"/>
              </a:p>
              <a:p>
                <a:endParaRPr lang="sk-SK" sz="3200" dirty="0"/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3" y="1343166"/>
                <a:ext cx="8207375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3046" t="-86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1835696" y="5733256"/>
                <a:ext cx="5472608" cy="553998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sk-SK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733256"/>
                <a:ext cx="547260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492248" y="2718262"/>
                <a:ext cx="763061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90−2</m:t>
                        </m:r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sk-SK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2=</a:t>
                </a:r>
                <a:endParaRPr lang="sk-SK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48" y="2718262"/>
                <a:ext cx="7630616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536466" y="3877385"/>
                <a:ext cx="763061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sk-SK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endParaRPr lang="sk-SK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66" y="3877385"/>
                <a:ext cx="7630616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2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410</Words>
  <Application>Microsoft Office PowerPoint</Application>
  <PresentationFormat>Prezentácia na obrazovke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Tahoma</vt:lpstr>
      <vt:lpstr>Times New Roman</vt:lpstr>
      <vt:lpstr>Motív Office</vt:lpstr>
      <vt:lpstr>Prezentácia programu PowerPoint</vt:lpstr>
      <vt:lpstr>1. Logaritmus súčinu</vt:lpstr>
      <vt:lpstr>2. Logaritmus podielu</vt:lpstr>
      <vt:lpstr>3. Logaritmus mocniny</vt:lpstr>
      <vt:lpstr>Vety o logaritmoch</vt:lpstr>
      <vt:lpstr>Pr1. Zapíšte ako jeden logaritmus:</vt:lpstr>
      <vt:lpstr>Pr2. Zapíšte ako jeden logaritmus:</vt:lpstr>
      <vt:lpstr>Pr3. Zapíšte ako jeden logaritmus:</vt:lpstr>
      <vt:lpstr>Pr4. Zapíšte ako jeden logaritmus:</vt:lpstr>
      <vt:lpstr>Prezentácia programu PowerPoint</vt:lpstr>
      <vt:lpstr>Pr5. Zapíšte ako násobok log x:</vt:lpstr>
      <vt:lpstr>Pr6. Zjednodušte:</vt:lpstr>
      <vt:lpstr>Pr.7. Zapíšte jedným logaritmom:</vt:lpstr>
      <vt:lpstr>Pr.8. Vypočítajte:</vt:lpstr>
      <vt:lpstr>Prezentácia programu PowerPoint</vt:lpstr>
      <vt:lpstr>Prezentácia programu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PASCALOV TROJUHOLNÍK</dc:title>
  <dc:creator>Mirka</dc:creator>
  <cp:lastModifiedBy>Dušan Andraško</cp:lastModifiedBy>
  <cp:revision>60</cp:revision>
  <dcterms:created xsi:type="dcterms:W3CDTF">2005-12-11T17:32:22Z</dcterms:created>
  <dcterms:modified xsi:type="dcterms:W3CDTF">2021-12-17T04:56:41Z</dcterms:modified>
</cp:coreProperties>
</file>