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Kliknite sem a upravte štýl predlohy podnadpisov.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69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Book Antiqua" pitchFamily="18" charset="0"/>
        <a:buChar char="»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Book Antiqua" pitchFamily="18" charset="0"/>
        <a:buChar char="›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2071678"/>
            <a:ext cx="7772400" cy="2286015"/>
          </a:xfrm>
        </p:spPr>
        <p:txBody>
          <a:bodyPr>
            <a:normAutofit fontScale="90000"/>
          </a:bodyPr>
          <a:lstStyle/>
          <a:p>
            <a:r>
              <a:rPr lang="sk-SK" sz="8000" dirty="0" smtClean="0"/>
              <a:t>Exponenciálne rovnice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exponenciálna rovnica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Exponenciálna rovnica je rovnica, v ktorej  </a:t>
            </a:r>
            <a:r>
              <a:rPr lang="sk-SK" b="1" dirty="0" smtClean="0">
                <a:solidFill>
                  <a:srgbClr val="FF0000"/>
                </a:solidFill>
              </a:rPr>
              <a:t>premenná (resp. neznáma) sa objavuje ako exponent </a:t>
            </a:r>
            <a:r>
              <a:rPr lang="sk-SK" dirty="0" smtClean="0"/>
              <a:t>(resp. je v exponente</a:t>
            </a:r>
            <a:r>
              <a:rPr lang="sk-SK" dirty="0" smtClean="0"/>
              <a:t>).</a:t>
            </a:r>
            <a:endParaRPr lang="sk-SK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600201"/>
            <a:ext cx="8507288" cy="1257296"/>
          </a:xfrm>
        </p:spPr>
        <p:txBody>
          <a:bodyPr>
            <a:normAutofit fontScale="92500"/>
          </a:bodyPr>
          <a:lstStyle/>
          <a:p>
            <a:r>
              <a:rPr lang="sk-SK" b="1" dirty="0" smtClean="0"/>
              <a:t>Ak sa rovnajú </a:t>
            </a:r>
            <a:r>
              <a:rPr lang="sk-SK" b="1" dirty="0" smtClean="0"/>
              <a:t>základy výrazov na oboch stranách rovnice, </a:t>
            </a:r>
            <a:r>
              <a:rPr lang="sk-SK" b="1" dirty="0" smtClean="0"/>
              <a:t>tak sa rovnajú aj exponenty.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940561"/>
            <a:ext cx="6500858" cy="541770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642910" y="1107265"/>
            <a:ext cx="428628" cy="21431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429000"/>
            <a:ext cx="1476375" cy="47625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42910" y="285749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0000"/>
                </a:solidFill>
              </a:rPr>
              <a:t>Napr.:</a:t>
            </a:r>
            <a:endParaRPr lang="sk-SK" sz="2400" b="1" dirty="0">
              <a:solidFill>
                <a:srgbClr val="00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214546" y="285749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0000"/>
                </a:solidFill>
              </a:rPr>
              <a:t>Riešte danú rovnicu v R</a:t>
            </a:r>
            <a:endParaRPr lang="sk-SK" sz="2400" dirty="0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3429000"/>
            <a:ext cx="4029075" cy="476250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57756" y="3933832"/>
            <a:ext cx="2457450" cy="495300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429132"/>
            <a:ext cx="1476375" cy="49530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000504"/>
            <a:ext cx="1219200" cy="495300"/>
          </a:xfrm>
          <a:prstGeom prst="rect">
            <a:avLst/>
          </a:prstGeom>
          <a:noFill/>
        </p:spPr>
      </p:pic>
      <p:sp>
        <p:nvSpPr>
          <p:cNvPr id="19" name="Šípka dolu 18"/>
          <p:cNvSpPr/>
          <p:nvPr/>
        </p:nvSpPr>
        <p:spPr>
          <a:xfrm>
            <a:off x="1357290" y="4572008"/>
            <a:ext cx="285752" cy="35719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5072074"/>
            <a:ext cx="876300" cy="476250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572140"/>
            <a:ext cx="1600200" cy="533400"/>
          </a:xfrm>
          <a:prstGeom prst="rect">
            <a:avLst/>
          </a:prstGeom>
          <a:noFill/>
        </p:spPr>
      </p:pic>
      <p:sp>
        <p:nvSpPr>
          <p:cNvPr id="2" name="BlokTextu 1"/>
          <p:cNvSpPr txBox="1"/>
          <p:nvPr/>
        </p:nvSpPr>
        <p:spPr>
          <a:xfrm>
            <a:off x="642910" y="188640"/>
            <a:ext cx="804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smtClean="0">
                <a:solidFill>
                  <a:srgbClr val="FF0000"/>
                </a:solidFill>
              </a:rPr>
              <a:t>1. Spôsob riešenia – Úprava na rovnaké základy</a:t>
            </a:r>
            <a:endParaRPr lang="sk-SK" sz="2800" b="1" u="sng" dirty="0">
              <a:solidFill>
                <a:srgbClr val="FF0000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323528" y="2708920"/>
            <a:ext cx="83632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Vyriešte dané rovnice v </a:t>
            </a:r>
            <a:r>
              <a:rPr lang="sk-SK" dirty="0" smtClean="0">
                <a:latin typeface="Algerian" pitchFamily="82" charset="0"/>
              </a:rPr>
              <a:t>R</a:t>
            </a:r>
            <a:endParaRPr lang="sk-SK" dirty="0">
              <a:latin typeface="Algerian" pitchFamily="82" charset="0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3473" y="1490655"/>
            <a:ext cx="1266825" cy="866775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595560"/>
            <a:ext cx="1390650" cy="47625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790956"/>
            <a:ext cx="1390650" cy="49530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914914"/>
            <a:ext cx="2447925" cy="51435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428736"/>
            <a:ext cx="1409700" cy="866775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2581273"/>
            <a:ext cx="2019300" cy="561975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3643314"/>
            <a:ext cx="2295525" cy="600075"/>
          </a:xfrm>
          <a:prstGeom prst="rect">
            <a:avLst/>
          </a:prstGeom>
          <a:noFill/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786322"/>
            <a:ext cx="2771775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3799" y="766755"/>
            <a:ext cx="8229600" cy="125729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Pri substitúcii nahradím exponenciálny výraz novou premennou „y“ (exponenciálna rovnica sa zmení na iný typ rovnice).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42910" y="285749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0000"/>
                </a:solidFill>
              </a:rPr>
              <a:t>Napr.:</a:t>
            </a:r>
            <a:endParaRPr lang="sk-SK" sz="2400" b="1" dirty="0">
              <a:solidFill>
                <a:srgbClr val="00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214546" y="285749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0000"/>
                </a:solidFill>
              </a:rPr>
              <a:t>Riešte danú rovnicu v R</a:t>
            </a:r>
            <a:endParaRPr lang="sk-SK" sz="2400" dirty="0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9" name="Šípka dolu 18"/>
          <p:cNvSpPr/>
          <p:nvPr/>
        </p:nvSpPr>
        <p:spPr>
          <a:xfrm>
            <a:off x="1909984" y="4653136"/>
            <a:ext cx="285752" cy="35719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642910" y="188640"/>
            <a:ext cx="804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smtClean="0">
                <a:solidFill>
                  <a:srgbClr val="FF0000"/>
                </a:solidFill>
              </a:rPr>
              <a:t>2. Spôsob riešenia – Substitúcia</a:t>
            </a:r>
            <a:endParaRPr lang="sk-SK" sz="2800" b="1" u="sng" dirty="0">
              <a:solidFill>
                <a:srgbClr val="FF0000"/>
              </a:solidFill>
            </a:endParaRPr>
          </a:p>
        </p:txBody>
      </p:sp>
      <p:cxnSp>
        <p:nvCxnSpPr>
          <p:cNvPr id="25" name="Rovná spojnica 24"/>
          <p:cNvCxnSpPr/>
          <p:nvPr/>
        </p:nvCxnSpPr>
        <p:spPr>
          <a:xfrm>
            <a:off x="323528" y="2708920"/>
            <a:ext cx="83632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Šípka doprava 25"/>
          <p:cNvSpPr/>
          <p:nvPr/>
        </p:nvSpPr>
        <p:spPr>
          <a:xfrm>
            <a:off x="555393" y="2097872"/>
            <a:ext cx="428628" cy="21431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1176650" y="1935999"/>
                <a:ext cx="5472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C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𝒖𝒃𝒔𝒕𝒊𝒕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𝒄𝒊𝒂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50" y="1935999"/>
                <a:ext cx="5472608" cy="523220"/>
              </a:xfrm>
              <a:prstGeom prst="rect">
                <a:avLst/>
              </a:prstGeom>
              <a:blipFill>
                <a:blip r:embed="rId2"/>
                <a:stretch>
                  <a:fillRect l="-2227" t="-12941" b="-329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539552" y="3429000"/>
                <a:ext cx="3152511" cy="121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𝒙</m:t>
                        </m:r>
                      </m:sup>
                    </m:sSup>
                    <m:r>
                      <a:rPr lang="sk-SK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𝟑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.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𝒙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000000"/>
                    </a:solidFill>
                  </a:rPr>
                  <a:t> + 2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b="1" dirty="0" smtClean="0">
                    <a:solidFill>
                      <a:srgbClr val="000000"/>
                    </a:solidFill>
                  </a:rPr>
                  <a:t>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  <m:t>  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  <m:t>𝒚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.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 +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</a:rPr>
                        <m:t>𝟎</m:t>
                      </m:r>
                    </m:oMath>
                  </m:oMathPara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sz="24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3152511" cy="1217000"/>
              </a:xfrm>
              <a:prstGeom prst="rect">
                <a:avLst/>
              </a:prstGeom>
              <a:blipFill>
                <a:blip r:embed="rId3"/>
                <a:stretch>
                  <a:fillRect t="-3518" b="-40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BlokTextu 28"/>
              <p:cNvSpPr txBox="1"/>
              <p:nvPr/>
            </p:nvSpPr>
            <p:spPr>
              <a:xfrm>
                <a:off x="3275856" y="3467736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0000"/>
                    </a:solidFill>
                  </a:rPr>
                  <a:t>/</a:t>
                </a:r>
                <a:r>
                  <a:rPr lang="sk-SK" sz="2400" b="1" dirty="0" err="1" smtClean="0">
                    <a:solidFill>
                      <a:srgbClr val="000000"/>
                    </a:solidFill>
                  </a:rPr>
                  <a:t>Subst</a:t>
                </a:r>
                <a:r>
                  <a:rPr lang="sk-SK" sz="2400" b="1" dirty="0" smtClean="0">
                    <a:solidFill>
                      <a:srgbClr val="000000"/>
                    </a:solidFill>
                  </a:rPr>
                  <a:t>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𝒙</m:t>
                        </m:r>
                      </m:sup>
                    </m:sSup>
                  </m:oMath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9" name="BlokText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467736"/>
                <a:ext cx="2304256" cy="461665"/>
              </a:xfrm>
              <a:prstGeom prst="rect">
                <a:avLst/>
              </a:prstGeom>
              <a:blipFill>
                <a:blip r:embed="rId4"/>
                <a:stretch>
                  <a:fillRect l="-3968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lokTextu 29"/>
              <p:cNvSpPr txBox="1"/>
              <p:nvPr/>
            </p:nvSpPr>
            <p:spPr>
              <a:xfrm>
                <a:off x="5686190" y="3467735"/>
                <a:ext cx="3134282" cy="84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0000"/>
                    </a:solidFill>
                  </a:rPr>
                  <a:t>Preto: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</a:rPr>
                            <m:t>𝒙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sk-SK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0" name="BlokText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90" y="3467735"/>
                <a:ext cx="3134282" cy="847668"/>
              </a:xfrm>
              <a:prstGeom prst="rect">
                <a:avLst/>
              </a:prstGeom>
              <a:blipFill>
                <a:blip r:embed="rId5"/>
                <a:stretch>
                  <a:fillRect l="-3113" t="-57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lokTextu 30"/>
              <p:cNvSpPr txBox="1"/>
              <p:nvPr/>
            </p:nvSpPr>
            <p:spPr>
              <a:xfrm>
                <a:off x="6969111" y="5328679"/>
                <a:ext cx="153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sk-SK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sk-SK" sz="2400" b="1" u="sng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111" y="5328679"/>
                <a:ext cx="1534839" cy="461665"/>
              </a:xfrm>
              <a:prstGeom prst="rect">
                <a:avLst/>
              </a:prstGeom>
              <a:blipFill>
                <a:blip r:embed="rId6"/>
                <a:stretch>
                  <a:fillRect l="-794" r="-2778"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Šípka dolu 18"/>
          <p:cNvSpPr/>
          <p:nvPr/>
        </p:nvSpPr>
        <p:spPr>
          <a:xfrm rot="14068252">
            <a:off x="4015282" y="4334882"/>
            <a:ext cx="307434" cy="1278772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Šípka dolu 18"/>
          <p:cNvSpPr/>
          <p:nvPr/>
        </p:nvSpPr>
        <p:spPr>
          <a:xfrm rot="7058527" flipV="1">
            <a:off x="3961900" y="5389062"/>
            <a:ext cx="312629" cy="107041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BlokTextu 33"/>
              <p:cNvSpPr txBox="1"/>
              <p:nvPr/>
            </p:nvSpPr>
            <p:spPr>
              <a:xfrm>
                <a:off x="4719825" y="4456279"/>
                <a:ext cx="2304256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𝒙</m:t>
                        </m:r>
                      </m:sup>
                    </m:sSup>
                  </m:oMath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sz="2400" b="1" u="sng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BlokText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25" y="4456279"/>
                <a:ext cx="2304256" cy="120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BlokTextu 34"/>
              <p:cNvSpPr txBox="1"/>
              <p:nvPr/>
            </p:nvSpPr>
            <p:spPr>
              <a:xfrm>
                <a:off x="4664855" y="5648099"/>
                <a:ext cx="230425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</a:rPr>
                          <m:t>𝒙</m:t>
                        </m:r>
                      </m:sup>
                    </m:sSup>
                  </m:oMath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sk-SK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sk-SK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sk-SK" sz="2400" b="1" dirty="0" smtClean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sz="2400" b="1" u="sng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BlokText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55" y="5648099"/>
                <a:ext cx="2304256" cy="1231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Šípka doprava 35"/>
          <p:cNvSpPr/>
          <p:nvPr/>
        </p:nvSpPr>
        <p:spPr>
          <a:xfrm>
            <a:off x="6434944" y="5478926"/>
            <a:ext cx="428628" cy="21431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BlokTextu 36"/>
              <p:cNvSpPr txBox="1"/>
              <p:nvPr/>
            </p:nvSpPr>
            <p:spPr>
              <a:xfrm>
                <a:off x="539552" y="5126667"/>
                <a:ext cx="36456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sk-SK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sk-SK" sz="2400" b="1" i="1" smtClean="0">
                        <a:solidFill>
                          <a:srgbClr val="000000"/>
                        </a:solidFill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0000"/>
                        </a:solidFill>
                      </a:rPr>
                      <m:t>𝟎</m:t>
                    </m:r>
                  </m:oMath>
                </a14:m>
                <a:r>
                  <a:rPr lang="sk-SK" sz="2400" b="1" dirty="0" smtClean="0">
                    <a:solidFill>
                      <a:srgbClr val="000000"/>
                    </a:solidFill>
                  </a:rPr>
                  <a:t>  =&gt;   </a:t>
                </a:r>
                <a:r>
                  <a:rPr lang="sk-SK" sz="2400" b="1" u="sng" dirty="0" smtClean="0">
                    <a:solidFill>
                      <a:srgbClr val="000000"/>
                    </a:solidFill>
                  </a:rPr>
                  <a:t>y</a:t>
                </a:r>
                <a:r>
                  <a:rPr lang="sk-SK" sz="2400" b="1" u="sng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sk-SK" sz="2400" b="1" u="sng" dirty="0" smtClean="0">
                    <a:solidFill>
                      <a:srgbClr val="000000"/>
                    </a:solidFill>
                  </a:rPr>
                  <a:t>=2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sk-SK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sz="2400" b="1" dirty="0" smtClean="0">
                    <a:solidFill>
                      <a:srgbClr val="000000"/>
                    </a:solidFill>
                  </a:rPr>
                  <a:t>  </a:t>
                </a:r>
                <a:r>
                  <a:rPr lang="sk-SK" sz="2400" b="1" dirty="0">
                    <a:solidFill>
                      <a:srgbClr val="000000"/>
                    </a:solidFill>
                  </a:rPr>
                  <a:t>=&gt;   </a:t>
                </a:r>
                <a:r>
                  <a:rPr lang="sk-SK" sz="2400" b="1" u="sng" dirty="0" smtClean="0">
                    <a:solidFill>
                      <a:srgbClr val="000000"/>
                    </a:solidFill>
                  </a:rPr>
                  <a:t>y</a:t>
                </a:r>
                <a:r>
                  <a:rPr lang="sk-SK" sz="2400" b="1" u="sng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sk-SK" sz="2400" b="1" u="sng" dirty="0" smtClean="0">
                    <a:solidFill>
                      <a:srgbClr val="000000"/>
                    </a:solidFill>
                  </a:rPr>
                  <a:t>=1</a:t>
                </a:r>
                <a:endParaRPr lang="sk-SK" sz="2400" b="1" u="sng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BlokText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26667"/>
                <a:ext cx="3645678" cy="830997"/>
              </a:xfrm>
              <a:prstGeom prst="rect">
                <a:avLst/>
              </a:prstGeom>
              <a:blipFill>
                <a:blip r:embed="rId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mienky">
  <a:themeElements>
    <a:clrScheme name="miska">
      <a:dk1>
        <a:srgbClr val="CC00FF"/>
      </a:dk1>
      <a:lt1>
        <a:srgbClr val="FFFF99"/>
      </a:lt1>
      <a:dk2>
        <a:srgbClr val="990000"/>
      </a:dk2>
      <a:lt2>
        <a:srgbClr val="0AD41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130</Words>
  <Application>Microsoft Office PowerPoint</Application>
  <PresentationFormat>Prezentácia na obrazovke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3" baseType="lpstr">
      <vt:lpstr>Algerian</vt:lpstr>
      <vt:lpstr>Arial</vt:lpstr>
      <vt:lpstr>Book Antiqua</vt:lpstr>
      <vt:lpstr>Calibri</vt:lpstr>
      <vt:lpstr>Cambria</vt:lpstr>
      <vt:lpstr>Cambria Math</vt:lpstr>
      <vt:lpstr>Wingdings</vt:lpstr>
      <vt:lpstr>kamienky</vt:lpstr>
      <vt:lpstr>Exponenciálne rovnice</vt:lpstr>
      <vt:lpstr>Čo je exponenciálna rovnica</vt:lpstr>
      <vt:lpstr>Prezentácia programu PowerPoint</vt:lpstr>
      <vt:lpstr>Vyriešte dané rovnice v R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Michala Hanušinová</dc:creator>
  <cp:lastModifiedBy>Dušan Andraško</cp:lastModifiedBy>
  <cp:revision>12</cp:revision>
  <dcterms:created xsi:type="dcterms:W3CDTF">2011-01-30T19:33:15Z</dcterms:created>
  <dcterms:modified xsi:type="dcterms:W3CDTF">2022-01-11T10:24:41Z</dcterms:modified>
</cp:coreProperties>
</file>