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71" r:id="rId3"/>
    <p:sldId id="276" r:id="rId4"/>
    <p:sldId id="278" r:id="rId5"/>
    <p:sldId id="277" r:id="rId6"/>
    <p:sldId id="279" r:id="rId7"/>
    <p:sldId id="280" r:id="rId8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7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1AD9-BEFD-46B8-BF1B-DDA5BBAE3152}" type="datetimeFigureOut">
              <a:rPr lang="sk-SK" smtClean="0"/>
              <a:t>10. 2. 2022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3B4F-90BE-417C-8B28-45C754915D4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1135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1AD9-BEFD-46B8-BF1B-DDA5BBAE3152}" type="datetimeFigureOut">
              <a:rPr lang="sk-SK" smtClean="0"/>
              <a:t>10. 2. 2022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3B4F-90BE-417C-8B28-45C754915D4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71095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1AD9-BEFD-46B8-BF1B-DDA5BBAE3152}" type="datetimeFigureOut">
              <a:rPr lang="sk-SK" smtClean="0"/>
              <a:t>10. 2. 2022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3B4F-90BE-417C-8B28-45C754915D45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0386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1AD9-BEFD-46B8-BF1B-DDA5BBAE3152}" type="datetimeFigureOut">
              <a:rPr lang="sk-SK" smtClean="0"/>
              <a:t>10. 2. 2022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3B4F-90BE-417C-8B28-45C754915D4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99660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1AD9-BEFD-46B8-BF1B-DDA5BBAE3152}" type="datetimeFigureOut">
              <a:rPr lang="sk-SK" smtClean="0"/>
              <a:t>10. 2. 2022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3B4F-90BE-417C-8B28-45C754915D45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5317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1AD9-BEFD-46B8-BF1B-DDA5BBAE3152}" type="datetimeFigureOut">
              <a:rPr lang="sk-SK" smtClean="0"/>
              <a:t>10. 2. 2022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3B4F-90BE-417C-8B28-45C754915D4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7667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1AD9-BEFD-46B8-BF1B-DDA5BBAE3152}" type="datetimeFigureOut">
              <a:rPr lang="sk-SK" smtClean="0"/>
              <a:t>10. 2. 2022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3B4F-90BE-417C-8B28-45C754915D4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33787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1AD9-BEFD-46B8-BF1B-DDA5BBAE3152}" type="datetimeFigureOut">
              <a:rPr lang="sk-SK" smtClean="0"/>
              <a:t>10. 2. 2022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3B4F-90BE-417C-8B28-45C754915D4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62117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1AD9-BEFD-46B8-BF1B-DDA5BBAE3152}" type="datetimeFigureOut">
              <a:rPr lang="sk-SK" smtClean="0"/>
              <a:t>10. 2. 2022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3B4F-90BE-417C-8B28-45C754915D4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23759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1AD9-BEFD-46B8-BF1B-DDA5BBAE3152}" type="datetimeFigureOut">
              <a:rPr lang="sk-SK" smtClean="0"/>
              <a:t>10. 2. 2022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3B4F-90BE-417C-8B28-45C754915D4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61532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1AD9-BEFD-46B8-BF1B-DDA5BBAE3152}" type="datetimeFigureOut">
              <a:rPr lang="sk-SK" smtClean="0"/>
              <a:t>10. 2. 2022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3B4F-90BE-417C-8B28-45C754915D4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74581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1AD9-BEFD-46B8-BF1B-DDA5BBAE3152}" type="datetimeFigureOut">
              <a:rPr lang="sk-SK" smtClean="0"/>
              <a:t>10. 2. 2022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3B4F-90BE-417C-8B28-45C754915D4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63888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1AD9-BEFD-46B8-BF1B-DDA5BBAE3152}" type="datetimeFigureOut">
              <a:rPr lang="sk-SK" smtClean="0"/>
              <a:t>10. 2. 2022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3B4F-90BE-417C-8B28-45C754915D4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7891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1AD9-BEFD-46B8-BF1B-DDA5BBAE3152}" type="datetimeFigureOut">
              <a:rPr lang="sk-SK" smtClean="0"/>
              <a:t>10. 2. 2022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3B4F-90BE-417C-8B28-45C754915D4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8618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1AD9-BEFD-46B8-BF1B-DDA5BBAE3152}" type="datetimeFigureOut">
              <a:rPr lang="sk-SK" smtClean="0"/>
              <a:t>10. 2. 2022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3B4F-90BE-417C-8B28-45C754915D4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8227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3B4F-90BE-417C-8B28-45C754915D45}" type="slidenum">
              <a:rPr lang="sk-SK" smtClean="0"/>
              <a:t>‹#›</a:t>
            </a:fld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1AD9-BEFD-46B8-BF1B-DDA5BBAE3152}" type="datetimeFigureOut">
              <a:rPr lang="sk-SK" smtClean="0"/>
              <a:t>10. 2. 2022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4615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11AD9-BEFD-46B8-BF1B-DDA5BBAE3152}" type="datetimeFigureOut">
              <a:rPr lang="sk-SK" smtClean="0"/>
              <a:t>10. 2. 2022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76C3B4F-90BE-417C-8B28-45C754915D4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85161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760720" y="2404531"/>
            <a:ext cx="7766936" cy="1646302"/>
          </a:xfrm>
        </p:spPr>
        <p:txBody>
          <a:bodyPr/>
          <a:lstStyle/>
          <a:p>
            <a:r>
              <a:rPr lang="sk-SK" dirty="0" smtClean="0"/>
              <a:t>Goniometria V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07067" y="4286361"/>
            <a:ext cx="8274242" cy="1096899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sk-SK" sz="5400" dirty="0" smtClean="0"/>
              <a:t>Základné vzťahy medzi goniometrickými funkciami</a:t>
            </a:r>
            <a:endParaRPr lang="sk-SK" sz="5400" dirty="0"/>
          </a:p>
        </p:txBody>
      </p:sp>
    </p:spTree>
    <p:extLst>
      <p:ext uri="{BB962C8B-B14F-4D97-AF65-F5344CB8AC3E}">
        <p14:creationId xmlns:p14="http://schemas.microsoft.com/office/powerpoint/2010/main" val="120270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1"/>
          <p:cNvSpPr txBox="1">
            <a:spLocks/>
          </p:cNvSpPr>
          <p:nvPr/>
        </p:nvSpPr>
        <p:spPr bwMode="auto">
          <a:xfrm>
            <a:off x="1601635" y="582561"/>
            <a:ext cx="7366000" cy="5619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sk-SK" sz="3600" b="1" kern="0" smtClean="0">
                <a:solidFill>
                  <a:srgbClr val="33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+mj-ea"/>
                <a:cs typeface="+mj-cs"/>
              </a:rPr>
              <a:t>Využitie základných vzťahov </a:t>
            </a:r>
            <a:r>
              <a:rPr lang="sk-SK" sz="3600" b="1" kern="0" dirty="0" smtClean="0">
                <a:solidFill>
                  <a:srgbClr val="33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+mj-ea"/>
                <a:cs typeface="+mj-cs"/>
              </a:rPr>
              <a:t>medzi goniometrickými funkciami</a:t>
            </a:r>
            <a:endParaRPr lang="sk-SK" sz="3600" b="1" kern="0" dirty="0">
              <a:solidFill>
                <a:srgbClr val="33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498763" y="2275069"/>
            <a:ext cx="932410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sk-SK" sz="2800" dirty="0">
                <a:solidFill>
                  <a:srgbClr val="00206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Na úpravu a zjednodušenie goniometrických výrazov môžeme použiť okrem iných vzťahov aj </a:t>
            </a:r>
            <a:r>
              <a:rPr lang="sk-SK" sz="2800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vzťahy medzi funkciami</a:t>
            </a:r>
            <a:r>
              <a:rPr lang="sk-SK" sz="2800" dirty="0">
                <a:solidFill>
                  <a:srgbClr val="00206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, ktoré majú rovnaký argument. Tieto vzťahy ďalej môžeme použiť i pri riešení goniometrických rovníc, či nerovníc alebo pri </a:t>
            </a:r>
            <a:r>
              <a:rPr lang="sk-SK" sz="2800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výpočte hodnôt goniometrických funkcií</a:t>
            </a:r>
            <a:r>
              <a:rPr lang="sk-SK" sz="2800" dirty="0">
                <a:solidFill>
                  <a:srgbClr val="00206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, či napr., v dôkazoch.</a:t>
            </a:r>
          </a:p>
          <a:p>
            <a:pPr algn="just"/>
            <a:endParaRPr lang="sk-SK" sz="2800" dirty="0">
              <a:solidFill>
                <a:srgbClr val="002060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sk-SK" sz="2800" dirty="0">
                <a:solidFill>
                  <a:srgbClr val="00206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Pri úpravách a zjednodušovaní goniometrických výrazov určujeme a riešime podmienky pre premenné, pri ktorých má daný výraz zmysel.</a:t>
            </a:r>
          </a:p>
          <a:p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0783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Skupina 12"/>
          <p:cNvGrpSpPr/>
          <p:nvPr/>
        </p:nvGrpSpPr>
        <p:grpSpPr>
          <a:xfrm>
            <a:off x="42719" y="1543266"/>
            <a:ext cx="5327650" cy="3889375"/>
            <a:chOff x="798624" y="2111302"/>
            <a:chExt cx="5327650" cy="3889375"/>
          </a:xfrm>
        </p:grpSpPr>
        <p:grpSp>
          <p:nvGrpSpPr>
            <p:cNvPr id="11" name="Skupina 10"/>
            <p:cNvGrpSpPr/>
            <p:nvPr/>
          </p:nvGrpSpPr>
          <p:grpSpPr>
            <a:xfrm>
              <a:off x="798624" y="2111302"/>
              <a:ext cx="5327650" cy="3889375"/>
              <a:chOff x="1422078" y="2080418"/>
              <a:chExt cx="5327650" cy="3889375"/>
            </a:xfrm>
          </p:grpSpPr>
          <p:sp>
            <p:nvSpPr>
              <p:cNvPr id="3" name="Oval 6"/>
              <p:cNvSpPr>
                <a:spLocks noChangeArrowheads="1"/>
              </p:cNvSpPr>
              <p:nvPr/>
            </p:nvSpPr>
            <p:spPr bwMode="auto">
              <a:xfrm>
                <a:off x="2644453" y="2585243"/>
                <a:ext cx="2736850" cy="2879725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sk-SK" altLang="sk-SK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" name="Line 4"/>
              <p:cNvSpPr>
                <a:spLocks noChangeShapeType="1"/>
              </p:cNvSpPr>
              <p:nvPr/>
            </p:nvSpPr>
            <p:spPr bwMode="auto">
              <a:xfrm>
                <a:off x="4012878" y="2296318"/>
                <a:ext cx="0" cy="36734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5" name="Line 5"/>
              <p:cNvSpPr>
                <a:spLocks noChangeShapeType="1"/>
              </p:cNvSpPr>
              <p:nvPr/>
            </p:nvSpPr>
            <p:spPr bwMode="auto">
              <a:xfrm>
                <a:off x="1422078" y="4025106"/>
                <a:ext cx="51117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6" name="Line 7"/>
              <p:cNvSpPr>
                <a:spLocks noChangeShapeType="1"/>
              </p:cNvSpPr>
              <p:nvPr/>
            </p:nvSpPr>
            <p:spPr bwMode="auto">
              <a:xfrm flipV="1">
                <a:off x="4012878" y="2080418"/>
                <a:ext cx="2736850" cy="1944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8" name="Rectangle 12"/>
              <p:cNvSpPr>
                <a:spLocks noChangeArrowheads="1"/>
              </p:cNvSpPr>
              <p:nvPr/>
            </p:nvSpPr>
            <p:spPr bwMode="auto">
              <a:xfrm>
                <a:off x="5403273" y="3387219"/>
                <a:ext cx="5905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sk-SK" altLang="sk-SK" dirty="0" err="1"/>
                  <a:t>sinx</a:t>
                </a:r>
                <a:endParaRPr lang="sk-SK" altLang="sk-SK" dirty="0"/>
              </a:p>
            </p:txBody>
          </p:sp>
          <p:sp>
            <p:nvSpPr>
              <p:cNvPr id="9" name="Rectangle 13"/>
              <p:cNvSpPr>
                <a:spLocks noChangeArrowheads="1"/>
              </p:cNvSpPr>
              <p:nvPr/>
            </p:nvSpPr>
            <p:spPr bwMode="auto">
              <a:xfrm>
                <a:off x="4465316" y="3964781"/>
                <a:ext cx="717550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sk-SK" altLang="sk-SK"/>
                  <a:t>cos x</a:t>
                </a:r>
              </a:p>
            </p:txBody>
          </p:sp>
          <p:sp>
            <p:nvSpPr>
              <p:cNvPr id="10" name="Rectangle 14"/>
              <p:cNvSpPr>
                <a:spLocks noChangeArrowheads="1"/>
              </p:cNvSpPr>
              <p:nvPr/>
            </p:nvSpPr>
            <p:spPr bwMode="auto">
              <a:xfrm>
                <a:off x="4494213" y="3632200"/>
                <a:ext cx="2984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sk-SK" altLang="sk-SK" dirty="0"/>
                  <a:t>x</a:t>
                </a:r>
              </a:p>
            </p:txBody>
          </p:sp>
        </p:grpSp>
        <p:sp>
          <p:nvSpPr>
            <p:cNvPr id="7" name="Line 11"/>
            <p:cNvSpPr>
              <a:spLocks noChangeShapeType="1"/>
            </p:cNvSpPr>
            <p:nvPr/>
          </p:nvSpPr>
          <p:spPr bwMode="auto">
            <a:xfrm>
              <a:off x="4531703" y="3263827"/>
              <a:ext cx="0" cy="792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14" name="Nadpis 1"/>
          <p:cNvSpPr txBox="1">
            <a:spLocks/>
          </p:cNvSpPr>
          <p:nvPr/>
        </p:nvSpPr>
        <p:spPr bwMode="auto">
          <a:xfrm>
            <a:off x="1687369" y="592354"/>
            <a:ext cx="7366000" cy="5619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sk-SK" sz="3600" b="1" kern="0" dirty="0" smtClean="0">
                <a:solidFill>
                  <a:srgbClr val="33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+mj-ea"/>
                <a:cs typeface="+mj-cs"/>
              </a:rPr>
              <a:t>Vzťah medzi funkciou sínus a kosínus</a:t>
            </a:r>
            <a:endParaRPr lang="sk-SK" sz="3600" b="1" kern="0" dirty="0">
              <a:solidFill>
                <a:srgbClr val="33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15" name="BlokTextu 14"/>
          <p:cNvSpPr txBox="1"/>
          <p:nvPr/>
        </p:nvSpPr>
        <p:spPr>
          <a:xfrm>
            <a:off x="6941127" y="29697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dĺžnik 15"/>
              <p:cNvSpPr/>
              <p:nvPr/>
            </p:nvSpPr>
            <p:spPr>
              <a:xfrm>
                <a:off x="5412187" y="1759166"/>
                <a:ext cx="461908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sk-SK" sz="2800" dirty="0" smtClean="0">
                    <a:solidFill>
                      <a:srgbClr val="002060"/>
                    </a:solidFill>
                    <a:latin typeface="Arial Narrow" panose="020B0606020202030204" pitchFamily="34" charset="0"/>
                    <a:cs typeface="Times New Roman" panose="02020603050405020304" pitchFamily="18" charset="0"/>
                  </a:rPr>
                  <a:t>Pytagorova veta: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sk-SK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sk-SK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sk-SK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sk-SK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sk-SK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sk-SK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sk-SK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sk-SK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sk-SK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p>
                        <m:r>
                          <a:rPr lang="sk-SK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sk-SK" dirty="0" smtClean="0">
                    <a:solidFill>
                      <a:srgbClr val="002060"/>
                    </a:solidFill>
                    <a:latin typeface="Arial Narrow" panose="020B0606020202030204" pitchFamily="34" charset="0"/>
                    <a:cs typeface="Times New Roman" panose="02020603050405020304" pitchFamily="18" charset="0"/>
                  </a:rPr>
                  <a:t> </a:t>
                </a:r>
                <a:endParaRPr lang="sk-SK" dirty="0"/>
              </a:p>
            </p:txBody>
          </p:sp>
        </mc:Choice>
        <mc:Fallback xmlns="">
          <p:sp>
            <p:nvSpPr>
              <p:cNvPr id="16" name="Obdĺžnik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187" y="1759166"/>
                <a:ext cx="4619081" cy="523220"/>
              </a:xfrm>
              <a:prstGeom prst="rect">
                <a:avLst/>
              </a:prstGeom>
              <a:blipFill>
                <a:blip r:embed="rId2"/>
                <a:stretch>
                  <a:fillRect l="-2770" t="-12941" b="-3294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BlokTextu 16"/>
          <p:cNvSpPr txBox="1"/>
          <p:nvPr/>
        </p:nvSpPr>
        <p:spPr>
          <a:xfrm>
            <a:off x="5516963" y="2555060"/>
            <a:ext cx="42507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k-SK" sz="2000" dirty="0" smtClean="0">
                <a:solidFill>
                  <a:srgbClr val="C00000"/>
                </a:solidFill>
              </a:rPr>
              <a:t>V jednotkovej kružnici odvesny </a:t>
            </a:r>
            <a:r>
              <a:rPr lang="sk-SK" sz="2000" dirty="0" smtClean="0"/>
              <a:t>a</a:t>
            </a:r>
            <a:r>
              <a:rPr lang="sk-SK" sz="2000" dirty="0" smtClean="0">
                <a:solidFill>
                  <a:srgbClr val="C00000"/>
                </a:solidFill>
              </a:rPr>
              <a:t>, </a:t>
            </a:r>
            <a:r>
              <a:rPr lang="sk-SK" sz="2000" dirty="0" smtClean="0"/>
              <a:t>b</a:t>
            </a:r>
            <a:r>
              <a:rPr lang="sk-SK" sz="2000" dirty="0" smtClean="0">
                <a:solidFill>
                  <a:srgbClr val="C00000"/>
                </a:solidFill>
              </a:rPr>
              <a:t> predstavujú funkcie </a:t>
            </a:r>
            <a:r>
              <a:rPr lang="sk-SK" sz="2000" dirty="0" smtClean="0"/>
              <a:t>sínus</a:t>
            </a:r>
            <a:r>
              <a:rPr lang="sk-SK" sz="2000" dirty="0" smtClean="0">
                <a:solidFill>
                  <a:srgbClr val="C00000"/>
                </a:solidFill>
              </a:rPr>
              <a:t> a </a:t>
            </a:r>
            <a:r>
              <a:rPr lang="sk-SK" sz="2000" dirty="0" smtClean="0"/>
              <a:t>kosínus</a:t>
            </a:r>
            <a:r>
              <a:rPr lang="sk-SK" sz="2000" dirty="0" smtClean="0">
                <a:solidFill>
                  <a:srgbClr val="C00000"/>
                </a:solidFill>
              </a:rPr>
              <a:t> uhla x, </a:t>
            </a:r>
            <a:r>
              <a:rPr lang="sk-SK" sz="2000" dirty="0" smtClean="0"/>
              <a:t>prepona</a:t>
            </a:r>
            <a:r>
              <a:rPr lang="sk-SK" sz="2000" dirty="0" smtClean="0">
                <a:solidFill>
                  <a:srgbClr val="C00000"/>
                </a:solidFill>
              </a:rPr>
              <a:t> má hodnotu </a:t>
            </a:r>
            <a:r>
              <a:rPr lang="sk-SK" sz="2000" dirty="0" smtClean="0"/>
              <a:t>1</a:t>
            </a:r>
            <a:r>
              <a:rPr lang="sk-SK" sz="2000" dirty="0" smtClean="0">
                <a:solidFill>
                  <a:srgbClr val="C00000"/>
                </a:solidFill>
              </a:rPr>
              <a:t>. Potom platí:</a:t>
            </a:r>
            <a:endParaRPr lang="sk-SK" sz="20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BlokTextu 17"/>
              <p:cNvSpPr txBox="1"/>
              <p:nvPr/>
            </p:nvSpPr>
            <p:spPr>
              <a:xfrm>
                <a:off x="4784148" y="4324645"/>
                <a:ext cx="5247120" cy="11205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3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sk-SK" sz="3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sk-SK" sz="3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sk-SK" sz="3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</m:t>
                      </m:r>
                      <m:r>
                        <a:rPr lang="sk-SK" sz="3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sk-SK" sz="3600" b="1" dirty="0" smtClean="0">
                  <a:solidFill>
                    <a:srgbClr val="00206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sz="3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sz="3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𝒔𝒊𝒏</m:t>
                          </m:r>
                        </m:e>
                        <m:sup>
                          <m:r>
                            <a:rPr lang="sk-SK" sz="3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sk-SK" sz="3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sk-SK" sz="3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sk-SK" sz="3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sz="3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𝒄𝒐𝒔</m:t>
                          </m:r>
                        </m:e>
                        <m:sup>
                          <m:r>
                            <a:rPr lang="sk-SK" sz="3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sk-SK" sz="3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sk-SK" sz="3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sz="3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sk-SK" sz="36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" name="BlokTextu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148" y="4324645"/>
                <a:ext cx="5247120" cy="11205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988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Nadpis 1"/>
          <p:cNvSpPr txBox="1">
            <a:spLocks/>
          </p:cNvSpPr>
          <p:nvPr/>
        </p:nvSpPr>
        <p:spPr bwMode="auto">
          <a:xfrm>
            <a:off x="1687369" y="319305"/>
            <a:ext cx="7366000" cy="121057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sk-SK" sz="3600" b="1" kern="0" dirty="0" smtClean="0">
                <a:solidFill>
                  <a:srgbClr val="33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+mj-ea"/>
                <a:cs typeface="+mj-cs"/>
              </a:rPr>
              <a:t>Vzťah medzi funkciou tangens a kotangens</a:t>
            </a:r>
            <a:endParaRPr lang="sk-SK" sz="3600" b="1" kern="0" dirty="0">
              <a:solidFill>
                <a:srgbClr val="33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15" name="BlokTextu 14"/>
          <p:cNvSpPr txBox="1"/>
          <p:nvPr/>
        </p:nvSpPr>
        <p:spPr>
          <a:xfrm>
            <a:off x="6941127" y="29697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BlokTextu 17"/>
              <p:cNvSpPr txBox="1"/>
              <p:nvPr/>
            </p:nvSpPr>
            <p:spPr>
              <a:xfrm>
                <a:off x="4818119" y="5085760"/>
                <a:ext cx="5247120" cy="13908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3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sk-SK" sz="3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sk-SK" sz="3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sk-SK" sz="3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sk-SK" sz="3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sk-SK" sz="3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sk-SK" sz="32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sk-SK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sk-SK" sz="32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sk-SK" sz="3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sk-SK" sz="3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sk-SK" sz="3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sk-SK" sz="3200" i="1" dirty="0" smtClean="0">
                  <a:solidFill>
                    <a:srgbClr val="00206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3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𝒕𝒈𝒙</m:t>
                      </m:r>
                      <m:r>
                        <a:rPr lang="sk-SK" sz="3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r>
                        <a:rPr lang="sk-SK" sz="3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𝒄𝒐𝒕𝒈𝒙</m:t>
                      </m:r>
                      <m:r>
                        <a:rPr lang="sk-SK" sz="3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sz="3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sk-SK" sz="36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" name="BlokTextu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119" y="5085760"/>
                <a:ext cx="5247120" cy="13908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BlokTextu 1"/>
              <p:cNvSpPr txBox="1"/>
              <p:nvPr/>
            </p:nvSpPr>
            <p:spPr>
              <a:xfrm>
                <a:off x="1119032" y="1759251"/>
                <a:ext cx="3239733" cy="15359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𝑡𝑔𝑥</m:t>
                      </m:r>
                      <m:r>
                        <a:rPr lang="sk-SK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𝑠𝑖𝑛𝑥</m:t>
                          </m:r>
                        </m:num>
                        <m:den>
                          <m:r>
                            <a:rPr lang="sk-SK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𝑐𝑜𝑠𝑥</m:t>
                          </m:r>
                        </m:den>
                      </m:f>
                    </m:oMath>
                  </m:oMathPara>
                </a14:m>
                <a:endParaRPr lang="sk-SK" sz="2800" b="0" i="1" dirty="0" smtClean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sk-SK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sk-SK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k-SK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f>
                        <m:fPr>
                          <m:ctrlPr>
                            <a:rPr lang="sk-SK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sk-SK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sk-SK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sk-SK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sk-SK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sk-SK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sk-SK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sk-SK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sk-SK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sk-SK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BlokText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032" y="1759251"/>
                <a:ext cx="3239733" cy="15359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BlokTextu 18"/>
              <p:cNvSpPr txBox="1"/>
              <p:nvPr/>
            </p:nvSpPr>
            <p:spPr>
              <a:xfrm>
                <a:off x="1214642" y="3398543"/>
                <a:ext cx="2591607" cy="1168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𝑐𝑜𝑡𝑔𝑥</m:t>
                      </m:r>
                      <m:r>
                        <a:rPr lang="sk-SK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𝑐𝑜𝑠𝑥</m:t>
                          </m:r>
                        </m:num>
                        <m:den>
                          <m:r>
                            <a:rPr lang="sk-SK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𝑠𝑖𝑛𝑥</m:t>
                          </m:r>
                        </m:den>
                      </m:f>
                    </m:oMath>
                  </m:oMathPara>
                </a14:m>
                <a:endParaRPr lang="sk-SK" sz="2800" b="0" i="1" dirty="0" smtClean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sk-SK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sk-SK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k-SK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sk-SK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sk-SK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sk-SK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sk-SK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sk-SK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sk-SK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sk-SK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9" name="BlokTextu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642" y="3398543"/>
                <a:ext cx="2591607" cy="11689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Pravá zložená zátvorka 11"/>
          <p:cNvSpPr/>
          <p:nvPr/>
        </p:nvSpPr>
        <p:spPr>
          <a:xfrm>
            <a:off x="4818119" y="1978149"/>
            <a:ext cx="235527" cy="2313709"/>
          </a:xfrm>
          <a:prstGeom prst="rightBrace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BlokTextu 19"/>
              <p:cNvSpPr txBox="1"/>
              <p:nvPr/>
            </p:nvSpPr>
            <p:spPr>
              <a:xfrm>
                <a:off x="5513000" y="2690080"/>
                <a:ext cx="2164823" cy="885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𝒕𝒈𝒙</m:t>
                      </m:r>
                      <m:r>
                        <a:rPr lang="sk-SK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sk-SK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𝒄𝒐𝒕𝒈𝒙</m:t>
                          </m:r>
                        </m:den>
                      </m:f>
                    </m:oMath>
                  </m:oMathPara>
                </a14:m>
                <a:endParaRPr lang="sk-SK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BlokTextu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000" y="2690080"/>
                <a:ext cx="2164823" cy="8850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28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/>
      <p:bldP spid="12" grpId="0" animBg="1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/>
          </p:cNvSpPr>
          <p:nvPr/>
        </p:nvSpPr>
        <p:spPr bwMode="auto">
          <a:xfrm>
            <a:off x="1687369" y="319305"/>
            <a:ext cx="7366000" cy="121057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sk-SK" sz="3600" b="1" kern="0" dirty="0" smtClean="0">
                <a:solidFill>
                  <a:srgbClr val="33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+mj-ea"/>
                <a:cs typeface="+mj-cs"/>
              </a:rPr>
              <a:t>Príklad 1</a:t>
            </a:r>
            <a:endParaRPr lang="sk-SK" sz="3600" b="1" kern="0" dirty="0">
              <a:solidFill>
                <a:srgbClr val="33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BlokTextu 2"/>
              <p:cNvSpPr txBox="1"/>
              <p:nvPr/>
            </p:nvSpPr>
            <p:spPr>
              <a:xfrm>
                <a:off x="1039091" y="1137114"/>
                <a:ext cx="7725192" cy="7855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k-SK" dirty="0" smtClean="0"/>
                  <a:t>Bez určenia uhla vypočítajte hodnoty zvyšných goniometrických funkcií, </a:t>
                </a:r>
              </a:p>
              <a:p>
                <a:r>
                  <a:rPr lang="sk-SK" dirty="0" smtClean="0"/>
                  <a:t>ak je dané: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𝑐𝑜𝑠𝑥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sk-SK" dirty="0" smtClean="0"/>
                  <a:t> uhol x nie je ostrý.</a:t>
                </a:r>
                <a:endParaRPr lang="sk-SK" dirty="0"/>
              </a:p>
            </p:txBody>
          </p:sp>
        </mc:Choice>
        <mc:Fallback xmlns="">
          <p:sp>
            <p:nvSpPr>
              <p:cNvPr id="3" name="BlokText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091" y="1137114"/>
                <a:ext cx="7725192" cy="785536"/>
              </a:xfrm>
              <a:prstGeom prst="rect">
                <a:avLst/>
              </a:prstGeom>
              <a:blipFill>
                <a:blip r:embed="rId2"/>
                <a:stretch>
                  <a:fillRect l="-631" t="-5469" b="-78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BlokTextu 3"/>
          <p:cNvSpPr txBox="1"/>
          <p:nvPr/>
        </p:nvSpPr>
        <p:spPr>
          <a:xfrm>
            <a:off x="5645727" y="297872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BlokTextu 4"/>
              <p:cNvSpPr txBox="1"/>
              <p:nvPr/>
            </p:nvSpPr>
            <p:spPr>
              <a:xfrm>
                <a:off x="429491" y="2029461"/>
                <a:ext cx="7259782" cy="4523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sk-SK" dirty="0" smtClean="0"/>
                  <a:t>zistíme si kvadrant </a:t>
                </a:r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sk-SK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𝒄𝒐𝒔𝒙</m:t>
                    </m:r>
                    <m:r>
                      <a:rPr lang="sk-SK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sk-SK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sk-SK" dirty="0" smtClean="0"/>
                  <a:t> v I. a IV. Kvadrante a súčasne x nie je z I. kvadrantu, pretože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&gt;90°⇒</m:t>
                    </m:r>
                    <m:r>
                      <a:rPr lang="sk-SK" b="1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sk-SK" b="1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sk-SK" b="1" i="1" dirty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sk-SK" b="1" i="1" dirty="0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k-SK" b="1" i="1" dirty="0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num>
                          <m:den>
                            <m:r>
                              <a:rPr lang="sk-SK" b="1" i="1" dirty="0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lang="sk-SK" b="1" i="1" dirty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  <m:r>
                          <a:rPr lang="sk-SK" b="1" i="1" dirty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sk-SK" b="1" i="1" dirty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sk-SK" b="1" i="1" dirty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</m:d>
                  </m:oMath>
                </a14:m>
                <a:endParaRPr lang="sk-SK" b="1" dirty="0" smtClean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sk-SK" dirty="0"/>
                  <a:t>v</a:t>
                </a:r>
                <a:r>
                  <a:rPr lang="sk-SK" dirty="0" smtClean="0"/>
                  <a:t>ypočítame </a:t>
                </a:r>
                <a:r>
                  <a:rPr lang="sk-SK" dirty="0" err="1" smtClean="0"/>
                  <a:t>sinx</a:t>
                </a:r>
                <a:r>
                  <a:rPr lang="sk-SK" dirty="0" smtClean="0"/>
                  <a:t> podľa vzťahu medzi funkciou sínus a kosínus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𝒔𝒊𝒏</m:t>
                          </m:r>
                        </m:e>
                        <m:sup>
                          <m:r>
                            <a:rPr lang="sk-SK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sk-SK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sk-SK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sk-SK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𝒄𝒐𝒔𝒙</m:t>
                          </m:r>
                        </m:e>
                        <m:sup>
                          <m:r>
                            <a:rPr lang="sk-SK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sk-SK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sk-SK" b="1" dirty="0" smtClean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𝑠𝑖𝑛</m:t>
                          </m:r>
                        </m:e>
                        <m:sup>
                          <m:r>
                            <a:rPr lang="sk-SK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k-SK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k-SK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sk-SK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sk-SK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sk-SK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k-SK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sk-SK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sk-SK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k-SK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sk-SK" b="0" dirty="0" smtClean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𝑠𝑖𝑛</m:t>
                          </m:r>
                        </m:e>
                        <m:sup>
                          <m:r>
                            <a:rPr lang="sk-SK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k-SK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k-SK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sk-SK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r>
                        <a:rPr lang="sk-SK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=1/−</m:t>
                      </m:r>
                      <m:f>
                        <m:fPr>
                          <m:ctrlPr>
                            <a:rPr lang="sk-SK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sk-SK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</m:oMath>
                  </m:oMathPara>
                </a14:m>
                <a:endParaRPr lang="sk-SK" dirty="0" smtClean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𝑠𝑖𝑛</m:t>
                          </m:r>
                        </m:e>
                        <m:sup>
                          <m:r>
                            <a:rPr lang="sk-SK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k-SK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k-SK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sk-SK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r>
                        <a:rPr lang="sk-SK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sk-SK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sk-SK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</m:oMath>
                  </m:oMathPara>
                </a14:m>
                <a:endParaRPr lang="sk-SK" b="0" dirty="0" smtClean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𝑠𝑖𝑛</m:t>
                          </m:r>
                        </m:e>
                        <m:sup>
                          <m:r>
                            <a:rPr lang="sk-SK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k-SK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k-SK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num>
                        <m:den>
                          <m:r>
                            <a:rPr lang="sk-SK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</m:oMath>
                  </m:oMathPara>
                </a14:m>
                <a:endParaRPr lang="sk-SK" b="0" dirty="0" smtClean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𝑠𝑖𝑛𝑥</m:t>
                      </m:r>
                      <m:r>
                        <a:rPr lang="sk-SK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=±</m:t>
                      </m:r>
                      <m:f>
                        <m:fPr>
                          <m:ctrlPr>
                            <a:rPr lang="sk-SK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sk-SK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sk-SK" dirty="0" smtClean="0">
                  <a:solidFill>
                    <a:srgbClr val="00206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sk-SK" dirty="0"/>
                  <a:t>p</a:t>
                </a:r>
                <a:r>
                  <a:rPr lang="sk-SK" dirty="0" smtClean="0"/>
                  <a:t>odľa kvadrantu vyberieme správne znamienko</a:t>
                </a:r>
                <a:r>
                  <a:rPr lang="sk-SK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sk-SK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𝑠𝑖𝑛𝑥</m:t>
                    </m:r>
                    <m:r>
                      <a:rPr lang="sk-SK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sk-SK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sk-SK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sk-SK" dirty="0" smtClean="0"/>
              </a:p>
            </p:txBody>
          </p:sp>
        </mc:Choice>
        <mc:Fallback xmlns="">
          <p:sp>
            <p:nvSpPr>
              <p:cNvPr id="5" name="BlokText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91" y="2029461"/>
                <a:ext cx="7259782" cy="4523739"/>
              </a:xfrm>
              <a:prstGeom prst="rect">
                <a:avLst/>
              </a:prstGeom>
              <a:blipFill>
                <a:blip r:embed="rId3"/>
                <a:stretch>
                  <a:fillRect l="-588" t="-94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BlokTextu 5"/>
              <p:cNvSpPr txBox="1"/>
              <p:nvPr/>
            </p:nvSpPr>
            <p:spPr>
              <a:xfrm>
                <a:off x="5995372" y="3665756"/>
                <a:ext cx="4304383" cy="21164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sk-SK" dirty="0" smtClean="0"/>
                  <a:t>dopočítame hodnotu funkcie tangens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k-SK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𝑡𝑔𝑥</m:t>
                      </m:r>
                      <m:r>
                        <a:rPr lang="sk-SK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𝑠𝑖𝑛𝑥</m:t>
                          </m:r>
                        </m:num>
                        <m:den>
                          <m:r>
                            <a:rPr lang="sk-SK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𝑐𝑜𝑠𝑥</m:t>
                          </m:r>
                        </m:den>
                      </m:f>
                      <m:r>
                        <a:rPr lang="sk-SK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sk-SK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sk-SK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sk-SK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sk-SK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den>
                      </m:f>
                      <m:r>
                        <a:rPr lang="sk-SK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sk-SK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sk-SK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 marL="285750" indent="-285750">
                  <a:buFontTx/>
                  <a:buChar char="-"/>
                </a:pPr>
                <a:r>
                  <a:rPr lang="sk-SK" dirty="0" smtClean="0"/>
                  <a:t>dopočítame hodnotu kotangens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𝑐𝑜𝑡𝑔𝑥</m:t>
                      </m:r>
                      <m:r>
                        <a:rPr lang="sk-SK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sk-SK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sk-SK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6" name="BlokTextu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372" y="3665756"/>
                <a:ext cx="4304383" cy="2116413"/>
              </a:xfrm>
              <a:prstGeom prst="rect">
                <a:avLst/>
              </a:prstGeom>
              <a:blipFill>
                <a:blip r:embed="rId4"/>
                <a:stretch>
                  <a:fillRect l="-990" t="-1724" r="-42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879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/>
          </p:cNvSpPr>
          <p:nvPr/>
        </p:nvSpPr>
        <p:spPr bwMode="auto">
          <a:xfrm>
            <a:off x="1687369" y="319305"/>
            <a:ext cx="7366000" cy="121057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sk-SK" sz="3600" b="1" kern="0" dirty="0" smtClean="0">
                <a:solidFill>
                  <a:srgbClr val="33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+mj-ea"/>
                <a:cs typeface="+mj-cs"/>
              </a:rPr>
              <a:t>Príklad 2</a:t>
            </a:r>
            <a:endParaRPr lang="sk-SK" sz="3600" b="1" kern="0" dirty="0">
              <a:solidFill>
                <a:srgbClr val="33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BlokTextu 2"/>
              <p:cNvSpPr txBox="1"/>
              <p:nvPr/>
            </p:nvSpPr>
            <p:spPr>
              <a:xfrm>
                <a:off x="1039091" y="1018808"/>
                <a:ext cx="7725192" cy="7938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k-SK" dirty="0" smtClean="0"/>
                  <a:t>Bez určenia uhla vypočítajte hodnoty zvyšných goniometrických funkcií, </a:t>
                </a:r>
              </a:p>
              <a:p>
                <a:r>
                  <a:rPr lang="sk-SK" dirty="0" smtClean="0"/>
                  <a:t>ak je dané: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b="0" i="0" smtClean="0">
                        <a:latin typeface="Cambria Math" panose="02040503050406030204" pitchFamily="18" charset="0"/>
                      </a:rPr>
                      <m:t>tg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den>
                    </m:f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sk-SK" dirty="0" smtClean="0"/>
                  <a:t> </a:t>
                </a:r>
                <a14:m>
                  <m:oMath xmlns:m="http://schemas.openxmlformats.org/officeDocument/2006/math">
                    <m:r>
                      <a:rPr lang="sk-SK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sk-SK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sk-SK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f>
                          <m:fPr>
                            <m:ctrlPr>
                              <a:rPr lang="sk-SK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k-SK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sk-SK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sk-SK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sk-SK" dirty="0" smtClean="0"/>
                  <a:t>.</a:t>
                </a:r>
                <a:endParaRPr lang="sk-SK" dirty="0"/>
              </a:p>
            </p:txBody>
          </p:sp>
        </mc:Choice>
        <mc:Fallback xmlns="">
          <p:sp>
            <p:nvSpPr>
              <p:cNvPr id="3" name="BlokText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091" y="1018808"/>
                <a:ext cx="7725192" cy="793872"/>
              </a:xfrm>
              <a:prstGeom prst="rect">
                <a:avLst/>
              </a:prstGeom>
              <a:blipFill>
                <a:blip r:embed="rId2"/>
                <a:stretch>
                  <a:fillRect l="-631" t="-4615" b="-76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BlokTextu 3"/>
          <p:cNvSpPr txBox="1"/>
          <p:nvPr/>
        </p:nvSpPr>
        <p:spPr>
          <a:xfrm>
            <a:off x="5645727" y="297872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BlokTextu 4"/>
              <p:cNvSpPr txBox="1"/>
              <p:nvPr/>
            </p:nvSpPr>
            <p:spPr>
              <a:xfrm>
                <a:off x="6859655" y="1610932"/>
                <a:ext cx="3859285" cy="2387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625</m:t>
                          </m:r>
                        </m:num>
                        <m:den>
                          <m:r>
                            <a:rPr lang="sk-SK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49</m:t>
                          </m:r>
                        </m:den>
                      </m:f>
                      <m:r>
                        <a:rPr lang="sk-SK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sk-SK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</m:e>
                            <m:sup>
                              <m:r>
                                <a:rPr lang="sk-SK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sk-SK" dirty="0" smtClean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49</m:t>
                          </m:r>
                        </m:num>
                        <m:den>
                          <m:r>
                            <a:rPr lang="sk-SK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625</m:t>
                          </m:r>
                        </m:den>
                      </m:f>
                      <m:r>
                        <a:rPr lang="sk-SK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sk-SK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</m:e>
                            <m:sup>
                              <m:r>
                                <a:rPr lang="sk-SK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sk-SK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sk-SK" b="0" dirty="0" smtClean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𝑖𝑛𝑥</m:t>
                      </m:r>
                      <m:r>
                        <a:rPr lang="sk-SK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=±</m:t>
                      </m:r>
                      <m:f>
                        <m:fPr>
                          <m:ctrlPr>
                            <a:rPr lang="sk-SK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sk-SK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</m:oMath>
                  </m:oMathPara>
                </a14:m>
                <a:endParaRPr lang="sk-SK" b="0" dirty="0" smtClean="0">
                  <a:solidFill>
                    <a:srgbClr val="00206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sk-SK" dirty="0" smtClean="0"/>
                  <a:t>podľa kvadrantu vyberieme správne znamienko</a:t>
                </a:r>
                <a:r>
                  <a:rPr lang="sk-SK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sk-SK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𝑠𝑖𝑛𝑥</m:t>
                    </m:r>
                    <m:r>
                      <a:rPr lang="sk-SK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sk-SK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sk-SK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den>
                    </m:f>
                  </m:oMath>
                </a14:m>
                <a:endParaRPr lang="sk-SK" dirty="0" smtClean="0"/>
              </a:p>
            </p:txBody>
          </p:sp>
        </mc:Choice>
        <mc:Fallback xmlns="">
          <p:sp>
            <p:nvSpPr>
              <p:cNvPr id="5" name="BlokText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9655" y="1610932"/>
                <a:ext cx="3859285" cy="2387770"/>
              </a:xfrm>
              <a:prstGeom prst="rect">
                <a:avLst/>
              </a:prstGeom>
              <a:blipFill>
                <a:blip r:embed="rId3"/>
                <a:stretch>
                  <a:fillRect l="-110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BlokTextu 5"/>
              <p:cNvSpPr txBox="1"/>
              <p:nvPr/>
            </p:nvSpPr>
            <p:spPr>
              <a:xfrm>
                <a:off x="153223" y="1876822"/>
                <a:ext cx="7126341" cy="4714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sk-SK" dirty="0" smtClean="0"/>
                  <a:t>dopočítame hodnotu kotangens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𝑐𝑜𝑡𝑔𝑥</m:t>
                      </m:r>
                      <m:r>
                        <a:rPr lang="sk-SK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24</m:t>
                          </m:r>
                        </m:num>
                        <m:den>
                          <m:r>
                            <a:rPr lang="sk-SK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 marL="285750" indent="-285750">
                  <a:buFontTx/>
                  <a:buChar char="-"/>
                </a:pPr>
                <a:r>
                  <a:rPr lang="sk-SK" dirty="0" smtClean="0"/>
                  <a:t>vypočítame </a:t>
                </a:r>
                <a:r>
                  <a:rPr lang="sk-SK" dirty="0" err="1" smtClean="0"/>
                  <a:t>sinx</a:t>
                </a:r>
                <a:r>
                  <a:rPr lang="sk-SK" dirty="0" smtClean="0"/>
                  <a:t> (</a:t>
                </a:r>
                <a:r>
                  <a:rPr lang="sk-SK" dirty="0" err="1" smtClean="0"/>
                  <a:t>cosx</a:t>
                </a:r>
                <a:r>
                  <a:rPr lang="sk-SK" dirty="0" smtClean="0"/>
                  <a:t>)  </a:t>
                </a:r>
                <a:r>
                  <a:rPr lang="sk-SK" dirty="0"/>
                  <a:t>podľa vzťahu medzi funkciou sínus a </a:t>
                </a:r>
                <a:r>
                  <a:rPr lang="sk-SK" dirty="0" smtClean="0"/>
                  <a:t>kosínus (vydelíme celú rovnicu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</m:e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k-SK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sk-SK" dirty="0" smtClean="0"/>
                  <a:t> alebo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</m:e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k-SK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sk-SK" dirty="0" smtClean="0"/>
                  <a:t>)</a:t>
                </a:r>
                <a:endParaRPr lang="sk-SK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𝒔𝒊𝒏</m:t>
                          </m:r>
                        </m:e>
                        <m:sup>
                          <m:r>
                            <a:rPr lang="sk-SK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sk-SK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sk-SK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sk-SK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𝒄𝒐𝒔𝒙</m:t>
                          </m:r>
                        </m:e>
                        <m:sup>
                          <m:r>
                            <a:rPr lang="sk-SK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sk-SK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sk-SK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/:</m:t>
                      </m:r>
                      <m:sSup>
                        <m:sSupPr>
                          <m:ctrlPr>
                            <a:rPr lang="sk-SK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𝒔𝒊𝒏</m:t>
                          </m:r>
                        </m:e>
                        <m:sup>
                          <m:r>
                            <a:rPr lang="sk-SK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sk-SK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sk-SK" b="1" dirty="0" smtClean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sk-SK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</m:e>
                            <m:sup>
                              <m:r>
                                <a:rPr lang="sk-SK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sk-SK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</m:e>
                            <m:sup>
                              <m:r>
                                <a:rPr lang="sk-SK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sk-SK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sk-SK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</m:e>
                            <m:sup>
                              <m:r>
                                <a:rPr lang="sk-SK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sk-SK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</m:e>
                            <m:sup>
                              <m:r>
                                <a:rPr lang="sk-SK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sk-SK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sk-SK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</m:e>
                            <m:sup>
                              <m:r>
                                <a:rPr lang="sk-SK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sk-SK" b="0" i="1" dirty="0" smtClean="0">
                  <a:solidFill>
                    <a:srgbClr val="00206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sk-SK" dirty="0" smtClean="0"/>
                  <a:t>vykrátime a namiesto výrazu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sk-SK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</m:e>
                          <m:sup>
                            <m:r>
                              <a:rPr lang="sk-SK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sk-SK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sk-SK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</m:e>
                          <m:sup>
                            <m:r>
                              <a:rPr lang="sk-SK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sk-SK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sk-SK" dirty="0" smtClean="0"/>
                  <a:t> dosadíme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𝑐𝑜𝑡𝑔</m:t>
                        </m:r>
                      </m:e>
                      <m:sup>
                        <m:r>
                          <a:rPr lang="sk-SK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k-SK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sk-SK" dirty="0" smtClean="0"/>
                  <a:t> a dostávame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1+</m:t>
                      </m:r>
                      <m:sSup>
                        <m:sSupPr>
                          <m:ctrlPr>
                            <a:rPr lang="sk-SK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𝑐𝑜𝑡𝑔</m:t>
                          </m:r>
                        </m:e>
                        <m:sup>
                          <m:r>
                            <a:rPr lang="sk-SK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k-SK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k-SK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sk-SK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</m:e>
                            <m:sup>
                              <m:r>
                                <a:rPr lang="sk-SK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1+</m:t>
                      </m:r>
                      <m:sSup>
                        <m:sSupPr>
                          <m:ctrlPr>
                            <a:rPr lang="sk-SK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sk-SK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sk-SK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k-SK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num>
                                <m:den>
                                  <m:r>
                                    <a:rPr lang="sk-SK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sk-SK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k-SK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sk-SK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</m:e>
                            <m:sup>
                              <m:r>
                                <a:rPr lang="sk-SK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49</m:t>
                          </m:r>
                        </m:num>
                        <m:den>
                          <m:r>
                            <a:rPr lang="sk-SK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49</m:t>
                          </m:r>
                        </m:den>
                      </m:f>
                      <m:r>
                        <a:rPr lang="sk-SK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576</m:t>
                          </m:r>
                        </m:num>
                        <m:den>
                          <m:r>
                            <a:rPr lang="sk-SK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49</m:t>
                          </m:r>
                        </m:den>
                      </m:f>
                      <m:r>
                        <a:rPr lang="sk-SK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sk-SK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sk-SK" dirty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6" name="BlokTextu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23" y="1876822"/>
                <a:ext cx="7126341" cy="4714304"/>
              </a:xfrm>
              <a:prstGeom prst="rect">
                <a:avLst/>
              </a:prstGeom>
              <a:blipFill>
                <a:blip r:embed="rId4"/>
                <a:stretch>
                  <a:fillRect l="-599" t="-906" r="-59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BlokTextu 6"/>
              <p:cNvSpPr txBox="1"/>
              <p:nvPr/>
            </p:nvSpPr>
            <p:spPr>
              <a:xfrm>
                <a:off x="6134246" y="4703767"/>
                <a:ext cx="4309164" cy="1715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sk-SK" dirty="0" smtClean="0"/>
                  <a:t>zo vzťahu pre </a:t>
                </a:r>
                <a:r>
                  <a:rPr lang="sk-SK" dirty="0" err="1" smtClean="0"/>
                  <a:t>cotgx</a:t>
                </a:r>
                <a:r>
                  <a:rPr lang="sk-SK" dirty="0" smtClean="0"/>
                  <a:t>(</a:t>
                </a:r>
                <a:r>
                  <a:rPr lang="sk-SK" dirty="0" err="1" smtClean="0"/>
                  <a:t>tgx</a:t>
                </a:r>
                <a:r>
                  <a:rPr lang="sk-SK" dirty="0" smtClean="0"/>
                  <a:t>) dostávame</a:t>
                </a:r>
                <a14:m>
                  <m:oMath xmlns:m="http://schemas.openxmlformats.org/officeDocument/2006/math">
                    <m:r>
                      <a:rPr lang="sk-SK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sk-SK" b="0" i="0" dirty="0" smtClean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𝑐𝑜𝑠𝑥</m:t>
                      </m:r>
                      <m:r>
                        <a:rPr lang="sk-SK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𝑐𝑜𝑡𝑔𝑥</m:t>
                      </m:r>
                      <m:r>
                        <a:rPr lang="sk-SK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sk-SK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𝑠𝑖𝑛𝑥</m:t>
                      </m:r>
                    </m:oMath>
                  </m:oMathPara>
                </a14:m>
                <a:endParaRPr lang="sk-SK" b="0" dirty="0" smtClean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𝑐𝑜𝑠𝑥</m:t>
                      </m:r>
                      <m:r>
                        <a:rPr lang="sk-SK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24</m:t>
                          </m:r>
                        </m:num>
                        <m:den>
                          <m:r>
                            <a:rPr lang="sk-SK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sk-SK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sk-SK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sk-SK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sk-SK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sk-SK" b="0" dirty="0" smtClean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𝑐𝑜𝑠𝑥</m:t>
                      </m:r>
                      <m:r>
                        <a:rPr lang="sk-SK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sk-SK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24</m:t>
                          </m:r>
                        </m:num>
                        <m:den>
                          <m:r>
                            <a:rPr lang="sk-SK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</m:oMath>
                  </m:oMathPara>
                </a14:m>
                <a:endParaRPr lang="sk-SK" dirty="0" smtClean="0"/>
              </a:p>
            </p:txBody>
          </p:sp>
        </mc:Choice>
        <mc:Fallback xmlns="">
          <p:sp>
            <p:nvSpPr>
              <p:cNvPr id="7" name="BlokTextu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246" y="4703767"/>
                <a:ext cx="4309164" cy="1715085"/>
              </a:xfrm>
              <a:prstGeom prst="rect">
                <a:avLst/>
              </a:prstGeom>
              <a:blipFill>
                <a:blip r:embed="rId5"/>
                <a:stretch>
                  <a:fillRect l="-990" t="-24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3392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/>
          </p:cNvSpPr>
          <p:nvPr/>
        </p:nvSpPr>
        <p:spPr bwMode="auto">
          <a:xfrm>
            <a:off x="1687369" y="319305"/>
            <a:ext cx="7366000" cy="121057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sk-SK" sz="3600" b="1" kern="0" dirty="0" smtClean="0">
                <a:solidFill>
                  <a:srgbClr val="33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+mj-ea"/>
                <a:cs typeface="+mj-cs"/>
              </a:rPr>
              <a:t>Príklady</a:t>
            </a:r>
            <a:endParaRPr lang="sk-SK" sz="3600" b="1" kern="0" dirty="0">
              <a:solidFill>
                <a:srgbClr val="33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BlokTextu 3"/>
              <p:cNvSpPr txBox="1"/>
              <p:nvPr/>
            </p:nvSpPr>
            <p:spPr>
              <a:xfrm>
                <a:off x="1039091" y="1529882"/>
                <a:ext cx="8000908" cy="7938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k-SK" b="1" dirty="0" smtClean="0">
                    <a:solidFill>
                      <a:srgbClr val="C00000"/>
                    </a:solidFill>
                  </a:rPr>
                  <a:t>1. </a:t>
                </a:r>
                <a:r>
                  <a:rPr lang="sk-SK" dirty="0" smtClean="0"/>
                  <a:t>Bez určenia uhla vypočítajte hodnoty zvyšných goniometrických funkcií, </a:t>
                </a:r>
              </a:p>
              <a:p>
                <a:r>
                  <a:rPr lang="sk-SK" dirty="0" smtClean="0"/>
                  <a:t>ak je dané: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sk-SK" b="0" i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den>
                    </m:f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sk-SK" dirty="0" smtClean="0"/>
                  <a:t> </a:t>
                </a:r>
                <a14:m>
                  <m:oMath xmlns:m="http://schemas.openxmlformats.org/officeDocument/2006/math">
                    <m:r>
                      <a:rPr lang="sk-SK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sk-SK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sk-SK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k-SK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sk-SK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sk-SK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sk-SK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sk-SK" dirty="0" smtClean="0"/>
                  <a:t>.</a:t>
                </a:r>
                <a:endParaRPr lang="sk-SK" dirty="0"/>
              </a:p>
            </p:txBody>
          </p:sp>
        </mc:Choice>
        <mc:Fallback xmlns="">
          <p:sp>
            <p:nvSpPr>
              <p:cNvPr id="4" name="BlokTextu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091" y="1529882"/>
                <a:ext cx="8000908" cy="793872"/>
              </a:xfrm>
              <a:prstGeom prst="rect">
                <a:avLst/>
              </a:prstGeom>
              <a:blipFill>
                <a:blip r:embed="rId2"/>
                <a:stretch>
                  <a:fillRect l="-609" t="-5385" b="-76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BlokTextu 4"/>
              <p:cNvSpPr txBox="1"/>
              <p:nvPr/>
            </p:nvSpPr>
            <p:spPr>
              <a:xfrm>
                <a:off x="1039091" y="2690328"/>
                <a:ext cx="8013732" cy="783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k-SK" b="1" dirty="0" smtClean="0">
                    <a:solidFill>
                      <a:srgbClr val="C00000"/>
                    </a:solidFill>
                  </a:rPr>
                  <a:t>2.</a:t>
                </a:r>
                <a:r>
                  <a:rPr lang="sk-SK" dirty="0" smtClean="0"/>
                  <a:t> Bez určenia uhla vypočítajte hodnoty zvyšných goniometrických funkcií, </a:t>
                </a:r>
              </a:p>
              <a:p>
                <a:r>
                  <a:rPr lang="sk-SK" dirty="0" smtClean="0"/>
                  <a:t>ak je dané: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sk-SK" b="0" i="0" smtClean="0">
                        <a:latin typeface="Cambria Math" panose="02040503050406030204" pitchFamily="18" charset="0"/>
                      </a:rPr>
                      <m:t>os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=−0,8∧</m:t>
                    </m:r>
                  </m:oMath>
                </a14:m>
                <a:r>
                  <a:rPr lang="sk-SK" dirty="0" smtClean="0"/>
                  <a:t> </a:t>
                </a:r>
                <a14:m>
                  <m:oMath xmlns:m="http://schemas.openxmlformats.org/officeDocument/2006/math">
                    <m:r>
                      <a:rPr lang="sk-SK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sk-SK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sk-SK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f>
                          <m:fPr>
                            <m:ctrlPr>
                              <a:rPr lang="sk-SK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k-SK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sk-SK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sk-SK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sk-SK" dirty="0" smtClean="0"/>
                  <a:t>.</a:t>
                </a:r>
                <a:endParaRPr lang="sk-SK" dirty="0"/>
              </a:p>
            </p:txBody>
          </p:sp>
        </mc:Choice>
        <mc:Fallback xmlns="">
          <p:sp>
            <p:nvSpPr>
              <p:cNvPr id="5" name="BlokText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091" y="2690328"/>
                <a:ext cx="8013732" cy="783869"/>
              </a:xfrm>
              <a:prstGeom prst="rect">
                <a:avLst/>
              </a:prstGeom>
              <a:blipFill>
                <a:blip r:embed="rId3"/>
                <a:stretch>
                  <a:fillRect l="-608" t="-4651" b="-155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BlokTextu 5"/>
              <p:cNvSpPr txBox="1"/>
              <p:nvPr/>
            </p:nvSpPr>
            <p:spPr>
              <a:xfrm>
                <a:off x="1039091" y="3876135"/>
                <a:ext cx="8013732" cy="783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k-SK" b="1" dirty="0" smtClean="0">
                    <a:solidFill>
                      <a:srgbClr val="C00000"/>
                    </a:solidFill>
                  </a:rPr>
                  <a:t>3. </a:t>
                </a:r>
                <a:r>
                  <a:rPr lang="sk-SK" dirty="0" smtClean="0"/>
                  <a:t>Bez určenia uhla vypočítajte hodnoty zvyšných goniometrických funkcií, </a:t>
                </a:r>
              </a:p>
              <a:p>
                <a:r>
                  <a:rPr lang="sk-SK" dirty="0" smtClean="0"/>
                  <a:t>ak je dané: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b="0" i="0" smtClean="0">
                        <a:latin typeface="Cambria Math" panose="02040503050406030204" pitchFamily="18" charset="0"/>
                      </a:rPr>
                      <m:t>tg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sk-SK" dirty="0" smtClean="0"/>
                  <a:t> </a:t>
                </a:r>
                <a14:m>
                  <m:oMath xmlns:m="http://schemas.openxmlformats.org/officeDocument/2006/math">
                    <m:r>
                      <a:rPr lang="sk-SK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sk-SK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sk-SK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k-SK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sk-SK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sk-SK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sk-SK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;2</m:t>
                        </m:r>
                        <m:r>
                          <a:rPr lang="sk-SK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sk-SK" dirty="0" smtClean="0"/>
                  <a:t>.</a:t>
                </a:r>
                <a:endParaRPr lang="sk-SK" dirty="0"/>
              </a:p>
            </p:txBody>
          </p:sp>
        </mc:Choice>
        <mc:Fallback xmlns="">
          <p:sp>
            <p:nvSpPr>
              <p:cNvPr id="6" name="BlokTextu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091" y="3876135"/>
                <a:ext cx="8013732" cy="783869"/>
              </a:xfrm>
              <a:prstGeom prst="rect">
                <a:avLst/>
              </a:prstGeom>
              <a:blipFill>
                <a:blip r:embed="rId4"/>
                <a:stretch>
                  <a:fillRect l="-608" t="-5469" b="-234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BlokTextu 6"/>
              <p:cNvSpPr txBox="1"/>
              <p:nvPr/>
            </p:nvSpPr>
            <p:spPr>
              <a:xfrm>
                <a:off x="1039091" y="5180800"/>
                <a:ext cx="8013732" cy="7938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k-SK" b="1" dirty="0" smtClean="0">
                    <a:solidFill>
                      <a:srgbClr val="C00000"/>
                    </a:solidFill>
                  </a:rPr>
                  <a:t>4.</a:t>
                </a:r>
                <a:r>
                  <a:rPr lang="sk-SK" dirty="0" smtClean="0"/>
                  <a:t> Bez určenia uhla vypočítajte hodnoty zvyšných goniometrických funkcií, </a:t>
                </a:r>
              </a:p>
              <a:p>
                <a:r>
                  <a:rPr lang="sk-SK" dirty="0" smtClean="0"/>
                  <a:t>ak je dané: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b="0" i="0" smtClean="0">
                        <a:latin typeface="Cambria Math" panose="02040503050406030204" pitchFamily="18" charset="0"/>
                      </a:rPr>
                      <m:t>cotg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sk-SK" dirty="0" smtClean="0"/>
                  <a:t> </a:t>
                </a:r>
                <a14:m>
                  <m:oMath xmlns:m="http://schemas.openxmlformats.org/officeDocument/2006/math">
                    <m:r>
                      <a:rPr lang="sk-SK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sk-SK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0;</m:t>
                        </m:r>
                        <m:f>
                          <m:fPr>
                            <m:ctrlPr>
                              <a:rPr lang="sk-SK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k-SK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sk-SK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sk-SK" dirty="0" smtClean="0"/>
                  <a:t>.</a:t>
                </a:r>
                <a:endParaRPr lang="sk-SK" dirty="0"/>
              </a:p>
            </p:txBody>
          </p:sp>
        </mc:Choice>
        <mc:Fallback xmlns="">
          <p:sp>
            <p:nvSpPr>
              <p:cNvPr id="7" name="BlokTextu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091" y="5180800"/>
                <a:ext cx="8013732" cy="793872"/>
              </a:xfrm>
              <a:prstGeom prst="rect">
                <a:avLst/>
              </a:prstGeom>
              <a:blipFill>
                <a:blip r:embed="rId5"/>
                <a:stretch>
                  <a:fillRect l="-608" t="-5385" b="-76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983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Fazeta">
  <a:themeElements>
    <a:clrScheme name="Teplá modrá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904</TotalTime>
  <Words>265</Words>
  <Application>Microsoft Office PowerPoint</Application>
  <PresentationFormat>Širokouhlá</PresentationFormat>
  <Paragraphs>68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4" baseType="lpstr">
      <vt:lpstr>Arial</vt:lpstr>
      <vt:lpstr>Arial Narrow</vt:lpstr>
      <vt:lpstr>Cambria Math</vt:lpstr>
      <vt:lpstr>Times New Roman</vt:lpstr>
      <vt:lpstr>Trebuchet MS</vt:lpstr>
      <vt:lpstr>Wingdings 3</vt:lpstr>
      <vt:lpstr>Fazeta</vt:lpstr>
      <vt:lpstr>Goniometria V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LOMENÉ VÝRAZY</dc:title>
  <dc:creator>Ucitel</dc:creator>
  <cp:lastModifiedBy>Dušan Andraško</cp:lastModifiedBy>
  <cp:revision>129</cp:revision>
  <dcterms:created xsi:type="dcterms:W3CDTF">2020-03-21T20:30:00Z</dcterms:created>
  <dcterms:modified xsi:type="dcterms:W3CDTF">2022-02-10T04:37:02Z</dcterms:modified>
</cp:coreProperties>
</file>