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57" r:id="rId3"/>
    <p:sldId id="269" r:id="rId4"/>
    <p:sldId id="265" r:id="rId5"/>
    <p:sldId id="268" r:id="rId6"/>
    <p:sldId id="270" r:id="rId7"/>
    <p:sldId id="272" r:id="rId8"/>
    <p:sldId id="273" r:id="rId9"/>
    <p:sldId id="278" r:id="rId10"/>
    <p:sldId id="280" r:id="rId11"/>
    <p:sldId id="283" r:id="rId12"/>
    <p:sldId id="276" r:id="rId13"/>
    <p:sldId id="284" r:id="rId14"/>
  </p:sldIdLst>
  <p:sldSz cx="9504363" cy="7632700"/>
  <p:notesSz cx="6858000" cy="9144000"/>
  <p:defaultTextStyle>
    <a:defPPr>
      <a:defRPr lang="sk-SK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4">
          <p15:clr>
            <a:srgbClr val="A4A3A4"/>
          </p15:clr>
        </p15:guide>
        <p15:guide id="2" pos="29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361B"/>
    <a:srgbClr val="926222"/>
    <a:srgbClr val="F2F5BB"/>
    <a:srgbClr val="008000"/>
    <a:srgbClr val="006600"/>
    <a:srgbClr val="009900"/>
    <a:srgbClr val="FF99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57" autoAdjust="0"/>
    <p:restoredTop sz="94660"/>
  </p:normalViewPr>
  <p:slideViewPr>
    <p:cSldViewPr>
      <p:cViewPr varScale="1">
        <p:scale>
          <a:sx n="60" d="100"/>
          <a:sy n="60" d="100"/>
        </p:scale>
        <p:origin x="1356" y="48"/>
      </p:cViewPr>
      <p:guideLst>
        <p:guide orient="horz" pos="2404"/>
        <p:guide pos="299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50913" y="1695450"/>
            <a:ext cx="7923212" cy="1952625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sk-SK" altLang="en-US" noProof="0" smtClean="0"/>
              <a:t>Klepnutím lze upravit styl předlohy nadpisů.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60575" y="4410075"/>
            <a:ext cx="6810375" cy="194945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sk-SK" altLang="en-US" noProof="0" smtClean="0"/>
              <a:t>Klepnutím lze upravit styl předlohy podnadpisů.</a:t>
            </a:r>
          </a:p>
        </p:txBody>
      </p:sp>
      <p:sp>
        <p:nvSpPr>
          <p:cNvPr id="2467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24678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248025" y="6948488"/>
            <a:ext cx="3008313" cy="509587"/>
          </a:xfrm>
        </p:spPr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1038349-4601-4897-8096-FE053929939D}" type="slidenum">
              <a:rPr lang="sk-SK" altLang="en-US"/>
              <a:pPr/>
              <a:t>‹#›</a:t>
            </a:fld>
            <a:endParaRPr lang="sk-SK" altLang="en-US"/>
          </a:p>
        </p:txBody>
      </p:sp>
      <p:sp>
        <p:nvSpPr>
          <p:cNvPr id="246791" name="Freeform 7"/>
          <p:cNvSpPr>
            <a:spLocks noChangeArrowheads="1"/>
          </p:cNvSpPr>
          <p:nvPr/>
        </p:nvSpPr>
        <p:spPr bwMode="auto">
          <a:xfrm>
            <a:off x="633413" y="1357313"/>
            <a:ext cx="8237537" cy="1017587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46792" name="Line 8"/>
          <p:cNvSpPr>
            <a:spLocks noChangeShapeType="1"/>
          </p:cNvSpPr>
          <p:nvPr/>
        </p:nvSpPr>
        <p:spPr bwMode="auto">
          <a:xfrm>
            <a:off x="2060575" y="4410075"/>
            <a:ext cx="676751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35FE2F-5F02-459D-878A-2B9B75025669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1422625131"/>
      </p:ext>
    </p:extLst>
  </p:cSld>
  <p:clrMapOvr>
    <a:masterClrMapping/>
  </p:clrMapOvr>
  <p:transition>
    <p:cover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91338" y="309563"/>
            <a:ext cx="2136775" cy="6513512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476250" y="309563"/>
            <a:ext cx="6262688" cy="6513512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E4BC24-1373-4420-9DC8-BDA9141556CB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1063939958"/>
      </p:ext>
    </p:extLst>
  </p:cSld>
  <p:clrMapOvr>
    <a:masterClrMapping/>
  </p:clrMapOvr>
  <p:transition>
    <p:cover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ext a dva objek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6250" y="309563"/>
            <a:ext cx="8551863" cy="1268412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sz="half" idx="1"/>
          </p:nvPr>
        </p:nvSpPr>
        <p:spPr>
          <a:xfrm>
            <a:off x="476250" y="1779588"/>
            <a:ext cx="4198938" cy="504348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quarter" idx="2"/>
          </p:nvPr>
        </p:nvSpPr>
        <p:spPr>
          <a:xfrm>
            <a:off x="4827588" y="1779588"/>
            <a:ext cx="4200525" cy="244475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obsah 4"/>
          <p:cNvSpPr>
            <a:spLocks noGrp="1"/>
          </p:cNvSpPr>
          <p:nvPr>
            <p:ph sz="quarter" idx="3"/>
          </p:nvPr>
        </p:nvSpPr>
        <p:spPr>
          <a:xfrm>
            <a:off x="4827588" y="4376738"/>
            <a:ext cx="4200525" cy="244633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dátum 5"/>
          <p:cNvSpPr>
            <a:spLocks noGrp="1"/>
          </p:cNvSpPr>
          <p:nvPr>
            <p:ph type="dt" sz="half" idx="10"/>
          </p:nvPr>
        </p:nvSpPr>
        <p:spPr>
          <a:xfrm>
            <a:off x="476250" y="6948488"/>
            <a:ext cx="2217738" cy="509587"/>
          </a:xfrm>
        </p:spPr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7" name="Zástupný objekt pre pätu 6"/>
          <p:cNvSpPr>
            <a:spLocks noGrp="1"/>
          </p:cNvSpPr>
          <p:nvPr>
            <p:ph type="ftr" sz="quarter" idx="11"/>
          </p:nvPr>
        </p:nvSpPr>
        <p:spPr>
          <a:xfrm>
            <a:off x="3248025" y="6954838"/>
            <a:ext cx="3008313" cy="508000"/>
          </a:xfrm>
        </p:spPr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8" name="Zástupný objekt pre číslo snímky 7"/>
          <p:cNvSpPr>
            <a:spLocks noGrp="1"/>
          </p:cNvSpPr>
          <p:nvPr>
            <p:ph type="sldNum" sz="quarter" idx="12"/>
          </p:nvPr>
        </p:nvSpPr>
        <p:spPr>
          <a:xfrm>
            <a:off x="6810375" y="6948488"/>
            <a:ext cx="2217738" cy="509587"/>
          </a:xfrm>
        </p:spPr>
        <p:txBody>
          <a:bodyPr/>
          <a:lstStyle>
            <a:lvl1pPr>
              <a:defRPr/>
            </a:lvl1pPr>
          </a:lstStyle>
          <a:p>
            <a:fld id="{F4DEE8FA-0F1B-4D87-BFCC-7571BC67B01E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3231331075"/>
      </p:ext>
    </p:extLst>
  </p:cSld>
  <p:clrMapOvr>
    <a:masterClrMapping/>
  </p:clrMapOvr>
  <p:transition>
    <p:cover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Nadpis a štyr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sz="quarter"/>
          </p:nvPr>
        </p:nvSpPr>
        <p:spPr>
          <a:xfrm>
            <a:off x="476250" y="309563"/>
            <a:ext cx="8551863" cy="1268412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quarter" idx="1"/>
          </p:nvPr>
        </p:nvSpPr>
        <p:spPr>
          <a:xfrm>
            <a:off x="476250" y="1779588"/>
            <a:ext cx="4198938" cy="244475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quarter" idx="2"/>
          </p:nvPr>
        </p:nvSpPr>
        <p:spPr>
          <a:xfrm>
            <a:off x="4827588" y="1779588"/>
            <a:ext cx="4200525" cy="244475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obsah 4"/>
          <p:cNvSpPr>
            <a:spLocks noGrp="1"/>
          </p:cNvSpPr>
          <p:nvPr>
            <p:ph sz="quarter" idx="3"/>
          </p:nvPr>
        </p:nvSpPr>
        <p:spPr>
          <a:xfrm>
            <a:off x="476250" y="4376738"/>
            <a:ext cx="4198938" cy="244633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4827588" y="4376738"/>
            <a:ext cx="4200525" cy="244633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>
          <a:xfrm>
            <a:off x="476250" y="6948488"/>
            <a:ext cx="2217738" cy="509587"/>
          </a:xfrm>
        </p:spPr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>
          <a:xfrm>
            <a:off x="3248025" y="6954838"/>
            <a:ext cx="3008313" cy="508000"/>
          </a:xfrm>
        </p:spPr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6810375" y="6948488"/>
            <a:ext cx="2217738" cy="509587"/>
          </a:xfrm>
        </p:spPr>
        <p:txBody>
          <a:bodyPr/>
          <a:lstStyle>
            <a:lvl1pPr>
              <a:defRPr/>
            </a:lvl1pPr>
          </a:lstStyle>
          <a:p>
            <a:fld id="{5ED55CCA-5BB0-40F1-9878-185CC216FC6B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3213589683"/>
      </p:ext>
    </p:extLst>
  </p:cSld>
  <p:clrMapOvr>
    <a:masterClrMapping/>
  </p:clrMapOvr>
  <p:transition>
    <p:cover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6250" y="309563"/>
            <a:ext cx="8551863" cy="1268412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sz="half" idx="1"/>
          </p:nvPr>
        </p:nvSpPr>
        <p:spPr>
          <a:xfrm>
            <a:off x="476250" y="1779588"/>
            <a:ext cx="4198938" cy="504348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4827588" y="1779588"/>
            <a:ext cx="4200525" cy="504348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>
          <a:xfrm>
            <a:off x="476250" y="6948488"/>
            <a:ext cx="2217738" cy="509587"/>
          </a:xfrm>
        </p:spPr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>
          <a:xfrm>
            <a:off x="3248025" y="6954838"/>
            <a:ext cx="3008313" cy="508000"/>
          </a:xfrm>
        </p:spPr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>
          <a:xfrm>
            <a:off x="6810375" y="6948488"/>
            <a:ext cx="2217738" cy="509587"/>
          </a:xfrm>
        </p:spPr>
        <p:txBody>
          <a:bodyPr/>
          <a:lstStyle>
            <a:lvl1pPr>
              <a:defRPr/>
            </a:lvl1pPr>
          </a:lstStyle>
          <a:p>
            <a:fld id="{1AEEE4A3-04AA-490F-A808-A39BA931515A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2149805396"/>
      </p:ext>
    </p:extLst>
  </p:cSld>
  <p:clrMapOvr>
    <a:masterClrMapping/>
  </p:clrMapOvr>
  <p:transition>
    <p:cover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Nadpis, text a multimediálny k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6250" y="309563"/>
            <a:ext cx="8551863" cy="1268412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sz="half" idx="1"/>
          </p:nvPr>
        </p:nvSpPr>
        <p:spPr>
          <a:xfrm>
            <a:off x="476250" y="1779588"/>
            <a:ext cx="4198938" cy="504348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médiá 3"/>
          <p:cNvSpPr>
            <a:spLocks noGrp="1"/>
          </p:cNvSpPr>
          <p:nvPr>
            <p:ph type="media" sz="half" idx="2"/>
          </p:nvPr>
        </p:nvSpPr>
        <p:spPr>
          <a:xfrm>
            <a:off x="4827588" y="1779588"/>
            <a:ext cx="4200525" cy="5043487"/>
          </a:xfrm>
        </p:spPr>
        <p:txBody>
          <a:bodyPr/>
          <a:lstStyle/>
          <a:p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>
          <a:xfrm>
            <a:off x="476250" y="6948488"/>
            <a:ext cx="2217738" cy="509587"/>
          </a:xfrm>
        </p:spPr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>
          <a:xfrm>
            <a:off x="3248025" y="6954838"/>
            <a:ext cx="3008313" cy="508000"/>
          </a:xfrm>
        </p:spPr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>
          <a:xfrm>
            <a:off x="6810375" y="6948488"/>
            <a:ext cx="2217738" cy="509587"/>
          </a:xfrm>
        </p:spPr>
        <p:txBody>
          <a:bodyPr/>
          <a:lstStyle>
            <a:lvl1pPr>
              <a:defRPr/>
            </a:lvl1pPr>
          </a:lstStyle>
          <a:p>
            <a:fld id="{3CB859B9-C10D-4ED7-B55B-F0904C3908E3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2178461901"/>
      </p:ext>
    </p:extLst>
  </p:cSld>
  <p:clrMapOvr>
    <a:masterClrMapping/>
  </p:clrMapOvr>
  <p:transition>
    <p:cover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270968-4781-4D55-9C53-C34C05B131F8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355305066"/>
      </p:ext>
    </p:extLst>
  </p:cSld>
  <p:clrMapOvr>
    <a:masterClrMapping/>
  </p:clrMapOvr>
  <p:transition>
    <p:cover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47700" y="1903413"/>
            <a:ext cx="8197850" cy="31750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47700" y="5108575"/>
            <a:ext cx="8197850" cy="166846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5A903-FA3E-42F1-8682-53BA09B725D4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316663111"/>
      </p:ext>
    </p:extLst>
  </p:cSld>
  <p:clrMapOvr>
    <a:masterClrMapping/>
  </p:clrMapOvr>
  <p:transition>
    <p:cover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476250" y="1779588"/>
            <a:ext cx="4198938" cy="504348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4827588" y="1779588"/>
            <a:ext cx="4200525" cy="504348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7C20E1-E274-48C5-8EE7-A48D8901131F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578145585"/>
      </p:ext>
    </p:extLst>
  </p:cSld>
  <p:clrMapOvr>
    <a:masterClrMapping/>
  </p:clrMapOvr>
  <p:transition>
    <p:cover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54050" y="406400"/>
            <a:ext cx="8197850" cy="1474788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54050" y="1871663"/>
            <a:ext cx="4021138" cy="9159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54050" y="2787650"/>
            <a:ext cx="4021138" cy="410051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4811713" y="1871663"/>
            <a:ext cx="4040187" cy="9159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4811713" y="2787650"/>
            <a:ext cx="4040187" cy="410051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AF7536-BBB6-4DA0-A48D-2CFB4F52E3AC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461846521"/>
      </p:ext>
    </p:extLst>
  </p:cSld>
  <p:clrMapOvr>
    <a:masterClrMapping/>
  </p:clrMapOvr>
  <p:transition>
    <p:cover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B2E12-052B-4CE5-8711-EBE35411C528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1267858098"/>
      </p:ext>
    </p:extLst>
  </p:cSld>
  <p:clrMapOvr>
    <a:masterClrMapping/>
  </p:clrMapOvr>
  <p:transition>
    <p:cover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0A1A98-81E1-4718-9BD8-CB8A8291C565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3307066425"/>
      </p:ext>
    </p:extLst>
  </p:cSld>
  <p:clrMapOvr>
    <a:masterClrMapping/>
  </p:clrMapOvr>
  <p:transition>
    <p:cover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54050" y="509588"/>
            <a:ext cx="3065463" cy="17795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040188" y="1098550"/>
            <a:ext cx="4811712" cy="54244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654050" y="2289175"/>
            <a:ext cx="3065463" cy="42433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4E33D9-1D7D-458F-BF4C-41074862FEA7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3129560476"/>
      </p:ext>
    </p:extLst>
  </p:cSld>
  <p:clrMapOvr>
    <a:masterClrMapping/>
  </p:clrMapOvr>
  <p:transition>
    <p:cover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54050" y="509588"/>
            <a:ext cx="3065463" cy="17795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4040188" y="1098550"/>
            <a:ext cx="4811712" cy="5424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654050" y="2289175"/>
            <a:ext cx="3065463" cy="42433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87FB19-0D68-46A0-86DD-09CC38733729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3348786867"/>
      </p:ext>
    </p:extLst>
  </p:cSld>
  <p:clrMapOvr>
    <a:masterClrMapping/>
  </p:clrMapOvr>
  <p:transition>
    <p:cover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6250" y="309563"/>
            <a:ext cx="8551863" cy="126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16" tIns="48958" rIns="97916" bIns="489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en-US" smtClean="0"/>
              <a:t>Klepnutím lze upravit styl předlohy nadpisů.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0" y="1779588"/>
            <a:ext cx="8551863" cy="5043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16" tIns="48958" rIns="97916" bIns="489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en-US" smtClean="0"/>
              <a:t>Klepnutím lze upravit styly předlohy textu.</a:t>
            </a:r>
          </a:p>
          <a:p>
            <a:pPr lvl="1"/>
            <a:r>
              <a:rPr lang="sk-SK" altLang="en-US" smtClean="0"/>
              <a:t>Druhá úroveň</a:t>
            </a:r>
          </a:p>
          <a:p>
            <a:pPr lvl="2"/>
            <a:r>
              <a:rPr lang="sk-SK" altLang="en-US" smtClean="0"/>
              <a:t>Třetí úroveň</a:t>
            </a:r>
          </a:p>
          <a:p>
            <a:pPr lvl="3"/>
            <a:r>
              <a:rPr lang="sk-SK" altLang="en-US" smtClean="0"/>
              <a:t>Čtvrtá úroveň</a:t>
            </a:r>
          </a:p>
          <a:p>
            <a:pPr lvl="4"/>
            <a:r>
              <a:rPr lang="sk-SK" altLang="en-US" smtClean="0"/>
              <a:t>Pátá úroveň</a:t>
            </a:r>
          </a:p>
        </p:txBody>
      </p:sp>
      <p:sp>
        <p:nvSpPr>
          <p:cNvPr id="2457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6250" y="6948488"/>
            <a:ext cx="2217738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16" tIns="48958" rIns="97916" bIns="48958" numCol="1" anchor="b" anchorCtr="0" compatLnSpc="1">
            <a:prstTxWarp prst="textNoShape">
              <a:avLst/>
            </a:prstTxWarp>
          </a:bodyPr>
          <a:lstStyle>
            <a:lvl1pPr algn="l" defTabSz="979488">
              <a:defRPr sz="1300">
                <a:latin typeface="+mj-lt"/>
              </a:defRPr>
            </a:lvl1pPr>
          </a:lstStyle>
          <a:p>
            <a:endParaRPr lang="sk-SK" altLang="en-US"/>
          </a:p>
        </p:txBody>
      </p:sp>
      <p:sp>
        <p:nvSpPr>
          <p:cNvPr id="2457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48025" y="6954838"/>
            <a:ext cx="3008313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16" tIns="48958" rIns="97916" bIns="48958" numCol="1" anchor="b" anchorCtr="0" compatLnSpc="1">
            <a:prstTxWarp prst="textNoShape">
              <a:avLst/>
            </a:prstTxWarp>
          </a:bodyPr>
          <a:lstStyle>
            <a:lvl1pPr defTabSz="979488">
              <a:defRPr sz="1300">
                <a:latin typeface="+mj-lt"/>
              </a:defRPr>
            </a:lvl1pPr>
          </a:lstStyle>
          <a:p>
            <a:endParaRPr lang="sk-SK" altLang="en-US"/>
          </a:p>
        </p:txBody>
      </p:sp>
      <p:sp>
        <p:nvSpPr>
          <p:cNvPr id="2457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10375" y="6948488"/>
            <a:ext cx="2217738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16" tIns="48958" rIns="97916" bIns="48958" numCol="1" anchor="b" anchorCtr="0" compatLnSpc="1">
            <a:prstTxWarp prst="textNoShape">
              <a:avLst/>
            </a:prstTxWarp>
          </a:bodyPr>
          <a:lstStyle>
            <a:lvl1pPr algn="r" defTabSz="979488">
              <a:defRPr sz="1300">
                <a:latin typeface="+mj-lt"/>
              </a:defRPr>
            </a:lvl1pPr>
          </a:lstStyle>
          <a:p>
            <a:fld id="{6F41DF8E-1C38-45D2-B949-EC8314D9C767}" type="slidenum">
              <a:rPr lang="sk-SK" altLang="en-US"/>
              <a:pPr/>
              <a:t>‹#›</a:t>
            </a:fld>
            <a:endParaRPr lang="sk-SK" altLang="en-US"/>
          </a:p>
        </p:txBody>
      </p:sp>
      <p:sp>
        <p:nvSpPr>
          <p:cNvPr id="245767" name="Freeform 7"/>
          <p:cNvSpPr>
            <a:spLocks noChangeArrowheads="1"/>
          </p:cNvSpPr>
          <p:nvPr/>
        </p:nvSpPr>
        <p:spPr bwMode="auto">
          <a:xfrm>
            <a:off x="396875" y="255588"/>
            <a:ext cx="8553450" cy="676275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45768" name="Line 8"/>
          <p:cNvSpPr>
            <a:spLocks noChangeShapeType="1"/>
          </p:cNvSpPr>
          <p:nvPr/>
        </p:nvSpPr>
        <p:spPr bwMode="auto">
          <a:xfrm>
            <a:off x="476250" y="6870700"/>
            <a:ext cx="85518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</p:sldLayoutIdLst>
  <p:transition>
    <p:cover dir="r"/>
  </p:transition>
  <p:timing>
    <p:tnLst>
      <p:par>
        <p:cTn id="1" dur="indefinite" restart="never" nodeType="tmRoot"/>
      </p:par>
    </p:tnLst>
  </p:timing>
  <p:txStyles>
    <p:titleStyle>
      <a:lvl1pPr algn="l" defTabSz="979488" rtl="0" fontAlgn="base">
        <a:spcBef>
          <a:spcPct val="0"/>
        </a:spcBef>
        <a:spcAft>
          <a:spcPct val="0"/>
        </a:spcAft>
        <a:defRPr sz="45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979488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Garamond" panose="02020404030301010803" pitchFamily="18" charset="0"/>
        </a:defRPr>
      </a:lvl2pPr>
      <a:lvl3pPr algn="l" defTabSz="979488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Garamond" panose="02020404030301010803" pitchFamily="18" charset="0"/>
        </a:defRPr>
      </a:lvl3pPr>
      <a:lvl4pPr algn="l" defTabSz="979488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Garamond" panose="02020404030301010803" pitchFamily="18" charset="0"/>
        </a:defRPr>
      </a:lvl4pPr>
      <a:lvl5pPr algn="l" defTabSz="979488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Garamond" panose="02020404030301010803" pitchFamily="18" charset="0"/>
        </a:defRPr>
      </a:lvl5pPr>
      <a:lvl6pPr marL="457200" algn="l" defTabSz="979488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Garamond" panose="02020404030301010803" pitchFamily="18" charset="0"/>
        </a:defRPr>
      </a:lvl6pPr>
      <a:lvl7pPr marL="914400" algn="l" defTabSz="979488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Garamond" panose="02020404030301010803" pitchFamily="18" charset="0"/>
        </a:defRPr>
      </a:lvl7pPr>
      <a:lvl8pPr marL="1371600" algn="l" defTabSz="979488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Garamond" panose="02020404030301010803" pitchFamily="18" charset="0"/>
        </a:defRPr>
      </a:lvl8pPr>
      <a:lvl9pPr marL="1828800" algn="l" defTabSz="979488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66713" indent="-366713" algn="l" defTabSz="979488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17550" indent="-349250" algn="l" defTabSz="979488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5375" indent="-376238" algn="l" defTabSz="979488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435100" indent="-338138" algn="l" defTabSz="979488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225" indent="-363538" algn="l" defTabSz="979488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slide" Target="slide13.xml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slide" Target="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11" Type="http://schemas.openxmlformats.org/officeDocument/2006/relationships/slide" Target="slide9.xml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oleObject" Target="../embeddings/oleObject16.bin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7.bin"/><Relationship Id="rId10" Type="http://schemas.openxmlformats.org/officeDocument/2006/relationships/slide" Target="slide13.xml"/><Relationship Id="rId4" Type="http://schemas.openxmlformats.org/officeDocument/2006/relationships/image" Target="../media/image25.wmf"/><Relationship Id="rId9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slide" Target="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slide" Target="slide13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slide" Target="slide9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6.xml"/><Relationship Id="rId11" Type="http://schemas.openxmlformats.org/officeDocument/2006/relationships/image" Target="../media/image6.jpeg"/><Relationship Id="rId5" Type="http://schemas.openxmlformats.org/officeDocument/2006/relationships/image" Target="../media/image3.png"/><Relationship Id="rId10" Type="http://schemas.openxmlformats.org/officeDocument/2006/relationships/slide" Target="slide3.xml"/><Relationship Id="rId4" Type="http://schemas.openxmlformats.org/officeDocument/2006/relationships/slide" Target="slide13.xml"/><Relationship Id="rId9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slide" Target="slide2.xml"/><Relationship Id="rId5" Type="http://schemas.openxmlformats.org/officeDocument/2006/relationships/slide" Target="slide9.x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slide" Target="slide2.xml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slide" Target="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slide" Target="slide6.xml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oleObject" Target="../embeddings/oleObject6.bin"/><Relationship Id="rId7" Type="http://schemas.openxmlformats.org/officeDocument/2006/relationships/slide" Target="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5.wmf"/><Relationship Id="rId9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slide" Target="slide13.xml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slide" Target="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slide" Target="slide10.xml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F2F5BB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sk-SK" altLang="sk-SK" sz="72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Euklidove vety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6840538" y="6553200"/>
            <a:ext cx="223202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848" tIns="46424" rIns="92848" bIns="46424"/>
          <a:lstStyle>
            <a:lvl1pPr algn="l" defTabSz="92868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9250" defTabSz="92868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82625" defTabSz="92868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39813" defTabSz="928688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62075" defTabSz="928688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19275" algn="ctr" defTabSz="92868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76475" algn="ctr" defTabSz="92868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33675" algn="ctr" defTabSz="92868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190875" algn="ctr" defTabSz="928688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sk-SK" sz="1000" b="1">
                <a:cs typeface="Arial" panose="020B0604020202020204" pitchFamily="34" charset="0"/>
              </a:rPr>
              <a:t>©</a:t>
            </a:r>
            <a:r>
              <a:rPr lang="sk-SK" altLang="sk-SK" sz="1000" b="1">
                <a:cs typeface="Arial" panose="020B0604020202020204" pitchFamily="34" charset="0"/>
              </a:rPr>
              <a:t> </a:t>
            </a:r>
            <a:r>
              <a:rPr lang="sk-SK" altLang="sk-SK" sz="1000" b="1"/>
              <a:t>Zuzana Hajduková, január 2007</a:t>
            </a:r>
          </a:p>
        </p:txBody>
      </p:sp>
      <p:sp>
        <p:nvSpPr>
          <p:cNvPr id="2062" name="Oval 14">
            <a:hlinkClick r:id="rId2" action="ppaction://hlinksldjump" tooltip="Vstup"/>
          </p:cNvPr>
          <p:cNvSpPr>
            <a:spLocks noChangeArrowheads="1"/>
          </p:cNvSpPr>
          <p:nvPr/>
        </p:nvSpPr>
        <p:spPr bwMode="auto">
          <a:xfrm>
            <a:off x="3886200" y="6985000"/>
            <a:ext cx="1730375" cy="50323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k-SK" altLang="sk-SK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Vstup</a:t>
            </a:r>
          </a:p>
        </p:txBody>
      </p:sp>
      <p:pic>
        <p:nvPicPr>
          <p:cNvPr id="2068" name="Picture 20" descr="jedna z naj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16125" y="2087563"/>
            <a:ext cx="4929188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2" y="278607"/>
            <a:ext cx="8551863" cy="1268412"/>
          </a:xfrm>
          <a:gradFill rotWithShape="1">
            <a:gsLst>
              <a:gs pos="0">
                <a:srgbClr val="F2F5BB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sk-SK" altLang="sk-SK" sz="4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Úloha </a:t>
            </a:r>
            <a:r>
              <a:rPr lang="sk-SK" altLang="sk-SK" sz="4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č.2</a:t>
            </a:r>
            <a:endParaRPr lang="sk-SK" altLang="sk-SK" sz="4800" dirty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363" y="1368425"/>
            <a:ext cx="8640762" cy="1366838"/>
          </a:xfrm>
        </p:spPr>
        <p:txBody>
          <a:bodyPr/>
          <a:lstStyle/>
          <a:p>
            <a:r>
              <a:rPr lang="sk-SK" altLang="sk-SK" sz="2400"/>
              <a:t>V pravouhlom trojuholníku ABC je dané: </a:t>
            </a:r>
            <a:br>
              <a:rPr lang="sk-SK" altLang="sk-SK" sz="2400"/>
            </a:br>
            <a:r>
              <a:rPr lang="sk-SK" altLang="sk-SK" sz="2400"/>
              <a:t>a=10cm, c=12,5cm, P je päta výšky v</a:t>
            </a:r>
            <a:r>
              <a:rPr lang="sk-SK" altLang="sk-SK" sz="2400" baseline="-25000"/>
              <a:t>c</a:t>
            </a:r>
            <a:r>
              <a:rPr lang="sk-SK" altLang="sk-SK" sz="2400"/>
              <a:t>, M je päta ťažnice t</a:t>
            </a:r>
            <a:r>
              <a:rPr lang="sk-SK" altLang="sk-SK" sz="2400" baseline="-25000"/>
              <a:t>a</a:t>
            </a:r>
            <a:r>
              <a:rPr lang="sk-SK" altLang="sk-SK" sz="2400"/>
              <a:t>.</a:t>
            </a:r>
            <a:br>
              <a:rPr lang="sk-SK" altLang="sk-SK" sz="2400"/>
            </a:br>
            <a:r>
              <a:rPr lang="sk-SK" altLang="sk-SK" sz="2500"/>
              <a:t>Vypočítajte obsah trojuholníka PBM.</a:t>
            </a:r>
          </a:p>
          <a:p>
            <a:pPr>
              <a:buFont typeface="Wingdings" panose="05000000000000000000" pitchFamily="2" charset="2"/>
              <a:buNone/>
            </a:pPr>
            <a:r>
              <a:rPr lang="sk-SK" altLang="sk-SK" sz="2500"/>
              <a:t>    </a:t>
            </a:r>
            <a:r>
              <a:rPr lang="sk-SK" altLang="sk-SK" sz="2500">
                <a:solidFill>
                  <a:srgbClr val="FF0000"/>
                </a:solidFill>
              </a:rPr>
              <a:t>Náčrt:</a:t>
            </a:r>
            <a:endParaRPr lang="sk-SK" altLang="sk-SK" sz="2500" baseline="-25000">
              <a:solidFill>
                <a:srgbClr val="FF0000"/>
              </a:solidFill>
            </a:endParaRPr>
          </a:p>
        </p:txBody>
      </p:sp>
      <p:sp>
        <p:nvSpPr>
          <p:cNvPr id="328725" name="Text Box 21"/>
          <p:cNvSpPr txBox="1">
            <a:spLocks noChangeArrowheads="1"/>
          </p:cNvSpPr>
          <p:nvPr/>
        </p:nvSpPr>
        <p:spPr bwMode="auto">
          <a:xfrm>
            <a:off x="4103688" y="3240088"/>
            <a:ext cx="33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k-SK" altLang="sk-SK" sz="1400"/>
              <a:t>v</a:t>
            </a:r>
            <a:r>
              <a:rPr lang="sk-SK" altLang="sk-SK" sz="1400" baseline="-25000"/>
              <a:t>c</a:t>
            </a:r>
          </a:p>
        </p:txBody>
      </p:sp>
      <p:sp>
        <p:nvSpPr>
          <p:cNvPr id="328728" name="Rectangle 24"/>
          <p:cNvSpPr>
            <a:spLocks noChangeArrowheads="1"/>
          </p:cNvSpPr>
          <p:nvPr/>
        </p:nvSpPr>
        <p:spPr bwMode="auto">
          <a:xfrm>
            <a:off x="0" y="2716213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328729" name="Object 25"/>
          <p:cNvGraphicFramePr>
            <a:graphicFrameLocks noChangeAspect="1"/>
          </p:cNvGraphicFramePr>
          <p:nvPr/>
        </p:nvGraphicFramePr>
        <p:xfrm>
          <a:off x="1008063" y="4752975"/>
          <a:ext cx="1420812" cy="209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69" name="Rovnice" r:id="rId3" imgW="1498600" imgH="2197100" progId="Equation.3">
                  <p:embed/>
                </p:oleObj>
              </mc:Choice>
              <mc:Fallback>
                <p:oleObj name="Rovnice" r:id="rId3" imgW="1498600" imgH="21971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4752975"/>
                        <a:ext cx="1420812" cy="2090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30" name="Rectangle 26"/>
          <p:cNvSpPr>
            <a:spLocks noChangeArrowheads="1"/>
          </p:cNvSpPr>
          <p:nvPr/>
        </p:nvSpPr>
        <p:spPr bwMode="auto">
          <a:xfrm>
            <a:off x="0" y="2973388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328731" name="Object 27"/>
          <p:cNvGraphicFramePr>
            <a:graphicFrameLocks noChangeAspect="1"/>
          </p:cNvGraphicFramePr>
          <p:nvPr/>
        </p:nvGraphicFramePr>
        <p:xfrm>
          <a:off x="2879725" y="4752975"/>
          <a:ext cx="1400175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70" name="Rovnice" r:id="rId5" imgW="1397000" imgH="1689100" progId="Equation.3">
                  <p:embed/>
                </p:oleObj>
              </mc:Choice>
              <mc:Fallback>
                <p:oleObj name="Rovnice" r:id="rId5" imgW="1397000" imgH="16891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4752975"/>
                        <a:ext cx="1400175" cy="168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32" name="Rectangle 28"/>
          <p:cNvSpPr>
            <a:spLocks noChangeArrowheads="1"/>
          </p:cNvSpPr>
          <p:nvPr/>
        </p:nvSpPr>
        <p:spPr bwMode="auto">
          <a:xfrm>
            <a:off x="0" y="2868613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328733" name="Object 29"/>
          <p:cNvGraphicFramePr>
            <a:graphicFrameLocks noChangeAspect="1"/>
          </p:cNvGraphicFramePr>
          <p:nvPr/>
        </p:nvGraphicFramePr>
        <p:xfrm>
          <a:off x="4968875" y="4752975"/>
          <a:ext cx="1143000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71" name="Rovnice" r:id="rId7" imgW="1143000" imgH="1892300" progId="Equation.3">
                  <p:embed/>
                </p:oleObj>
              </mc:Choice>
              <mc:Fallback>
                <p:oleObj name="Rovnice" r:id="rId7" imgW="1143000" imgH="18923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75" y="4752975"/>
                        <a:ext cx="1143000" cy="189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8745" name="Group 41"/>
          <p:cNvGrpSpPr>
            <a:grpSpLocks/>
          </p:cNvGrpSpPr>
          <p:nvPr/>
        </p:nvGrpSpPr>
        <p:grpSpPr bwMode="auto">
          <a:xfrm>
            <a:off x="2952750" y="2447925"/>
            <a:ext cx="3757613" cy="2001838"/>
            <a:chOff x="1860" y="1423"/>
            <a:chExt cx="2367" cy="1261"/>
          </a:xfrm>
        </p:grpSpPr>
        <p:grpSp>
          <p:nvGrpSpPr>
            <p:cNvPr id="328744" name="Group 40"/>
            <p:cNvGrpSpPr>
              <a:grpSpLocks/>
            </p:cNvGrpSpPr>
            <p:nvPr/>
          </p:nvGrpSpPr>
          <p:grpSpPr bwMode="auto">
            <a:xfrm>
              <a:off x="1860" y="1423"/>
              <a:ext cx="2367" cy="1261"/>
              <a:chOff x="1860" y="1423"/>
              <a:chExt cx="2367" cy="1261"/>
            </a:xfrm>
          </p:grpSpPr>
          <p:grpSp>
            <p:nvGrpSpPr>
              <p:cNvPr id="328708" name="Group 4"/>
              <p:cNvGrpSpPr>
                <a:grpSpLocks/>
              </p:cNvGrpSpPr>
              <p:nvPr/>
            </p:nvGrpSpPr>
            <p:grpSpPr bwMode="auto">
              <a:xfrm>
                <a:off x="1860" y="1423"/>
                <a:ext cx="2367" cy="1261"/>
                <a:chOff x="1542" y="748"/>
                <a:chExt cx="2367" cy="1261"/>
              </a:xfrm>
            </p:grpSpPr>
            <p:sp>
              <p:nvSpPr>
                <p:cNvPr id="328709" name="Freeform 5"/>
                <p:cNvSpPr>
                  <a:spLocks/>
                </p:cNvSpPr>
                <p:nvPr/>
              </p:nvSpPr>
              <p:spPr bwMode="auto">
                <a:xfrm>
                  <a:off x="1678" y="907"/>
                  <a:ext cx="2132" cy="953"/>
                </a:xfrm>
                <a:custGeom>
                  <a:avLst/>
                  <a:gdLst>
                    <a:gd name="T0" fmla="*/ 0 w 2132"/>
                    <a:gd name="T1" fmla="*/ 953 h 953"/>
                    <a:gd name="T2" fmla="*/ 2132 w 2132"/>
                    <a:gd name="T3" fmla="*/ 953 h 953"/>
                    <a:gd name="T4" fmla="*/ 635 w 2132"/>
                    <a:gd name="T5" fmla="*/ 0 h 953"/>
                    <a:gd name="T6" fmla="*/ 0 w 2132"/>
                    <a:gd name="T7" fmla="*/ 953 h 9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32" h="953">
                      <a:moveTo>
                        <a:pt x="0" y="953"/>
                      </a:moveTo>
                      <a:lnTo>
                        <a:pt x="2132" y="953"/>
                      </a:lnTo>
                      <a:lnTo>
                        <a:pt x="635" y="0"/>
                      </a:lnTo>
                      <a:lnTo>
                        <a:pt x="0" y="953"/>
                      </a:lnTo>
                      <a:close/>
                    </a:path>
                  </a:pathLst>
                </a:custGeom>
                <a:solidFill>
                  <a:srgbClr val="FFFF00">
                    <a:alpha val="22000"/>
                  </a:srgbClr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32871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542" y="1836"/>
                  <a:ext cx="18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200"/>
                    <a:t>A</a:t>
                  </a:r>
                </a:p>
              </p:txBody>
            </p:sp>
            <p:sp>
              <p:nvSpPr>
                <p:cNvPr id="32871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729" y="1836"/>
                  <a:ext cx="18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200"/>
                    <a:t>B</a:t>
                  </a:r>
                </a:p>
              </p:txBody>
            </p:sp>
            <p:sp>
              <p:nvSpPr>
                <p:cNvPr id="32871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232" y="748"/>
                  <a:ext cx="185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200"/>
                    <a:t>C</a:t>
                  </a:r>
                </a:p>
              </p:txBody>
            </p:sp>
            <p:sp>
              <p:nvSpPr>
                <p:cNvPr id="328713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313" y="907"/>
                  <a:ext cx="1" cy="9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32871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860" y="1225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400"/>
                    <a:t>b</a:t>
                  </a:r>
                </a:p>
              </p:txBody>
            </p:sp>
            <p:sp>
              <p:nvSpPr>
                <p:cNvPr id="32871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979" y="1179"/>
                  <a:ext cx="11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sk-SK" altLang="sk-SK" sz="1400"/>
                </a:p>
              </p:txBody>
            </p:sp>
            <p:sp>
              <p:nvSpPr>
                <p:cNvPr id="32871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857" y="1814"/>
                  <a:ext cx="21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400"/>
                    <a:t>c</a:t>
                  </a:r>
                  <a:r>
                    <a:rPr lang="sk-SK" altLang="sk-SK" sz="1400" baseline="-25000"/>
                    <a:t>a</a:t>
                  </a:r>
                </a:p>
              </p:txBody>
            </p:sp>
            <p:sp>
              <p:nvSpPr>
                <p:cNvPr id="32871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860" y="1814"/>
                  <a:ext cx="21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400"/>
                    <a:t>c</a:t>
                  </a:r>
                  <a:r>
                    <a:rPr lang="sk-SK" altLang="sk-SK" sz="1400" baseline="-25000"/>
                    <a:t>b</a:t>
                  </a:r>
                </a:p>
              </p:txBody>
            </p:sp>
            <p:sp>
              <p:nvSpPr>
                <p:cNvPr id="3287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86" y="1361"/>
                  <a:ext cx="11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sk-SK" altLang="sk-SK" sz="1400"/>
                </a:p>
              </p:txBody>
            </p:sp>
            <p:sp>
              <p:nvSpPr>
                <p:cNvPr id="32871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222" y="1836"/>
                  <a:ext cx="18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200"/>
                    <a:t>P</a:t>
                  </a:r>
                </a:p>
              </p:txBody>
            </p:sp>
            <p:sp>
              <p:nvSpPr>
                <p:cNvPr id="32872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678" y="1678"/>
                  <a:ext cx="239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sk-SK" b="1">
                      <a:latin typeface="GreekC" pitchFamily="2" charset="0"/>
                      <a:cs typeface="GreekC" pitchFamily="2" charset="0"/>
                    </a:rPr>
                    <a:t>a</a:t>
                  </a:r>
                </a:p>
              </p:txBody>
            </p:sp>
            <p:sp>
              <p:nvSpPr>
                <p:cNvPr id="328721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402" y="1633"/>
                  <a:ext cx="20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>
                      <a:sym typeface="Technic" pitchFamily="2" charset="2"/>
                    </a:rPr>
                    <a:t></a:t>
                  </a:r>
                </a:p>
              </p:txBody>
            </p:sp>
          </p:grpSp>
          <p:grpSp>
            <p:nvGrpSpPr>
              <p:cNvPr id="328743" name="Group 39"/>
              <p:cNvGrpSpPr>
                <a:grpSpLocks/>
              </p:cNvGrpSpPr>
              <p:nvPr/>
            </p:nvGrpSpPr>
            <p:grpSpPr bwMode="auto">
              <a:xfrm>
                <a:off x="2631" y="1588"/>
                <a:ext cx="1479" cy="952"/>
                <a:chOff x="2631" y="1588"/>
                <a:chExt cx="1479" cy="952"/>
              </a:xfrm>
            </p:grpSpPr>
            <p:grpSp>
              <p:nvGrpSpPr>
                <p:cNvPr id="328742" name="Group 38"/>
                <p:cNvGrpSpPr>
                  <a:grpSpLocks/>
                </p:cNvGrpSpPr>
                <p:nvPr/>
              </p:nvGrpSpPr>
              <p:grpSpPr bwMode="auto">
                <a:xfrm>
                  <a:off x="2634" y="1836"/>
                  <a:ext cx="1476" cy="696"/>
                  <a:chOff x="2634" y="1836"/>
                  <a:chExt cx="1476" cy="696"/>
                </a:xfrm>
              </p:grpSpPr>
              <p:sp>
                <p:nvSpPr>
                  <p:cNvPr id="328726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96" y="1836"/>
                    <a:ext cx="196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2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l" defTabSz="925513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algn="l" defTabSz="925513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algn="l" defTabSz="925513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algn="l" defTabSz="925513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algn="l" defTabSz="925513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defTabSz="925513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defTabSz="925513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defTabSz="925513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defTabSz="925513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sk-SK" altLang="sk-SK" sz="1200"/>
                      <a:t>M</a:t>
                    </a:r>
                  </a:p>
                </p:txBody>
              </p:sp>
              <p:sp>
                <p:nvSpPr>
                  <p:cNvPr id="328727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40" y="2058"/>
                    <a:ext cx="187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2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l" defTabSz="925513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algn="l" defTabSz="925513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algn="l" defTabSz="925513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algn="l" defTabSz="925513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algn="l" defTabSz="925513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defTabSz="925513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defTabSz="925513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defTabSz="925513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defTabSz="925513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sk-SK" altLang="sk-SK" sz="1400"/>
                      <a:t>t</a:t>
                    </a:r>
                    <a:r>
                      <a:rPr lang="sk-SK" altLang="sk-SK" sz="1400" baseline="-25000"/>
                      <a:t>a</a:t>
                    </a:r>
                  </a:p>
                </p:txBody>
              </p:sp>
              <p:sp>
                <p:nvSpPr>
                  <p:cNvPr id="328734" name="Freeform 30"/>
                  <p:cNvSpPr>
                    <a:spLocks/>
                  </p:cNvSpPr>
                  <p:nvPr/>
                </p:nvSpPr>
                <p:spPr bwMode="auto">
                  <a:xfrm>
                    <a:off x="2634" y="2041"/>
                    <a:ext cx="1476" cy="491"/>
                  </a:xfrm>
                  <a:custGeom>
                    <a:avLst/>
                    <a:gdLst>
                      <a:gd name="T0" fmla="*/ 0 w 1496"/>
                      <a:gd name="T1" fmla="*/ 499 h 499"/>
                      <a:gd name="T2" fmla="*/ 1496 w 1496"/>
                      <a:gd name="T3" fmla="*/ 499 h 499"/>
                      <a:gd name="T4" fmla="*/ 725 w 1496"/>
                      <a:gd name="T5" fmla="*/ 0 h 499"/>
                      <a:gd name="T6" fmla="*/ 0 w 1496"/>
                      <a:gd name="T7" fmla="*/ 499 h 4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96" h="499">
                        <a:moveTo>
                          <a:pt x="0" y="499"/>
                        </a:moveTo>
                        <a:lnTo>
                          <a:pt x="1496" y="499"/>
                        </a:lnTo>
                        <a:lnTo>
                          <a:pt x="725" y="0"/>
                        </a:lnTo>
                        <a:lnTo>
                          <a:pt x="0" y="499"/>
                        </a:lnTo>
                        <a:close/>
                      </a:path>
                    </a:pathLst>
                  </a:custGeom>
                  <a:solidFill>
                    <a:srgbClr val="FF9900">
                      <a:alpha val="57001"/>
                    </a:srgbClr>
                  </a:solidFill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sk-SK"/>
                  </a:p>
                </p:txBody>
              </p:sp>
            </p:grpSp>
            <p:sp>
              <p:nvSpPr>
                <p:cNvPr id="328741" name="Line 37"/>
                <p:cNvSpPr>
                  <a:spLocks noChangeShapeType="1"/>
                </p:cNvSpPr>
                <p:nvPr/>
              </p:nvSpPr>
              <p:spPr bwMode="auto">
                <a:xfrm>
                  <a:off x="2631" y="1588"/>
                  <a:ext cx="0" cy="95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sk-SK"/>
                </a:p>
              </p:txBody>
            </p:sp>
          </p:grpSp>
        </p:grpSp>
        <p:sp>
          <p:nvSpPr>
            <p:cNvPr id="328724" name="Line 20"/>
            <p:cNvSpPr>
              <a:spLocks noChangeShapeType="1"/>
            </p:cNvSpPr>
            <p:nvPr/>
          </p:nvSpPr>
          <p:spPr bwMode="auto">
            <a:xfrm flipH="1">
              <a:off x="2313" y="2051"/>
              <a:ext cx="10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28723" name="Line 19"/>
            <p:cNvSpPr>
              <a:spLocks noChangeShapeType="1"/>
            </p:cNvSpPr>
            <p:nvPr/>
          </p:nvSpPr>
          <p:spPr bwMode="auto">
            <a:xfrm>
              <a:off x="3350" y="2041"/>
              <a:ext cx="0" cy="49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328735" name="Text Box 31"/>
          <p:cNvSpPr txBox="1">
            <a:spLocks noChangeArrowheads="1"/>
          </p:cNvSpPr>
          <p:nvPr/>
        </p:nvSpPr>
        <p:spPr bwMode="auto">
          <a:xfrm>
            <a:off x="719138" y="4264025"/>
            <a:ext cx="15621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k-SK" altLang="sk-SK" sz="2600">
                <a:solidFill>
                  <a:srgbClr val="FF0000"/>
                </a:solidFill>
              </a:rPr>
              <a:t>Riešenie:</a:t>
            </a:r>
          </a:p>
        </p:txBody>
      </p:sp>
      <p:sp>
        <p:nvSpPr>
          <p:cNvPr id="328737" name="Rectangle 33"/>
          <p:cNvSpPr>
            <a:spLocks noChangeArrowheads="1"/>
          </p:cNvSpPr>
          <p:nvPr/>
        </p:nvSpPr>
        <p:spPr bwMode="auto">
          <a:xfrm>
            <a:off x="0" y="246380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328739" name="Rectangle 35"/>
          <p:cNvSpPr>
            <a:spLocks noChangeArrowheads="1"/>
          </p:cNvSpPr>
          <p:nvPr/>
        </p:nvSpPr>
        <p:spPr bwMode="auto">
          <a:xfrm>
            <a:off x="0" y="2840038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328738" name="Object 34"/>
          <p:cNvGraphicFramePr>
            <a:graphicFrameLocks noChangeAspect="1"/>
          </p:cNvGraphicFramePr>
          <p:nvPr/>
        </p:nvGraphicFramePr>
        <p:xfrm>
          <a:off x="6696075" y="4752975"/>
          <a:ext cx="2066925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72" name="Rovnice" r:id="rId9" imgW="2070100" imgH="1955800" progId="Equation.3">
                  <p:embed/>
                </p:oleObj>
              </mc:Choice>
              <mc:Fallback>
                <p:oleObj name="Rovnice" r:id="rId9" imgW="2070100" imgH="19558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075" y="4752975"/>
                        <a:ext cx="2066925" cy="195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46" name="AutoShape 42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343775" y="7056438"/>
            <a:ext cx="360363" cy="360362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28747" name="AutoShape 43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20038" y="7056438"/>
            <a:ext cx="360362" cy="360362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28748" name="AutoShape 44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96300" y="7056438"/>
            <a:ext cx="360363" cy="360362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2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F2F5BB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sk-SK" altLang="sk-SK" sz="5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Skúste sami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08288" y="1728788"/>
            <a:ext cx="6264275" cy="5043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k-SK" altLang="sk-SK" sz="2500">
                <a:solidFill>
                  <a:srgbClr val="003300"/>
                </a:solidFill>
              </a:rPr>
              <a:t>V pravouhlom trojuholníku ABC sú dané úseky na prepone: c</a:t>
            </a:r>
            <a:r>
              <a:rPr lang="sk-SK" altLang="sk-SK" sz="2500" baseline="-25000">
                <a:solidFill>
                  <a:srgbClr val="003300"/>
                </a:solidFill>
              </a:rPr>
              <a:t>a</a:t>
            </a:r>
            <a:r>
              <a:rPr lang="sk-SK" altLang="sk-SK" sz="2500">
                <a:solidFill>
                  <a:srgbClr val="003300"/>
                </a:solidFill>
              </a:rPr>
              <a:t>=4 cm, c</a:t>
            </a:r>
            <a:r>
              <a:rPr lang="sk-SK" altLang="sk-SK" sz="2500" baseline="-25000">
                <a:solidFill>
                  <a:srgbClr val="003300"/>
                </a:solidFill>
              </a:rPr>
              <a:t>b</a:t>
            </a:r>
            <a:r>
              <a:rPr lang="sk-SK" altLang="sk-SK" sz="2500">
                <a:solidFill>
                  <a:srgbClr val="003300"/>
                </a:solidFill>
              </a:rPr>
              <a:t>=9cm. </a:t>
            </a:r>
            <a:br>
              <a:rPr lang="sk-SK" altLang="sk-SK" sz="2500">
                <a:solidFill>
                  <a:srgbClr val="003300"/>
                </a:solidFill>
              </a:rPr>
            </a:br>
            <a:r>
              <a:rPr lang="sk-SK" altLang="sk-SK" sz="2500">
                <a:solidFill>
                  <a:srgbClr val="003300"/>
                </a:solidFill>
              </a:rPr>
              <a:t>Vypočítajte obsah a obvod trojuholníka.</a:t>
            </a:r>
            <a:br>
              <a:rPr lang="sk-SK" altLang="sk-SK" sz="2500">
                <a:solidFill>
                  <a:srgbClr val="003300"/>
                </a:solidFill>
              </a:rPr>
            </a:br>
            <a:r>
              <a:rPr lang="sk-SK" altLang="sk-SK" sz="2500">
                <a:solidFill>
                  <a:srgbClr val="003300"/>
                </a:solidFill>
              </a:rPr>
              <a:t/>
            </a:r>
            <a:br>
              <a:rPr lang="sk-SK" altLang="sk-SK" sz="2500">
                <a:solidFill>
                  <a:srgbClr val="003300"/>
                </a:solidFill>
              </a:rPr>
            </a:br>
            <a:r>
              <a:rPr lang="sk-SK" altLang="sk-SK" sz="2500">
                <a:solidFill>
                  <a:srgbClr val="003300"/>
                </a:solidFill>
              </a:rPr>
              <a:t/>
            </a:r>
            <a:br>
              <a:rPr lang="sk-SK" altLang="sk-SK" sz="2500">
                <a:solidFill>
                  <a:srgbClr val="003300"/>
                </a:solidFill>
              </a:rPr>
            </a:br>
            <a:endParaRPr lang="sk-SK" altLang="sk-SK" sz="2500">
              <a:solidFill>
                <a:srgbClr val="003300"/>
              </a:solidFill>
            </a:endParaRPr>
          </a:p>
          <a:p>
            <a:pPr>
              <a:lnSpc>
                <a:spcPct val="90000"/>
              </a:lnSpc>
            </a:pPr>
            <a:r>
              <a:rPr lang="sk-SK" altLang="sk-SK" sz="2500">
                <a:solidFill>
                  <a:srgbClr val="003300"/>
                </a:solidFill>
              </a:rPr>
              <a:t>Ku kružnici s polomerom 15 cm sú z bodu A vedené dve dotyčnice. Vzdialenosť obidvoch dotykových bodov je 18 cm. </a:t>
            </a:r>
            <a:br>
              <a:rPr lang="sk-SK" altLang="sk-SK" sz="2500">
                <a:solidFill>
                  <a:srgbClr val="003300"/>
                </a:solidFill>
              </a:rPr>
            </a:br>
            <a:r>
              <a:rPr lang="sk-SK" altLang="sk-SK" sz="2500">
                <a:solidFill>
                  <a:srgbClr val="003300"/>
                </a:solidFill>
              </a:rPr>
              <a:t>Vypočítajte vzdialenosť bodu A od stredu kružnice.</a:t>
            </a:r>
          </a:p>
        </p:txBody>
      </p:sp>
      <p:sp>
        <p:nvSpPr>
          <p:cNvPr id="333829" name="Rectangle 5"/>
          <p:cNvSpPr>
            <a:spLocks noChangeArrowheads="1"/>
          </p:cNvSpPr>
          <p:nvPr/>
        </p:nvSpPr>
        <p:spPr bwMode="auto">
          <a:xfrm>
            <a:off x="0" y="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333831" name="Rectangle 7"/>
          <p:cNvSpPr>
            <a:spLocks noChangeArrowheads="1"/>
          </p:cNvSpPr>
          <p:nvPr/>
        </p:nvSpPr>
        <p:spPr bwMode="auto">
          <a:xfrm>
            <a:off x="0" y="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333833" name="Rectangle 9"/>
          <p:cNvSpPr>
            <a:spLocks noChangeArrowheads="1"/>
          </p:cNvSpPr>
          <p:nvPr/>
        </p:nvSpPr>
        <p:spPr bwMode="auto">
          <a:xfrm>
            <a:off x="0" y="3535363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333835" name="Rectangle 11"/>
          <p:cNvSpPr>
            <a:spLocks noChangeArrowheads="1"/>
          </p:cNvSpPr>
          <p:nvPr/>
        </p:nvSpPr>
        <p:spPr bwMode="auto">
          <a:xfrm>
            <a:off x="0" y="360680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333834" name="Object 10"/>
          <p:cNvGraphicFramePr>
            <a:graphicFrameLocks noChangeAspect="1"/>
          </p:cNvGraphicFramePr>
          <p:nvPr/>
        </p:nvGraphicFramePr>
        <p:xfrm>
          <a:off x="5508625" y="3168650"/>
          <a:ext cx="34194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53" name="Rovnice" r:id="rId3" imgW="3416300" imgH="419100" progId="Equation.3">
                  <p:embed/>
                </p:oleObj>
              </mc:Choice>
              <mc:Fallback>
                <p:oleObj name="Rovnice" r:id="rId3" imgW="34163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168650"/>
                        <a:ext cx="341947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3837" name="Rectangle 13"/>
          <p:cNvSpPr>
            <a:spLocks noChangeArrowheads="1"/>
          </p:cNvSpPr>
          <p:nvPr/>
        </p:nvSpPr>
        <p:spPr bwMode="auto">
          <a:xfrm>
            <a:off x="0" y="364490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333836" name="Object 12"/>
          <p:cNvGraphicFramePr>
            <a:graphicFrameLocks noChangeAspect="1"/>
          </p:cNvGraphicFramePr>
          <p:nvPr/>
        </p:nvGraphicFramePr>
        <p:xfrm>
          <a:off x="7777163" y="5976938"/>
          <a:ext cx="11525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54" name="Rovnice" r:id="rId5" imgW="1155700" imgH="342900" progId="Equation.3">
                  <p:embed/>
                </p:oleObj>
              </mc:Choice>
              <mc:Fallback>
                <p:oleObj name="Rovnice" r:id="rId5" imgW="1155700" imgH="342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7163" y="5976938"/>
                        <a:ext cx="1152525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3838" name="Picture 14" descr="Vyskúšajme si"/>
          <p:cNvPicPr>
            <a:picLocks noGrp="1" noChangeAspect="1" noChangeArrowheads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3238" y="2663825"/>
            <a:ext cx="2106612" cy="2435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33840" name="AutoShape 16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200900" y="7019925"/>
            <a:ext cx="360363" cy="36036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33841" name="AutoShape 17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777163" y="7019925"/>
            <a:ext cx="360362" cy="36036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33842" name="AutoShape 18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51838" y="7019925"/>
            <a:ext cx="360362" cy="360363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F2F5BB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sk-SK" altLang="sk-SK" sz="540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Preskúšajme</a:t>
            </a:r>
            <a:r>
              <a:rPr lang="sk-SK" altLang="sk-SK" sz="5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sa</a:t>
            </a:r>
          </a:p>
        </p:txBody>
      </p:sp>
      <p:pic>
        <p:nvPicPr>
          <p:cNvPr id="322585" name="Picture 25" descr="preskusajme_sa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6213" y="2016125"/>
            <a:ext cx="3384550" cy="2251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2587" name="Text Box 27"/>
          <p:cNvSpPr txBox="1">
            <a:spLocks noChangeArrowheads="1"/>
          </p:cNvSpPr>
          <p:nvPr/>
        </p:nvSpPr>
        <p:spPr bwMode="auto">
          <a:xfrm>
            <a:off x="431800" y="2663825"/>
            <a:ext cx="4738688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altLang="sk-SK" sz="3200">
                <a:solidFill>
                  <a:srgbClr val="4A2C3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Výpočet prvkov </a:t>
            </a:r>
            <a:br>
              <a:rPr lang="sk-SK" altLang="sk-SK" sz="3200">
                <a:solidFill>
                  <a:srgbClr val="4A2C3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sk-SK" altLang="sk-SK" sz="3200">
                <a:solidFill>
                  <a:srgbClr val="4A2C3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pravouhlého trojuholníka </a:t>
            </a:r>
          </a:p>
          <a:p>
            <a:r>
              <a:rPr lang="sk-SK" altLang="sk-SK" sz="3200">
                <a:solidFill>
                  <a:srgbClr val="4A2C3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využitím Euklidovej vety</a:t>
            </a:r>
          </a:p>
        </p:txBody>
      </p:sp>
      <p:graphicFrame>
        <p:nvGraphicFramePr>
          <p:cNvPr id="322588" name="Object 28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5832475" y="5472113"/>
          <a:ext cx="1368425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99" name="List" showAsIcon="1" r:id="rId4" imgW="914400" imgH="714240" progId="Excel.Sheet.8">
                  <p:embed/>
                </p:oleObj>
              </mc:Choice>
              <mc:Fallback>
                <p:oleObj name="List" showAsIcon="1" r:id="rId4" imgW="914400" imgH="714240" progId="Excel.Sheet.8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475" y="5472113"/>
                        <a:ext cx="1368425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89" name="Text Box 29"/>
          <p:cNvSpPr txBox="1">
            <a:spLocks noChangeArrowheads="1"/>
          </p:cNvSpPr>
          <p:nvPr/>
        </p:nvSpPr>
        <p:spPr bwMode="auto">
          <a:xfrm>
            <a:off x="1295400" y="5688013"/>
            <a:ext cx="3429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k-SK" altLang="sk-SK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Kliknite na ikonu</a:t>
            </a:r>
          </a:p>
        </p:txBody>
      </p:sp>
      <p:sp>
        <p:nvSpPr>
          <p:cNvPr id="322591" name="AutoShape 31"/>
          <p:cNvSpPr>
            <a:spLocks noChangeArrowheads="1"/>
          </p:cNvSpPr>
          <p:nvPr/>
        </p:nvSpPr>
        <p:spPr bwMode="auto">
          <a:xfrm>
            <a:off x="5111750" y="5976938"/>
            <a:ext cx="504825" cy="144462"/>
          </a:xfrm>
          <a:prstGeom prst="rightArrow">
            <a:avLst>
              <a:gd name="adj1" fmla="val 50000"/>
              <a:gd name="adj2" fmla="val 87363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sk-SK" altLang="sk-SK">
              <a:solidFill>
                <a:srgbClr val="FF0000"/>
              </a:solidFill>
            </a:endParaRPr>
          </a:p>
        </p:txBody>
      </p:sp>
      <p:sp>
        <p:nvSpPr>
          <p:cNvPr id="322592" name="AutoShape 32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80400" y="7056438"/>
            <a:ext cx="360363" cy="360362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22593" name="AutoShape 33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632700" y="7056438"/>
            <a:ext cx="358775" cy="360362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ctrTitle"/>
          </p:nvPr>
        </p:nvSpPr>
        <p:spPr>
          <a:gradFill rotWithShape="1">
            <a:gsLst>
              <a:gs pos="0">
                <a:srgbClr val="F2F5BB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sk-SK" altLang="sk-SK" sz="65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Koniec prezentácie</a:t>
            </a:r>
          </a:p>
        </p:txBody>
      </p:sp>
      <p:sp>
        <p:nvSpPr>
          <p:cNvPr id="336901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27538" y="5400675"/>
            <a:ext cx="647700" cy="649288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36902" name="AutoShape 6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4175125" y="3490913"/>
            <a:ext cx="1152525" cy="649287"/>
          </a:xfrm>
          <a:prstGeom prst="actionButtonBlank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k-SK" altLang="sk-SK"/>
              <a:t>Koniec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F2F5BB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sk-SK" altLang="sk-SK" sz="67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Obsah</a:t>
            </a:r>
          </a:p>
        </p:txBody>
      </p:sp>
      <p:sp>
        <p:nvSpPr>
          <p:cNvPr id="133152" name="Rectangle 32"/>
          <p:cNvSpPr>
            <a:spLocks noGrp="1" noChangeArrowheads="1"/>
          </p:cNvSpPr>
          <p:nvPr>
            <p:ph type="body" sz="half" idx="1"/>
          </p:nvPr>
        </p:nvSpPr>
        <p:spPr>
          <a:xfrm>
            <a:off x="2232025" y="1800225"/>
            <a:ext cx="6985000" cy="4972050"/>
          </a:xfrm>
        </p:spPr>
        <p:txBody>
          <a:bodyPr/>
          <a:lstStyle/>
          <a:p>
            <a:r>
              <a:rPr lang="sk-SK" altLang="sk-SK" dirty="0"/>
              <a:t>Podobnosť trojuholníkov</a:t>
            </a:r>
          </a:p>
          <a:p>
            <a:pPr>
              <a:buFont typeface="Wingdings" panose="05000000000000000000" pitchFamily="2" charset="2"/>
              <a:buNone/>
            </a:pPr>
            <a:endParaRPr lang="sk-SK" altLang="sk-SK" sz="2400" dirty="0"/>
          </a:p>
          <a:p>
            <a:r>
              <a:rPr lang="sk-SK" altLang="sk-SK" dirty="0"/>
              <a:t>Euklidove vety</a:t>
            </a:r>
          </a:p>
          <a:p>
            <a:pPr>
              <a:buFont typeface="Wingdings" panose="05000000000000000000" pitchFamily="2" charset="2"/>
              <a:buNone/>
            </a:pPr>
            <a:endParaRPr lang="sk-SK" altLang="sk-SK" sz="2400" dirty="0"/>
          </a:p>
          <a:p>
            <a:r>
              <a:rPr lang="sk-SK" altLang="sk-SK" dirty="0"/>
              <a:t>Euklidovské konštrukcie</a:t>
            </a:r>
          </a:p>
          <a:p>
            <a:pPr>
              <a:buFont typeface="Wingdings" panose="05000000000000000000" pitchFamily="2" charset="2"/>
              <a:buNone/>
            </a:pPr>
            <a:endParaRPr lang="sk-SK" altLang="sk-SK" sz="2400" dirty="0"/>
          </a:p>
          <a:p>
            <a:r>
              <a:rPr lang="sk-SK" altLang="sk-SK" dirty="0"/>
              <a:t>Príklady k teórii</a:t>
            </a:r>
          </a:p>
          <a:p>
            <a:pPr marL="0" indent="0">
              <a:buNone/>
            </a:pPr>
            <a:endParaRPr lang="sk-SK" altLang="sk-SK" sz="2700" dirty="0"/>
          </a:p>
          <a:p>
            <a:endParaRPr lang="sk-SK" altLang="sk-SK" sz="2700" dirty="0"/>
          </a:p>
        </p:txBody>
      </p:sp>
      <p:pic>
        <p:nvPicPr>
          <p:cNvPr id="133153" name="Picture 33" descr="odmocnina">
            <a:hlinkClick r:id="rId2" action="ppaction://hlinksldjump" tooltip="Príklady k teórii"/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3238" y="4752975"/>
            <a:ext cx="1508125" cy="842963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35" name="Picture 15" descr="euklides">
            <a:hlinkClick r:id="rId4" action="ppaction://hlinksldjump" tooltip="Euklides z Alexandrie"/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5038" y="5688013"/>
            <a:ext cx="776287" cy="10795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43" name="Picture 23" descr="Twierdzenie Euklidesa">
            <a:hlinkClick r:id="rId6" action="ppaction://hlinksldjump" tooltip="Euklidove vety"/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57"/>
          <a:stretch>
            <a:fillRect/>
          </a:stretch>
        </p:blipFill>
        <p:spPr>
          <a:xfrm>
            <a:off x="647700" y="2592388"/>
            <a:ext cx="1296988" cy="79375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46" name="Picture 26" descr="euklides_l">
            <a:hlinkClick r:id="rId8" action="ppaction://hlinksldjump" tooltip="Euklidovské konštrukcie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671888"/>
            <a:ext cx="817563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0" name="Picture 30" descr="podobnost">
            <a:hlinkClick r:id="rId10" action="ppaction://hlinksldjump" tooltip="Podobnosť trojuholníkov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512888"/>
            <a:ext cx="1295400" cy="102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58" name="AutoShape 3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7163" y="6985000"/>
            <a:ext cx="360362" cy="360363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33159" name="AutoShape 3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24863" y="6985000"/>
            <a:ext cx="360362" cy="360363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3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287338"/>
            <a:ext cx="8551862" cy="1268412"/>
          </a:xfrm>
          <a:gradFill rotWithShape="1">
            <a:gsLst>
              <a:gs pos="0">
                <a:srgbClr val="F2F5BB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sk-SK" altLang="sk-SK" sz="60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Podobnosť trojuholníkov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3238" y="3529013"/>
            <a:ext cx="5067300" cy="3241675"/>
          </a:xfrm>
        </p:spPr>
        <p:txBody>
          <a:bodyPr/>
          <a:lstStyle/>
          <a:p>
            <a:r>
              <a:rPr lang="sk-SK" altLang="sk-SK" sz="3000"/>
              <a:t>Zopakujme si vety o podobnosti trojuholníkov</a:t>
            </a:r>
          </a:p>
          <a:p>
            <a:pPr>
              <a:buFont typeface="Wingdings" panose="05000000000000000000" pitchFamily="2" charset="2"/>
              <a:buNone/>
            </a:pPr>
            <a:endParaRPr lang="sk-SK" altLang="sk-SK" sz="3000"/>
          </a:p>
          <a:p>
            <a:endParaRPr lang="sk-SK" altLang="sk-SK" sz="3000"/>
          </a:p>
          <a:p>
            <a:r>
              <a:rPr lang="sk-SK" altLang="sk-SK" sz="3000"/>
              <a:t>Špecifikujte  podobnosť pravouhlých trojuholníkov</a:t>
            </a:r>
          </a:p>
          <a:p>
            <a:endParaRPr lang="sk-SK" altLang="sk-SK" sz="3000"/>
          </a:p>
        </p:txBody>
      </p:sp>
      <p:pic>
        <p:nvPicPr>
          <p:cNvPr id="284677" name="Picture 5" descr="lupa2">
            <a:hlinkClick r:id="rId2" action="ppaction://hlinksldjump" tooltip="Pomôcka k  podobnosti trojuholníkov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175" y="3529013"/>
            <a:ext cx="1728788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4680" name="AutoShape 8"/>
          <p:cNvSpPr>
            <a:spLocks noChangeAspect="1" noChangeArrowheads="1"/>
          </p:cNvSpPr>
          <p:nvPr/>
        </p:nvSpPr>
        <p:spPr bwMode="auto">
          <a:xfrm>
            <a:off x="1368425" y="2232025"/>
            <a:ext cx="1611313" cy="1014413"/>
          </a:xfrm>
          <a:prstGeom prst="triangle">
            <a:avLst>
              <a:gd name="adj" fmla="val 71472"/>
            </a:avLst>
          </a:prstGeom>
          <a:solidFill>
            <a:srgbClr val="FF9900">
              <a:alpha val="46001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592" tIns="46296" rIns="92592" bIns="46296" anchor="ctr"/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3550"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25513"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89063"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2613"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09813"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67013"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24213"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81413"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sk-SK" altLang="sk-SK" sz="1000"/>
          </a:p>
        </p:txBody>
      </p:sp>
      <p:sp>
        <p:nvSpPr>
          <p:cNvPr id="284681" name="AutoShape 9"/>
          <p:cNvSpPr>
            <a:spLocks noChangeAspect="1" noChangeArrowheads="1"/>
          </p:cNvSpPr>
          <p:nvPr/>
        </p:nvSpPr>
        <p:spPr bwMode="auto">
          <a:xfrm>
            <a:off x="3562350" y="1584325"/>
            <a:ext cx="2663825" cy="1651000"/>
          </a:xfrm>
          <a:prstGeom prst="triangle">
            <a:avLst>
              <a:gd name="adj" fmla="val 71407"/>
            </a:avLst>
          </a:prstGeom>
          <a:solidFill>
            <a:srgbClr val="FFFF00">
              <a:alpha val="46001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592" tIns="46296" rIns="92592" bIns="46296" anchor="ctr"/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3550"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25513"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89063"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2613"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09813"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67013"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24213"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81413"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sk-SK" altLang="sk-SK" sz="1000"/>
          </a:p>
        </p:txBody>
      </p:sp>
      <p:sp>
        <p:nvSpPr>
          <p:cNvPr id="284682" name="AutoShape 1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64500" y="7056438"/>
            <a:ext cx="360363" cy="360362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pic>
        <p:nvPicPr>
          <p:cNvPr id="284683" name="Picture 11" descr="kluc2">
            <a:hlinkClick r:id="rId5" action="ppaction://hlinksldjump" tooltip="Kľúč k podobnosti pravouhlých trojuholníkov"/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69088" y="4968875"/>
            <a:ext cx="1406525" cy="1725613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8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26203E-6 2.96173E-6 L 0.23362 -0.00021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81" y="-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2" presetID="63" presetClass="path" presetSubtype="0" accel="50000" decel="5000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23362 -0.00021 L 0.33974 -0.00021 " pathEditMode="relative" rAng="0" ptsTypes="AA">
                                      <p:cBhvr>
                                        <p:cTn id="13" dur="3000" fill="hold"/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5" presetID="0" presetClass="path" presetSubtype="0" accel="50000" decel="50000" fill="hold" grpId="2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33974 -0.00021 L 0.30932 -0.08528 " pathEditMode="relative" rAng="0" ptsTypes="AA">
                                      <p:cBhvr>
                                        <p:cTn id="16" dur="3000" fill="hold"/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1" y="-4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18" presetID="0" presetClass="path" presetSubtype="0" accel="50000" decel="50000" fill="hold" grpId="3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30932 -0.08528 L 0.23362 -0.00021 " pathEditMode="relative" rAng="0" ptsTypes="AA">
                                      <p:cBhvr>
                                        <p:cTn id="19" dur="3000" fill="hold"/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93" y="42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21" presetID="63" presetClass="path" presetSubtype="0" accel="50000" decel="50000" fill="hold" grpId="4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23362 -0.00021 L 0.33974 -0.00021 " pathEditMode="relative" rAng="0" ptsTypes="AA">
                                      <p:cBhvr>
                                        <p:cTn id="22" dur="3000" fill="hold"/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4500"/>
                            </p:stCondLst>
                            <p:childTnLst>
                              <p:par>
                                <p:cTn id="24" presetID="0" presetClass="path" presetSubtype="0" accel="50000" decel="50000" fill="hold" grpId="5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33974 -0.00021 L 0.30932 -0.08528 " pathEditMode="relative" rAng="0" ptsTypes="AA">
                                      <p:cBhvr>
                                        <p:cTn id="25" dur="3000" fill="hold"/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1" y="-4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9000"/>
                            </p:stCondLst>
                            <p:childTnLst>
                              <p:par>
                                <p:cTn id="27" presetID="0" presetClass="path" presetSubtype="0" accel="50000" decel="50000" fill="hold" grpId="6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30932 -0.08528 L 0.23362 -0.00021 " pathEditMode="relative" rAng="0" ptsTypes="AA">
                                      <p:cBhvr>
                                        <p:cTn id="28" dur="3000" fill="hold"/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93" y="42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3500"/>
                            </p:stCondLst>
                            <p:childTnLst>
                              <p:par>
                                <p:cTn id="30" presetID="35" presetClass="path" presetSubtype="0" accel="50000" decel="50000" fill="hold" grpId="7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23362 -0.00021 L 0.0137 -0.00021 " pathEditMode="relative" rAng="0" ptsTypes="AA">
                                      <p:cBhvr>
                                        <p:cTn id="31" dur="3000" fill="hold"/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4" grpId="0" animBg="1"/>
      <p:bldP spid="284680" grpId="0" animBg="1"/>
      <p:bldP spid="284680" grpId="1" animBg="1"/>
      <p:bldP spid="284680" grpId="2" animBg="1"/>
      <p:bldP spid="284680" grpId="3" animBg="1"/>
      <p:bldP spid="284680" grpId="4" animBg="1"/>
      <p:bldP spid="284680" grpId="5" animBg="1"/>
      <p:bldP spid="284680" grpId="6" animBg="1"/>
      <p:bldP spid="284680" grpId="7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F2F5BB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sk-SK" altLang="sk-SK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Vety o podobnosti</a:t>
            </a:r>
            <a:r>
              <a:rPr lang="sk-SK" altLang="sk-SK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trojuholníkov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584325"/>
            <a:ext cx="8772525" cy="40322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sk-SK" altLang="sk-SK" sz="3400">
                <a:solidFill>
                  <a:srgbClr val="FF0000"/>
                </a:solidFill>
              </a:rPr>
              <a:t>Dva trojuholníky sú podobné práve vtedy, ak sa zhodujú:</a:t>
            </a:r>
          </a:p>
          <a:p>
            <a:pPr>
              <a:buFont typeface="Wingdings" panose="05000000000000000000" pitchFamily="2" charset="2"/>
              <a:buNone/>
            </a:pPr>
            <a:endParaRPr lang="sk-SK" altLang="sk-SK" sz="1400">
              <a:solidFill>
                <a:srgbClr val="FF0000"/>
              </a:solidFill>
            </a:endParaRPr>
          </a:p>
          <a:p>
            <a:r>
              <a:rPr lang="sk-SK" altLang="sk-SK" sz="2900"/>
              <a:t>vo všetkých pomeroch dĺžok zodpovedajúcich si strán  </a:t>
            </a:r>
            <a:r>
              <a:rPr lang="sk-SK" altLang="sk-SK" sz="2900">
                <a:solidFill>
                  <a:srgbClr val="FF0000"/>
                </a:solidFill>
              </a:rPr>
              <a:t>(sss)</a:t>
            </a:r>
          </a:p>
          <a:p>
            <a:r>
              <a:rPr lang="sk-SK" altLang="sk-SK" sz="2900"/>
              <a:t>v pomere dĺžok dvoch zodpovedajúcich si strán a v jednom uhle nimi zovretom  </a:t>
            </a:r>
            <a:r>
              <a:rPr lang="sk-SK" altLang="sk-SK" sz="2900">
                <a:solidFill>
                  <a:srgbClr val="FF0000"/>
                </a:solidFill>
              </a:rPr>
              <a:t>(sus)</a:t>
            </a:r>
          </a:p>
          <a:p>
            <a:r>
              <a:rPr lang="sk-SK" altLang="sk-SK" sz="2900"/>
              <a:t> v dvoch uhloch </a:t>
            </a:r>
            <a:r>
              <a:rPr lang="sk-SK" altLang="sk-SK" sz="2900">
                <a:solidFill>
                  <a:srgbClr val="FF0000"/>
                </a:solidFill>
              </a:rPr>
              <a:t>(uu)</a:t>
            </a:r>
          </a:p>
          <a:p>
            <a:pPr>
              <a:buFont typeface="Wingdings" panose="05000000000000000000" pitchFamily="2" charset="2"/>
              <a:buNone/>
            </a:pPr>
            <a:endParaRPr lang="sk-SK" altLang="sk-SK" sz="2900">
              <a:solidFill>
                <a:srgbClr val="FF0000"/>
              </a:solidFill>
            </a:endParaRPr>
          </a:p>
        </p:txBody>
      </p:sp>
      <p:sp>
        <p:nvSpPr>
          <p:cNvPr id="261159" name="Text Box 39"/>
          <p:cNvSpPr txBox="1">
            <a:spLocks noChangeArrowheads="1"/>
          </p:cNvSpPr>
          <p:nvPr/>
        </p:nvSpPr>
        <p:spPr bwMode="auto">
          <a:xfrm>
            <a:off x="1462088" y="4614863"/>
            <a:ext cx="3875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592" tIns="46296" rIns="92592" bIns="46296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3550"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25513"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89063"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2613"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09813"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67013"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24213"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81413"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sk-SK" altLang="sk-SK"/>
          </a:p>
        </p:txBody>
      </p:sp>
      <p:sp>
        <p:nvSpPr>
          <p:cNvPr id="261166" name="Rectangle 46"/>
          <p:cNvSpPr>
            <a:spLocks noChangeArrowheads="1"/>
          </p:cNvSpPr>
          <p:nvPr/>
        </p:nvSpPr>
        <p:spPr bwMode="auto">
          <a:xfrm>
            <a:off x="0" y="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261168" name="Rectangle 48"/>
          <p:cNvSpPr>
            <a:spLocks noChangeArrowheads="1"/>
          </p:cNvSpPr>
          <p:nvPr/>
        </p:nvSpPr>
        <p:spPr bwMode="auto">
          <a:xfrm>
            <a:off x="0" y="343535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261172" name="Text Box 52"/>
          <p:cNvSpPr txBox="1">
            <a:spLocks noChangeArrowheads="1"/>
          </p:cNvSpPr>
          <p:nvPr/>
        </p:nvSpPr>
        <p:spPr bwMode="auto">
          <a:xfrm>
            <a:off x="161925" y="5903913"/>
            <a:ext cx="360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altLang="sk-SK" sz="2800" b="1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Čo je ešte dôležité ?</a:t>
            </a:r>
          </a:p>
        </p:txBody>
      </p:sp>
      <p:sp>
        <p:nvSpPr>
          <p:cNvPr id="261173" name="Text Box 53"/>
          <p:cNvSpPr txBox="1">
            <a:spLocks noChangeArrowheads="1"/>
          </p:cNvSpPr>
          <p:nvPr/>
        </p:nvSpPr>
        <p:spPr bwMode="auto">
          <a:xfrm>
            <a:off x="107950" y="6369050"/>
            <a:ext cx="928846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k-SK" altLang="sk-SK" sz="1900" b="1">
                <a:solidFill>
                  <a:srgbClr val="00CC00"/>
                </a:solidFill>
              </a:rPr>
              <a:t>Veľkosti odpovedajúcich si uhlov dvoch podobných trojuholníkov sú zhodné.</a:t>
            </a:r>
          </a:p>
        </p:txBody>
      </p:sp>
      <p:sp>
        <p:nvSpPr>
          <p:cNvPr id="261174" name="AutoShape 5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35938" y="7056438"/>
            <a:ext cx="360362" cy="360362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61176" name="AutoShape 5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488238" y="7056438"/>
            <a:ext cx="360362" cy="360362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6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F2F5BB"/>
              </a:gs>
              <a:gs pos="100000">
                <a:schemeClr val="bg1"/>
              </a:gs>
            </a:gsLst>
            <a:path path="rect">
              <a:fillToRect r="100000" b="100000"/>
            </a:path>
          </a:gradFill>
        </p:spPr>
        <p:txBody>
          <a:bodyPr/>
          <a:lstStyle/>
          <a:p>
            <a:r>
              <a:rPr lang="sk-SK" altLang="sk-SK" sz="43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Veta </a:t>
            </a:r>
            <a:r>
              <a:rPr lang="sk-SK" altLang="sk-SK" sz="43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uu</a:t>
            </a:r>
            <a:r>
              <a:rPr lang="sk-SK" altLang="sk-SK" sz="43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pre pravouhlé trojuholníky</a:t>
            </a:r>
          </a:p>
        </p:txBody>
      </p:sp>
      <p:sp>
        <p:nvSpPr>
          <p:cNvPr id="28161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76250" y="4537075"/>
            <a:ext cx="8551863" cy="1150938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k-SK" altLang="sk-SK" sz="2400">
                <a:solidFill>
                  <a:srgbClr val="00FF00"/>
                </a:solidFill>
              </a:rPr>
              <a:t>   </a:t>
            </a:r>
            <a:r>
              <a:rPr lang="sk-SK" altLang="sk-SK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Dva pravouhlé trojuholníky sú podobné práve vtedy, ak sa zhodujú  v jednom ostrom uhle.</a:t>
            </a:r>
          </a:p>
        </p:txBody>
      </p:sp>
      <p:pic>
        <p:nvPicPr>
          <p:cNvPr id="281606" name="Picture 6" descr="lodka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3825" y="1728788"/>
            <a:ext cx="4198938" cy="2514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1612" name="Text Box 12"/>
          <p:cNvSpPr txBox="1">
            <a:spLocks noChangeArrowheads="1"/>
          </p:cNvSpPr>
          <p:nvPr/>
        </p:nvSpPr>
        <p:spPr bwMode="auto">
          <a:xfrm>
            <a:off x="1800225" y="5545138"/>
            <a:ext cx="2303463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altLang="sk-SK" sz="38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Prečo</a:t>
            </a:r>
            <a:r>
              <a:rPr lang="sk-SK" altLang="sk-SK" sz="72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</a:p>
        </p:txBody>
      </p:sp>
      <p:sp>
        <p:nvSpPr>
          <p:cNvPr id="281613" name="AutoShape 1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80400" y="7056438"/>
            <a:ext cx="360363" cy="360362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81614" name="AutoShape 14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632700" y="7056438"/>
            <a:ext cx="358775" cy="360362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81616" name="Text Box 16"/>
          <p:cNvSpPr txBox="1">
            <a:spLocks noChangeArrowheads="1"/>
          </p:cNvSpPr>
          <p:nvPr/>
        </p:nvSpPr>
        <p:spPr bwMode="auto">
          <a:xfrm rot="10800000">
            <a:off x="4968875" y="6192838"/>
            <a:ext cx="4089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sk-SK">
                <a:solidFill>
                  <a:srgbClr val="003300"/>
                </a:solidFill>
              </a:rPr>
              <a:t>[</a:t>
            </a:r>
            <a:r>
              <a:rPr lang="sk-SK" altLang="sk-SK">
                <a:solidFill>
                  <a:srgbClr val="003300"/>
                </a:solidFill>
              </a:rPr>
              <a:t>Majú zhodné 2 uhly (ostrý a pravý)</a:t>
            </a:r>
            <a:r>
              <a:rPr lang="en-US" altLang="sk-SK">
                <a:solidFill>
                  <a:srgbClr val="003300"/>
                </a:solidFill>
              </a:rPr>
              <a:t>]</a:t>
            </a:r>
            <a:endParaRPr lang="sk-SK" altLang="sk-SK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8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6" name="Rectangle 4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F2F5BB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sk-SK" altLang="sk-SK" sz="5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Pravouhlý trojuholník</a:t>
            </a:r>
          </a:p>
        </p:txBody>
      </p:sp>
      <p:sp>
        <p:nvSpPr>
          <p:cNvPr id="289800" name="Text Box 8"/>
          <p:cNvSpPr txBox="1">
            <a:spLocks noChangeArrowheads="1"/>
          </p:cNvSpPr>
          <p:nvPr/>
        </p:nvSpPr>
        <p:spPr bwMode="auto">
          <a:xfrm>
            <a:off x="2952750" y="3311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sk-SK" altLang="sk-SK"/>
          </a:p>
        </p:txBody>
      </p:sp>
      <p:sp>
        <p:nvSpPr>
          <p:cNvPr id="289819" name="Text Box 27"/>
          <p:cNvSpPr txBox="1">
            <a:spLocks noChangeArrowheads="1"/>
          </p:cNvSpPr>
          <p:nvPr/>
        </p:nvSpPr>
        <p:spPr bwMode="auto">
          <a:xfrm>
            <a:off x="1006475" y="4173538"/>
            <a:ext cx="7518400" cy="2559050"/>
          </a:xfrm>
          <a:prstGeom prst="rect">
            <a:avLst/>
          </a:prstGeom>
          <a:solidFill>
            <a:srgbClr val="F2F5BB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614488"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793875"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973263"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52650"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9850"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67050"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4250"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81450"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l-GR" altLang="sk-SK" sz="2700">
                <a:cs typeface="Arial" panose="020B0604020202020204" pitchFamily="34" charset="0"/>
              </a:rPr>
              <a:t>Δ</a:t>
            </a:r>
            <a:r>
              <a:rPr lang="sk-SK" altLang="sk-SK" sz="2700">
                <a:cs typeface="Arial" panose="020B0604020202020204" pitchFamily="34" charset="0"/>
              </a:rPr>
              <a:t>ABC – pravouhlý s pravým uhlom pri vrchole C</a:t>
            </a:r>
          </a:p>
          <a:p>
            <a:r>
              <a:rPr lang="sk-SK" altLang="sk-SK" sz="2700">
                <a:cs typeface="Arial" panose="020B0604020202020204" pitchFamily="34" charset="0"/>
              </a:rPr>
              <a:t>        v – výška na preponu</a:t>
            </a:r>
          </a:p>
          <a:p>
            <a:r>
              <a:rPr lang="sk-SK" altLang="sk-SK" sz="2700">
                <a:cs typeface="Arial" panose="020B0604020202020204" pitchFamily="34" charset="0"/>
              </a:rPr>
              <a:t>       P</a:t>
            </a:r>
            <a:r>
              <a:rPr lang="en-US" altLang="sk-SK" sz="800">
                <a:cs typeface="Arial" panose="020B0604020202020204" pitchFamily="34" charset="0"/>
              </a:rPr>
              <a:t> </a:t>
            </a:r>
            <a:r>
              <a:rPr lang="sk-SK" altLang="sk-SK" sz="2700">
                <a:cs typeface="Arial" panose="020B0604020202020204" pitchFamily="34" charset="0"/>
              </a:rPr>
              <a:t> – päta kolmice</a:t>
            </a:r>
          </a:p>
          <a:p>
            <a:r>
              <a:rPr lang="sk-SK" altLang="sk-SK" sz="2700">
                <a:cs typeface="Arial" panose="020B0604020202020204" pitchFamily="34" charset="0"/>
              </a:rPr>
              <a:t>       c</a:t>
            </a:r>
            <a:r>
              <a:rPr lang="sk-SK" altLang="sk-SK" sz="2700" baseline="-25000">
                <a:cs typeface="Arial" panose="020B0604020202020204" pitchFamily="34" charset="0"/>
              </a:rPr>
              <a:t>a</a:t>
            </a:r>
            <a:r>
              <a:rPr lang="sk-SK" altLang="sk-SK" sz="2700" baseline="30000">
                <a:cs typeface="Arial" panose="020B0604020202020204" pitchFamily="34" charset="0"/>
              </a:rPr>
              <a:t> </a:t>
            </a:r>
            <a:r>
              <a:rPr lang="sk-SK" altLang="sk-SK" sz="2700">
                <a:cs typeface="Arial" panose="020B0604020202020204" pitchFamily="34" charset="0"/>
              </a:rPr>
              <a:t>– úsek na prepone priľahlý k odvesne a</a:t>
            </a:r>
          </a:p>
          <a:p>
            <a:r>
              <a:rPr lang="sk-SK" altLang="sk-SK" sz="2700">
                <a:cs typeface="Arial" panose="020B0604020202020204" pitchFamily="34" charset="0"/>
              </a:rPr>
              <a:t>       c</a:t>
            </a:r>
            <a:r>
              <a:rPr lang="sk-SK" altLang="sk-SK" sz="2700" baseline="-25000">
                <a:cs typeface="Arial" panose="020B0604020202020204" pitchFamily="34" charset="0"/>
              </a:rPr>
              <a:t>b </a:t>
            </a:r>
            <a:r>
              <a:rPr lang="sk-SK" altLang="sk-SK" sz="2700">
                <a:cs typeface="Arial" panose="020B0604020202020204" pitchFamily="34" charset="0"/>
              </a:rPr>
              <a:t>– úsek na prepone priľahlý k odvesne b</a:t>
            </a:r>
          </a:p>
          <a:p>
            <a:r>
              <a:rPr lang="sk-SK" altLang="sk-SK" sz="2700">
                <a:cs typeface="Arial" panose="020B0604020202020204" pitchFamily="34" charset="0"/>
              </a:rPr>
              <a:t>       c  = c</a:t>
            </a:r>
            <a:r>
              <a:rPr lang="sk-SK" altLang="sk-SK" sz="2700" baseline="-25000">
                <a:cs typeface="Arial" panose="020B0604020202020204" pitchFamily="34" charset="0"/>
              </a:rPr>
              <a:t>a</a:t>
            </a:r>
            <a:r>
              <a:rPr lang="sk-SK" altLang="sk-SK" sz="2700">
                <a:cs typeface="Arial" panose="020B0604020202020204" pitchFamily="34" charset="0"/>
              </a:rPr>
              <a:t> + c</a:t>
            </a:r>
            <a:r>
              <a:rPr lang="sk-SK" altLang="sk-SK" sz="2700" baseline="-25000">
                <a:cs typeface="Arial" panose="020B0604020202020204" pitchFamily="34" charset="0"/>
              </a:rPr>
              <a:t>b </a:t>
            </a:r>
            <a:endParaRPr lang="el-GR" altLang="sk-SK" sz="2700" baseline="-25000">
              <a:cs typeface="Arial" panose="020B0604020202020204" pitchFamily="34" charset="0"/>
            </a:endParaRPr>
          </a:p>
        </p:txBody>
      </p:sp>
      <p:sp>
        <p:nvSpPr>
          <p:cNvPr id="289822" name="Text Box 30"/>
          <p:cNvSpPr txBox="1">
            <a:spLocks noChangeArrowheads="1"/>
          </p:cNvSpPr>
          <p:nvPr/>
        </p:nvSpPr>
        <p:spPr bwMode="auto">
          <a:xfrm>
            <a:off x="920750" y="3525838"/>
            <a:ext cx="13827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k-SK" altLang="sk-SK" sz="3400">
                <a:solidFill>
                  <a:srgbClr val="FF0000"/>
                </a:solidFill>
              </a:rPr>
              <a:t>Popis:</a:t>
            </a:r>
          </a:p>
        </p:txBody>
      </p:sp>
      <p:sp>
        <p:nvSpPr>
          <p:cNvPr id="289826" name="Rectangle 34"/>
          <p:cNvSpPr>
            <a:spLocks noChangeArrowheads="1"/>
          </p:cNvSpPr>
          <p:nvPr/>
        </p:nvSpPr>
        <p:spPr bwMode="auto">
          <a:xfrm>
            <a:off x="0" y="3230563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289825" name="Object 33"/>
          <p:cNvGraphicFramePr>
            <a:graphicFrameLocks noChangeAspect="1"/>
          </p:cNvGraphicFramePr>
          <p:nvPr/>
        </p:nvGraphicFramePr>
        <p:xfrm>
          <a:off x="4752975" y="2160588"/>
          <a:ext cx="433387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40" name="Rovnice" r:id="rId3" imgW="4330700" imgH="1168400" progId="Equation.3">
                  <p:embed/>
                </p:oleObj>
              </mc:Choice>
              <mc:Fallback>
                <p:oleObj name="Rovnice" r:id="rId3" imgW="4330700" imgH="11684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975" y="2160588"/>
                        <a:ext cx="4333875" cy="117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9829" name="Group 37"/>
          <p:cNvGrpSpPr>
            <a:grpSpLocks/>
          </p:cNvGrpSpPr>
          <p:nvPr/>
        </p:nvGrpSpPr>
        <p:grpSpPr bwMode="auto">
          <a:xfrm>
            <a:off x="682625" y="1368425"/>
            <a:ext cx="3743325" cy="2759075"/>
            <a:chOff x="430" y="862"/>
            <a:chExt cx="2358" cy="1738"/>
          </a:xfrm>
        </p:grpSpPr>
        <p:grpSp>
          <p:nvGrpSpPr>
            <p:cNvPr id="289824" name="Group 32"/>
            <p:cNvGrpSpPr>
              <a:grpSpLocks/>
            </p:cNvGrpSpPr>
            <p:nvPr/>
          </p:nvGrpSpPr>
          <p:grpSpPr bwMode="auto">
            <a:xfrm>
              <a:off x="430" y="862"/>
              <a:ext cx="2358" cy="1738"/>
              <a:chOff x="1814" y="970"/>
              <a:chExt cx="2358" cy="1738"/>
            </a:xfrm>
          </p:grpSpPr>
          <p:sp>
            <p:nvSpPr>
              <p:cNvPr id="289797" name="AutoShape 5"/>
              <p:cNvSpPr>
                <a:spLocks noChangeArrowheads="1"/>
              </p:cNvSpPr>
              <p:nvPr/>
            </p:nvSpPr>
            <p:spPr bwMode="auto">
              <a:xfrm rot="1996379" flipV="1">
                <a:off x="2089" y="1542"/>
                <a:ext cx="1809" cy="1166"/>
              </a:xfrm>
              <a:prstGeom prst="rtTriangle">
                <a:avLst/>
              </a:prstGeom>
              <a:solidFill>
                <a:srgbClr val="FFFF00">
                  <a:alpha val="46001"/>
                </a:srgb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289798" name="Text Box 6"/>
              <p:cNvSpPr txBox="1">
                <a:spLocks noChangeArrowheads="1"/>
              </p:cNvSpPr>
              <p:nvPr/>
            </p:nvSpPr>
            <p:spPr bwMode="auto">
              <a:xfrm>
                <a:off x="1814" y="2086"/>
                <a:ext cx="1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200"/>
                  <a:t>A</a:t>
                </a:r>
              </a:p>
            </p:txBody>
          </p:sp>
          <p:sp>
            <p:nvSpPr>
              <p:cNvPr id="289799" name="Text Box 7"/>
              <p:cNvSpPr txBox="1">
                <a:spLocks noChangeArrowheads="1"/>
              </p:cNvSpPr>
              <p:nvPr/>
            </p:nvSpPr>
            <p:spPr bwMode="auto">
              <a:xfrm>
                <a:off x="3992" y="2100"/>
                <a:ext cx="1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200"/>
                  <a:t>B</a:t>
                </a:r>
              </a:p>
            </p:txBody>
          </p:sp>
          <p:sp>
            <p:nvSpPr>
              <p:cNvPr id="289801" name="Text Box 9"/>
              <p:cNvSpPr txBox="1">
                <a:spLocks noChangeArrowheads="1"/>
              </p:cNvSpPr>
              <p:nvPr/>
            </p:nvSpPr>
            <p:spPr bwMode="auto">
              <a:xfrm>
                <a:off x="2459" y="970"/>
                <a:ext cx="18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200"/>
                  <a:t>C</a:t>
                </a:r>
              </a:p>
            </p:txBody>
          </p:sp>
          <p:sp>
            <p:nvSpPr>
              <p:cNvPr id="289802" name="Line 10"/>
              <p:cNvSpPr>
                <a:spLocks noChangeShapeType="1"/>
              </p:cNvSpPr>
              <p:nvPr/>
            </p:nvSpPr>
            <p:spPr bwMode="auto">
              <a:xfrm>
                <a:off x="2557" y="1144"/>
                <a:ext cx="0" cy="975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89807" name="Text Box 15"/>
              <p:cNvSpPr txBox="1">
                <a:spLocks noChangeArrowheads="1"/>
              </p:cNvSpPr>
              <p:nvPr/>
            </p:nvSpPr>
            <p:spPr bwMode="auto">
              <a:xfrm>
                <a:off x="2041" y="145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400"/>
                  <a:t>b</a:t>
                </a:r>
              </a:p>
            </p:txBody>
          </p:sp>
          <p:sp>
            <p:nvSpPr>
              <p:cNvPr id="289808" name="Text Box 16"/>
              <p:cNvSpPr txBox="1">
                <a:spLocks noChangeArrowheads="1"/>
              </p:cNvSpPr>
              <p:nvPr/>
            </p:nvSpPr>
            <p:spPr bwMode="auto">
              <a:xfrm>
                <a:off x="3221" y="1405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400"/>
                  <a:t>a</a:t>
                </a:r>
              </a:p>
            </p:txBody>
          </p:sp>
          <p:sp>
            <p:nvSpPr>
              <p:cNvPr id="289810" name="Text Box 18"/>
              <p:cNvSpPr txBox="1">
                <a:spLocks noChangeArrowheads="1"/>
              </p:cNvSpPr>
              <p:nvPr/>
            </p:nvSpPr>
            <p:spPr bwMode="auto">
              <a:xfrm>
                <a:off x="3175" y="2108"/>
                <a:ext cx="2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400"/>
                  <a:t>c</a:t>
                </a:r>
                <a:r>
                  <a:rPr lang="sk-SK" altLang="sk-SK" sz="1400" baseline="-25000"/>
                  <a:t>a</a:t>
                </a:r>
              </a:p>
            </p:txBody>
          </p:sp>
          <p:sp>
            <p:nvSpPr>
              <p:cNvPr id="289811" name="Text Box 19"/>
              <p:cNvSpPr txBox="1">
                <a:spLocks noChangeArrowheads="1"/>
              </p:cNvSpPr>
              <p:nvPr/>
            </p:nvSpPr>
            <p:spPr bwMode="auto">
              <a:xfrm>
                <a:off x="2132" y="2108"/>
                <a:ext cx="2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400"/>
                  <a:t>c</a:t>
                </a:r>
                <a:r>
                  <a:rPr lang="sk-SK" altLang="sk-SK" sz="1400" baseline="-25000"/>
                  <a:t>b</a:t>
                </a:r>
              </a:p>
            </p:txBody>
          </p:sp>
          <p:sp>
            <p:nvSpPr>
              <p:cNvPr id="289809" name="Text Box 17"/>
              <p:cNvSpPr txBox="1">
                <a:spLocks noChangeArrowheads="1"/>
              </p:cNvSpPr>
              <p:nvPr/>
            </p:nvSpPr>
            <p:spPr bwMode="auto">
              <a:xfrm>
                <a:off x="2540" y="1678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400"/>
                  <a:t>v</a:t>
                </a:r>
              </a:p>
            </p:txBody>
          </p:sp>
          <p:sp>
            <p:nvSpPr>
              <p:cNvPr id="289812" name="Text Box 20"/>
              <p:cNvSpPr txBox="1">
                <a:spLocks noChangeArrowheads="1"/>
              </p:cNvSpPr>
              <p:nvPr/>
            </p:nvSpPr>
            <p:spPr bwMode="auto">
              <a:xfrm>
                <a:off x="2449" y="2132"/>
                <a:ext cx="1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200"/>
                  <a:t>P</a:t>
                </a:r>
              </a:p>
            </p:txBody>
          </p:sp>
          <p:sp>
            <p:nvSpPr>
              <p:cNvPr id="289814" name="Text Box 22"/>
              <p:cNvSpPr txBox="1">
                <a:spLocks noChangeArrowheads="1"/>
              </p:cNvSpPr>
              <p:nvPr/>
            </p:nvSpPr>
            <p:spPr bwMode="auto">
              <a:xfrm>
                <a:off x="1983" y="1892"/>
                <a:ext cx="23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sk-SK" b="1">
                    <a:latin typeface="GreekC" pitchFamily="2" charset="0"/>
                    <a:cs typeface="GreekC" pitchFamily="2" charset="0"/>
                  </a:rPr>
                  <a:t>a</a:t>
                </a:r>
              </a:p>
            </p:txBody>
          </p:sp>
          <p:sp>
            <p:nvSpPr>
              <p:cNvPr id="289816" name="Text Box 24"/>
              <p:cNvSpPr txBox="1">
                <a:spLocks noChangeArrowheads="1"/>
              </p:cNvSpPr>
              <p:nvPr/>
            </p:nvSpPr>
            <p:spPr bwMode="auto">
              <a:xfrm>
                <a:off x="3629" y="1905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>
                    <a:sym typeface="Technic" pitchFamily="2" charset="2"/>
                  </a:rPr>
                  <a:t></a:t>
                </a:r>
              </a:p>
            </p:txBody>
          </p:sp>
        </p:grpSp>
        <p:sp>
          <p:nvSpPr>
            <p:cNvPr id="289828" name="Text Box 36"/>
            <p:cNvSpPr txBox="1">
              <a:spLocks noChangeArrowheads="1"/>
            </p:cNvSpPr>
            <p:nvPr/>
          </p:nvSpPr>
          <p:spPr bwMode="auto">
            <a:xfrm>
              <a:off x="1008" y="1144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>
                  <a:sym typeface="Technic" pitchFamily="2" charset="2"/>
                </a:rPr>
                <a:t></a:t>
              </a:r>
            </a:p>
          </p:txBody>
        </p:sp>
        <p:sp>
          <p:nvSpPr>
            <p:cNvPr id="289827" name="Text Box 35"/>
            <p:cNvSpPr txBox="1">
              <a:spLocks noChangeArrowheads="1"/>
            </p:cNvSpPr>
            <p:nvPr/>
          </p:nvSpPr>
          <p:spPr bwMode="auto">
            <a:xfrm>
              <a:off x="1134" y="1134"/>
              <a:ext cx="2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sk-SK" b="1">
                  <a:latin typeface="GreekC" pitchFamily="2" charset="0"/>
                  <a:cs typeface="GreekC" pitchFamily="2" charset="0"/>
                </a:rPr>
                <a:t>a</a:t>
              </a:r>
            </a:p>
          </p:txBody>
        </p:sp>
      </p:grpSp>
      <p:sp>
        <p:nvSpPr>
          <p:cNvPr id="289830" name="AutoShape 3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35938" y="7056438"/>
            <a:ext cx="360362" cy="360362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89831" name="AutoShape 39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488238" y="7056438"/>
            <a:ext cx="360362" cy="360362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8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F2F5BB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sk-SK" altLang="sk-SK" sz="5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Euklidova veta o odvesne</a:t>
            </a:r>
          </a:p>
        </p:txBody>
      </p:sp>
      <p:grpSp>
        <p:nvGrpSpPr>
          <p:cNvPr id="297020" name="Group 60"/>
          <p:cNvGrpSpPr>
            <a:grpSpLocks/>
          </p:cNvGrpSpPr>
          <p:nvPr/>
        </p:nvGrpSpPr>
        <p:grpSpPr bwMode="auto">
          <a:xfrm>
            <a:off x="2447925" y="1223963"/>
            <a:ext cx="3757613" cy="2006600"/>
            <a:chOff x="1542" y="741"/>
            <a:chExt cx="2367" cy="1264"/>
          </a:xfrm>
        </p:grpSpPr>
        <p:sp>
          <p:nvSpPr>
            <p:cNvPr id="296964" name="Freeform 4"/>
            <p:cNvSpPr>
              <a:spLocks/>
            </p:cNvSpPr>
            <p:nvPr/>
          </p:nvSpPr>
          <p:spPr bwMode="auto">
            <a:xfrm>
              <a:off x="1678" y="900"/>
              <a:ext cx="2132" cy="953"/>
            </a:xfrm>
            <a:custGeom>
              <a:avLst/>
              <a:gdLst>
                <a:gd name="T0" fmla="*/ 0 w 2132"/>
                <a:gd name="T1" fmla="*/ 953 h 953"/>
                <a:gd name="T2" fmla="*/ 2132 w 2132"/>
                <a:gd name="T3" fmla="*/ 953 h 953"/>
                <a:gd name="T4" fmla="*/ 635 w 2132"/>
                <a:gd name="T5" fmla="*/ 0 h 953"/>
                <a:gd name="T6" fmla="*/ 0 w 2132"/>
                <a:gd name="T7" fmla="*/ 953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2" h="953">
                  <a:moveTo>
                    <a:pt x="0" y="953"/>
                  </a:moveTo>
                  <a:lnTo>
                    <a:pt x="2132" y="953"/>
                  </a:lnTo>
                  <a:lnTo>
                    <a:pt x="635" y="0"/>
                  </a:lnTo>
                  <a:lnTo>
                    <a:pt x="0" y="953"/>
                  </a:lnTo>
                  <a:close/>
                </a:path>
              </a:pathLst>
            </a:custGeom>
            <a:solidFill>
              <a:srgbClr val="FFFF00">
                <a:alpha val="61000"/>
              </a:srgbClr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296965" name="Text Box 5"/>
            <p:cNvSpPr txBox="1">
              <a:spLocks noChangeArrowheads="1"/>
            </p:cNvSpPr>
            <p:nvPr/>
          </p:nvSpPr>
          <p:spPr bwMode="auto">
            <a:xfrm>
              <a:off x="1542" y="1829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200"/>
                <a:t>A</a:t>
              </a:r>
            </a:p>
          </p:txBody>
        </p:sp>
        <p:sp>
          <p:nvSpPr>
            <p:cNvPr id="296966" name="Text Box 6"/>
            <p:cNvSpPr txBox="1">
              <a:spLocks noChangeArrowheads="1"/>
            </p:cNvSpPr>
            <p:nvPr/>
          </p:nvSpPr>
          <p:spPr bwMode="auto">
            <a:xfrm>
              <a:off x="3729" y="1829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200"/>
                <a:t>B</a:t>
              </a:r>
            </a:p>
          </p:txBody>
        </p:sp>
        <p:sp>
          <p:nvSpPr>
            <p:cNvPr id="296967" name="Text Box 7"/>
            <p:cNvSpPr txBox="1">
              <a:spLocks noChangeArrowheads="1"/>
            </p:cNvSpPr>
            <p:nvPr/>
          </p:nvSpPr>
          <p:spPr bwMode="auto">
            <a:xfrm>
              <a:off x="2232" y="741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200"/>
                <a:t>C</a:t>
              </a:r>
            </a:p>
          </p:txBody>
        </p:sp>
        <p:sp>
          <p:nvSpPr>
            <p:cNvPr id="296968" name="Line 8"/>
            <p:cNvSpPr>
              <a:spLocks noChangeShapeType="1"/>
            </p:cNvSpPr>
            <p:nvPr/>
          </p:nvSpPr>
          <p:spPr bwMode="auto">
            <a:xfrm flipH="1">
              <a:off x="2313" y="900"/>
              <a:ext cx="1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296969" name="Text Box 9"/>
            <p:cNvSpPr txBox="1">
              <a:spLocks noChangeArrowheads="1"/>
            </p:cNvSpPr>
            <p:nvPr/>
          </p:nvSpPr>
          <p:spPr bwMode="auto">
            <a:xfrm>
              <a:off x="1860" y="1218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400"/>
                <a:t>b</a:t>
              </a:r>
            </a:p>
          </p:txBody>
        </p:sp>
        <p:sp>
          <p:nvSpPr>
            <p:cNvPr id="296970" name="Text Box 10"/>
            <p:cNvSpPr txBox="1">
              <a:spLocks noChangeArrowheads="1"/>
            </p:cNvSpPr>
            <p:nvPr/>
          </p:nvSpPr>
          <p:spPr bwMode="auto">
            <a:xfrm>
              <a:off x="2948" y="117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400"/>
                <a:t>a</a:t>
              </a:r>
            </a:p>
          </p:txBody>
        </p:sp>
        <p:sp>
          <p:nvSpPr>
            <p:cNvPr id="296974" name="Text Box 14"/>
            <p:cNvSpPr txBox="1">
              <a:spLocks noChangeArrowheads="1"/>
            </p:cNvSpPr>
            <p:nvPr/>
          </p:nvSpPr>
          <p:spPr bwMode="auto">
            <a:xfrm>
              <a:off x="2222" y="1829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200"/>
                <a:t>P</a:t>
              </a:r>
            </a:p>
          </p:txBody>
        </p:sp>
        <p:sp>
          <p:nvSpPr>
            <p:cNvPr id="296975" name="Text Box 15"/>
            <p:cNvSpPr txBox="1">
              <a:spLocks noChangeArrowheads="1"/>
            </p:cNvSpPr>
            <p:nvPr/>
          </p:nvSpPr>
          <p:spPr bwMode="auto">
            <a:xfrm>
              <a:off x="1678" y="1671"/>
              <a:ext cx="2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sk-SK" b="1">
                  <a:latin typeface="GreekC" pitchFamily="2" charset="0"/>
                  <a:cs typeface="GreekC" pitchFamily="2" charset="0"/>
                </a:rPr>
                <a:t>a</a:t>
              </a:r>
            </a:p>
          </p:txBody>
        </p:sp>
        <p:sp>
          <p:nvSpPr>
            <p:cNvPr id="296976" name="Text Box 16"/>
            <p:cNvSpPr txBox="1">
              <a:spLocks noChangeArrowheads="1"/>
            </p:cNvSpPr>
            <p:nvPr/>
          </p:nvSpPr>
          <p:spPr bwMode="auto">
            <a:xfrm>
              <a:off x="3402" y="1626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>
                  <a:sym typeface="Technic" pitchFamily="2" charset="2"/>
                </a:rPr>
                <a:t></a:t>
              </a:r>
            </a:p>
          </p:txBody>
        </p:sp>
        <p:sp>
          <p:nvSpPr>
            <p:cNvPr id="297019" name="Text Box 59"/>
            <p:cNvSpPr txBox="1">
              <a:spLocks noChangeArrowheads="1"/>
            </p:cNvSpPr>
            <p:nvPr/>
          </p:nvSpPr>
          <p:spPr bwMode="auto">
            <a:xfrm>
              <a:off x="2495" y="181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400"/>
                <a:t>c</a:t>
              </a:r>
            </a:p>
          </p:txBody>
        </p:sp>
      </p:grpSp>
      <p:sp>
        <p:nvSpPr>
          <p:cNvPr id="296984" name="Text Box 24"/>
          <p:cNvSpPr txBox="1">
            <a:spLocks noChangeArrowheads="1"/>
          </p:cNvSpPr>
          <p:nvPr/>
        </p:nvSpPr>
        <p:spPr bwMode="auto">
          <a:xfrm>
            <a:off x="935038" y="3455988"/>
            <a:ext cx="7791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k-SK" altLang="sk-SK">
                <a:effectLst>
                  <a:outerShdw blurRad="38100" dist="38100" dir="2700000" algn="tl">
                    <a:srgbClr val="C0C0C0"/>
                  </a:outerShdw>
                </a:effectLst>
              </a:rPr>
              <a:t>Každé dva pravouhlé trojuholníky sú podobné, lebo sú pravouhlé a navyše </a:t>
            </a:r>
          </a:p>
          <a:p>
            <a:pPr algn="ctr"/>
            <a:r>
              <a:rPr lang="sk-SK" altLang="sk-SK">
                <a:effectLst>
                  <a:outerShdw blurRad="38100" dist="38100" dir="2700000" algn="tl">
                    <a:srgbClr val="C0C0C0"/>
                  </a:outerShdw>
                </a:effectLst>
              </a:rPr>
              <a:t>zhodujú sa v jednom ostrom uhle. </a:t>
            </a:r>
          </a:p>
        </p:txBody>
      </p:sp>
      <p:sp>
        <p:nvSpPr>
          <p:cNvPr id="296990" name="Text Box 30"/>
          <p:cNvSpPr txBox="1">
            <a:spLocks noChangeArrowheads="1"/>
          </p:cNvSpPr>
          <p:nvPr/>
        </p:nvSpPr>
        <p:spPr bwMode="auto">
          <a:xfrm>
            <a:off x="3363913" y="33321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sk-SK" altLang="sk-SK"/>
          </a:p>
        </p:txBody>
      </p:sp>
      <p:grpSp>
        <p:nvGrpSpPr>
          <p:cNvPr id="297011" name="Group 51"/>
          <p:cNvGrpSpPr>
            <a:grpSpLocks/>
          </p:cNvGrpSpPr>
          <p:nvPr/>
        </p:nvGrpSpPr>
        <p:grpSpPr bwMode="auto">
          <a:xfrm>
            <a:off x="3527425" y="1223963"/>
            <a:ext cx="2673350" cy="2001837"/>
            <a:chOff x="2222" y="743"/>
            <a:chExt cx="1684" cy="1261"/>
          </a:xfrm>
        </p:grpSpPr>
        <p:grpSp>
          <p:nvGrpSpPr>
            <p:cNvPr id="297007" name="Group 47"/>
            <p:cNvGrpSpPr>
              <a:grpSpLocks/>
            </p:cNvGrpSpPr>
            <p:nvPr/>
          </p:nvGrpSpPr>
          <p:grpSpPr bwMode="auto">
            <a:xfrm>
              <a:off x="2313" y="900"/>
              <a:ext cx="1497" cy="1101"/>
              <a:chOff x="2313" y="900"/>
              <a:chExt cx="1497" cy="1101"/>
            </a:xfrm>
          </p:grpSpPr>
          <p:grpSp>
            <p:nvGrpSpPr>
              <p:cNvPr id="296979" name="Group 19"/>
              <p:cNvGrpSpPr>
                <a:grpSpLocks/>
              </p:cNvGrpSpPr>
              <p:nvPr/>
            </p:nvGrpSpPr>
            <p:grpSpPr bwMode="auto">
              <a:xfrm>
                <a:off x="2313" y="900"/>
                <a:ext cx="1497" cy="957"/>
                <a:chOff x="2313" y="907"/>
                <a:chExt cx="1497" cy="957"/>
              </a:xfrm>
            </p:grpSpPr>
            <p:sp>
              <p:nvSpPr>
                <p:cNvPr id="296980" name="Freeform 20"/>
                <p:cNvSpPr>
                  <a:spLocks/>
                </p:cNvSpPr>
                <p:nvPr/>
              </p:nvSpPr>
              <p:spPr bwMode="auto">
                <a:xfrm>
                  <a:off x="2313" y="907"/>
                  <a:ext cx="1497" cy="953"/>
                </a:xfrm>
                <a:custGeom>
                  <a:avLst/>
                  <a:gdLst>
                    <a:gd name="T0" fmla="*/ 0 w 1497"/>
                    <a:gd name="T1" fmla="*/ 953 h 953"/>
                    <a:gd name="T2" fmla="*/ 1497 w 1497"/>
                    <a:gd name="T3" fmla="*/ 953 h 953"/>
                    <a:gd name="T4" fmla="*/ 0 w 1497"/>
                    <a:gd name="T5" fmla="*/ 0 h 953"/>
                    <a:gd name="T6" fmla="*/ 0 w 1497"/>
                    <a:gd name="T7" fmla="*/ 953 h 9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97" h="953">
                      <a:moveTo>
                        <a:pt x="0" y="953"/>
                      </a:moveTo>
                      <a:lnTo>
                        <a:pt x="1497" y="953"/>
                      </a:lnTo>
                      <a:lnTo>
                        <a:pt x="0" y="0"/>
                      </a:lnTo>
                      <a:lnTo>
                        <a:pt x="0" y="953"/>
                      </a:lnTo>
                      <a:close/>
                    </a:path>
                  </a:pathLst>
                </a:custGeom>
                <a:solidFill>
                  <a:srgbClr val="98A632">
                    <a:alpha val="53999"/>
                  </a:srgbClr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29698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2" y="1633"/>
                  <a:ext cx="20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>
                      <a:sym typeface="Technic" pitchFamily="2" charset="2"/>
                    </a:rPr>
                    <a:t></a:t>
                  </a:r>
                </a:p>
              </p:txBody>
            </p:sp>
          </p:grpSp>
          <p:sp>
            <p:nvSpPr>
              <p:cNvPr id="297005" name="Text Box 45"/>
              <p:cNvSpPr txBox="1">
                <a:spLocks noChangeArrowheads="1"/>
              </p:cNvSpPr>
              <p:nvPr/>
            </p:nvSpPr>
            <p:spPr bwMode="auto">
              <a:xfrm>
                <a:off x="2948" y="1174"/>
                <a:ext cx="178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400"/>
                  <a:t>a</a:t>
                </a:r>
              </a:p>
              <a:p>
                <a:pPr algn="ctr"/>
                <a:endParaRPr lang="sk-SK" altLang="sk-SK" sz="1400"/>
              </a:p>
            </p:txBody>
          </p:sp>
          <p:sp>
            <p:nvSpPr>
              <p:cNvPr id="297006" name="Text Box 46"/>
              <p:cNvSpPr txBox="1">
                <a:spLocks noChangeArrowheads="1"/>
              </p:cNvSpPr>
              <p:nvPr/>
            </p:nvSpPr>
            <p:spPr bwMode="auto">
              <a:xfrm>
                <a:off x="2857" y="1809"/>
                <a:ext cx="2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400"/>
                  <a:t>c</a:t>
                </a:r>
                <a:r>
                  <a:rPr lang="sk-SK" altLang="sk-SK" sz="1400" baseline="-25000"/>
                  <a:t>a</a:t>
                </a:r>
              </a:p>
            </p:txBody>
          </p:sp>
        </p:grpSp>
        <p:sp>
          <p:nvSpPr>
            <p:cNvPr id="297008" name="Text Box 48"/>
            <p:cNvSpPr txBox="1">
              <a:spLocks noChangeArrowheads="1"/>
            </p:cNvSpPr>
            <p:nvPr/>
          </p:nvSpPr>
          <p:spPr bwMode="auto">
            <a:xfrm>
              <a:off x="3726" y="1829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200"/>
                <a:t>B</a:t>
              </a:r>
            </a:p>
          </p:txBody>
        </p:sp>
        <p:sp>
          <p:nvSpPr>
            <p:cNvPr id="297009" name="Text Box 49"/>
            <p:cNvSpPr txBox="1">
              <a:spLocks noChangeArrowheads="1"/>
            </p:cNvSpPr>
            <p:nvPr/>
          </p:nvSpPr>
          <p:spPr bwMode="auto">
            <a:xfrm>
              <a:off x="2222" y="1831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200"/>
                <a:t>P</a:t>
              </a:r>
            </a:p>
          </p:txBody>
        </p:sp>
        <p:sp>
          <p:nvSpPr>
            <p:cNvPr id="297010" name="Text Box 50"/>
            <p:cNvSpPr txBox="1">
              <a:spLocks noChangeArrowheads="1"/>
            </p:cNvSpPr>
            <p:nvPr/>
          </p:nvSpPr>
          <p:spPr bwMode="auto">
            <a:xfrm>
              <a:off x="2228" y="743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200"/>
                <a:t>C</a:t>
              </a:r>
            </a:p>
          </p:txBody>
        </p:sp>
      </p:grpSp>
      <p:grpSp>
        <p:nvGrpSpPr>
          <p:cNvPr id="297018" name="Group 58"/>
          <p:cNvGrpSpPr>
            <a:grpSpLocks/>
          </p:cNvGrpSpPr>
          <p:nvPr/>
        </p:nvGrpSpPr>
        <p:grpSpPr bwMode="auto">
          <a:xfrm>
            <a:off x="2447925" y="1223963"/>
            <a:ext cx="1393825" cy="2006600"/>
            <a:chOff x="1542" y="743"/>
            <a:chExt cx="878" cy="1264"/>
          </a:xfrm>
        </p:grpSpPr>
        <p:grpSp>
          <p:nvGrpSpPr>
            <p:cNvPr id="297016" name="Group 56"/>
            <p:cNvGrpSpPr>
              <a:grpSpLocks/>
            </p:cNvGrpSpPr>
            <p:nvPr/>
          </p:nvGrpSpPr>
          <p:grpSpPr bwMode="auto">
            <a:xfrm>
              <a:off x="1542" y="743"/>
              <a:ext cx="878" cy="1264"/>
              <a:chOff x="1542" y="743"/>
              <a:chExt cx="878" cy="1264"/>
            </a:xfrm>
          </p:grpSpPr>
          <p:sp>
            <p:nvSpPr>
              <p:cNvPr id="296977" name="Freeform 17"/>
              <p:cNvSpPr>
                <a:spLocks/>
              </p:cNvSpPr>
              <p:nvPr/>
            </p:nvSpPr>
            <p:spPr bwMode="auto">
              <a:xfrm>
                <a:off x="1678" y="900"/>
                <a:ext cx="635" cy="953"/>
              </a:xfrm>
              <a:custGeom>
                <a:avLst/>
                <a:gdLst>
                  <a:gd name="T0" fmla="*/ 0 w 635"/>
                  <a:gd name="T1" fmla="*/ 953 h 953"/>
                  <a:gd name="T2" fmla="*/ 635 w 635"/>
                  <a:gd name="T3" fmla="*/ 953 h 953"/>
                  <a:gd name="T4" fmla="*/ 635 w 635"/>
                  <a:gd name="T5" fmla="*/ 0 h 953"/>
                  <a:gd name="T6" fmla="*/ 0 w 635"/>
                  <a:gd name="T7" fmla="*/ 953 h 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5" h="953">
                    <a:moveTo>
                      <a:pt x="0" y="953"/>
                    </a:moveTo>
                    <a:lnTo>
                      <a:pt x="635" y="953"/>
                    </a:lnTo>
                    <a:lnTo>
                      <a:pt x="635" y="0"/>
                    </a:lnTo>
                    <a:lnTo>
                      <a:pt x="0" y="953"/>
                    </a:lnTo>
                    <a:close/>
                  </a:path>
                </a:pathLst>
              </a:custGeom>
              <a:solidFill>
                <a:srgbClr val="FF9900">
                  <a:alpha val="53999"/>
                </a:srgb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96989" name="Text Box 29"/>
              <p:cNvSpPr txBox="1">
                <a:spLocks noChangeArrowheads="1"/>
              </p:cNvSpPr>
              <p:nvPr/>
            </p:nvSpPr>
            <p:spPr bwMode="auto">
              <a:xfrm>
                <a:off x="1679" y="1673"/>
                <a:ext cx="23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sk-SK">
                    <a:latin typeface="GreekC" pitchFamily="2" charset="0"/>
                    <a:cs typeface="GreekC" pitchFamily="2" charset="0"/>
                  </a:rPr>
                  <a:t>a</a:t>
                </a:r>
              </a:p>
            </p:txBody>
          </p:sp>
          <p:sp>
            <p:nvSpPr>
              <p:cNvPr id="297012" name="Text Box 52"/>
              <p:cNvSpPr txBox="1">
                <a:spLocks noChangeArrowheads="1"/>
              </p:cNvSpPr>
              <p:nvPr/>
            </p:nvSpPr>
            <p:spPr bwMode="auto">
              <a:xfrm>
                <a:off x="1542" y="1834"/>
                <a:ext cx="1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200"/>
                  <a:t>A</a:t>
                </a:r>
              </a:p>
            </p:txBody>
          </p:sp>
          <p:sp>
            <p:nvSpPr>
              <p:cNvPr id="297013" name="Text Box 53"/>
              <p:cNvSpPr txBox="1">
                <a:spLocks noChangeArrowheads="1"/>
              </p:cNvSpPr>
              <p:nvPr/>
            </p:nvSpPr>
            <p:spPr bwMode="auto">
              <a:xfrm>
                <a:off x="1860" y="1811"/>
                <a:ext cx="2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400"/>
                  <a:t>c</a:t>
                </a:r>
                <a:r>
                  <a:rPr lang="sk-SK" altLang="sk-SK" sz="1400" baseline="-25000"/>
                  <a:t>b</a:t>
                </a:r>
              </a:p>
            </p:txBody>
          </p:sp>
          <p:sp>
            <p:nvSpPr>
              <p:cNvPr id="297014" name="Text Box 54"/>
              <p:cNvSpPr txBox="1">
                <a:spLocks noChangeArrowheads="1"/>
              </p:cNvSpPr>
              <p:nvPr/>
            </p:nvSpPr>
            <p:spPr bwMode="auto">
              <a:xfrm>
                <a:off x="1860" y="122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400"/>
                  <a:t>b</a:t>
                </a:r>
              </a:p>
            </p:txBody>
          </p:sp>
          <p:sp>
            <p:nvSpPr>
              <p:cNvPr id="297015" name="Text Box 55"/>
              <p:cNvSpPr txBox="1">
                <a:spLocks noChangeArrowheads="1"/>
              </p:cNvSpPr>
              <p:nvPr/>
            </p:nvSpPr>
            <p:spPr bwMode="auto">
              <a:xfrm>
                <a:off x="2235" y="743"/>
                <a:ext cx="18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200"/>
                  <a:t>C</a:t>
                </a:r>
              </a:p>
            </p:txBody>
          </p:sp>
        </p:grpSp>
        <p:sp>
          <p:nvSpPr>
            <p:cNvPr id="297017" name="Text Box 57"/>
            <p:cNvSpPr txBox="1">
              <a:spLocks noChangeArrowheads="1"/>
            </p:cNvSpPr>
            <p:nvPr/>
          </p:nvSpPr>
          <p:spPr bwMode="auto">
            <a:xfrm>
              <a:off x="2222" y="1834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200"/>
                <a:t>P</a:t>
              </a:r>
            </a:p>
          </p:txBody>
        </p:sp>
      </p:grpSp>
      <p:grpSp>
        <p:nvGrpSpPr>
          <p:cNvPr id="297032" name="Group 72"/>
          <p:cNvGrpSpPr>
            <a:grpSpLocks/>
          </p:cNvGrpSpPr>
          <p:nvPr/>
        </p:nvGrpSpPr>
        <p:grpSpPr bwMode="auto">
          <a:xfrm>
            <a:off x="250825" y="1914525"/>
            <a:ext cx="2232025" cy="1584325"/>
            <a:chOff x="227" y="1206"/>
            <a:chExt cx="1406" cy="998"/>
          </a:xfrm>
        </p:grpSpPr>
        <p:sp>
          <p:nvSpPr>
            <p:cNvPr id="296982" name="Text Box 22"/>
            <p:cNvSpPr txBox="1">
              <a:spLocks noChangeArrowheads="1"/>
            </p:cNvSpPr>
            <p:nvPr/>
          </p:nvSpPr>
          <p:spPr bwMode="auto">
            <a:xfrm>
              <a:off x="363" y="1674"/>
              <a:ext cx="2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sk-SK" b="1">
                  <a:latin typeface="GreekC" pitchFamily="2" charset="0"/>
                  <a:cs typeface="GreekC" pitchFamily="2" charset="0"/>
                </a:rPr>
                <a:t>a</a:t>
              </a:r>
            </a:p>
          </p:txBody>
        </p:sp>
        <p:grpSp>
          <p:nvGrpSpPr>
            <p:cNvPr id="297027" name="Group 67"/>
            <p:cNvGrpSpPr>
              <a:grpSpLocks/>
            </p:cNvGrpSpPr>
            <p:nvPr/>
          </p:nvGrpSpPr>
          <p:grpSpPr bwMode="auto">
            <a:xfrm>
              <a:off x="227" y="1206"/>
              <a:ext cx="1406" cy="998"/>
              <a:chOff x="1044" y="3084"/>
              <a:chExt cx="1406" cy="998"/>
            </a:xfrm>
          </p:grpSpPr>
          <p:sp>
            <p:nvSpPr>
              <p:cNvPr id="296985" name="Freeform 25"/>
              <p:cNvSpPr>
                <a:spLocks/>
              </p:cNvSpPr>
              <p:nvPr/>
            </p:nvSpPr>
            <p:spPr bwMode="auto">
              <a:xfrm rot="7421061" flipH="1">
                <a:off x="1429" y="3288"/>
                <a:ext cx="635" cy="953"/>
              </a:xfrm>
              <a:custGeom>
                <a:avLst/>
                <a:gdLst>
                  <a:gd name="T0" fmla="*/ 0 w 635"/>
                  <a:gd name="T1" fmla="*/ 953 h 953"/>
                  <a:gd name="T2" fmla="*/ 635 w 635"/>
                  <a:gd name="T3" fmla="*/ 953 h 953"/>
                  <a:gd name="T4" fmla="*/ 635 w 635"/>
                  <a:gd name="T5" fmla="*/ 0 h 953"/>
                  <a:gd name="T6" fmla="*/ 0 w 635"/>
                  <a:gd name="T7" fmla="*/ 953 h 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5" h="953">
                    <a:moveTo>
                      <a:pt x="0" y="953"/>
                    </a:moveTo>
                    <a:lnTo>
                      <a:pt x="635" y="953"/>
                    </a:lnTo>
                    <a:lnTo>
                      <a:pt x="635" y="0"/>
                    </a:lnTo>
                    <a:lnTo>
                      <a:pt x="0" y="953"/>
                    </a:lnTo>
                    <a:close/>
                  </a:path>
                </a:pathLst>
              </a:custGeom>
              <a:solidFill>
                <a:srgbClr val="FF9900">
                  <a:alpha val="53999"/>
                </a:srgb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97021" name="Text Box 61"/>
              <p:cNvSpPr txBox="1">
                <a:spLocks noChangeArrowheads="1"/>
              </p:cNvSpPr>
              <p:nvPr/>
            </p:nvSpPr>
            <p:spPr bwMode="auto">
              <a:xfrm>
                <a:off x="1044" y="3778"/>
                <a:ext cx="1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200"/>
                  <a:t>A</a:t>
                </a:r>
              </a:p>
            </p:txBody>
          </p:sp>
          <p:sp>
            <p:nvSpPr>
              <p:cNvPr id="297023" name="Text Box 63"/>
              <p:cNvSpPr txBox="1">
                <a:spLocks noChangeArrowheads="1"/>
              </p:cNvSpPr>
              <p:nvPr/>
            </p:nvSpPr>
            <p:spPr bwMode="auto">
              <a:xfrm>
                <a:off x="2265" y="3733"/>
                <a:ext cx="18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200"/>
                  <a:t>C</a:t>
                </a:r>
              </a:p>
            </p:txBody>
          </p:sp>
          <p:sp>
            <p:nvSpPr>
              <p:cNvPr id="297024" name="Text Box 64"/>
              <p:cNvSpPr txBox="1">
                <a:spLocks noChangeArrowheads="1"/>
              </p:cNvSpPr>
              <p:nvPr/>
            </p:nvSpPr>
            <p:spPr bwMode="auto">
              <a:xfrm>
                <a:off x="1451" y="3084"/>
                <a:ext cx="1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200"/>
                  <a:t>P</a:t>
                </a:r>
              </a:p>
            </p:txBody>
          </p:sp>
          <p:sp>
            <p:nvSpPr>
              <p:cNvPr id="297025" name="Text Box 65"/>
              <p:cNvSpPr txBox="1">
                <a:spLocks noChangeArrowheads="1"/>
              </p:cNvSpPr>
              <p:nvPr/>
            </p:nvSpPr>
            <p:spPr bwMode="auto">
              <a:xfrm>
                <a:off x="1174" y="3357"/>
                <a:ext cx="2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400"/>
                  <a:t>c</a:t>
                </a:r>
                <a:r>
                  <a:rPr lang="sk-SK" altLang="sk-SK" sz="1400" baseline="-25000"/>
                  <a:t>b</a:t>
                </a:r>
              </a:p>
            </p:txBody>
          </p:sp>
          <p:sp>
            <p:nvSpPr>
              <p:cNvPr id="297026" name="Text Box 66"/>
              <p:cNvSpPr txBox="1">
                <a:spLocks noChangeArrowheads="1"/>
              </p:cNvSpPr>
              <p:nvPr/>
            </p:nvSpPr>
            <p:spPr bwMode="auto">
              <a:xfrm>
                <a:off x="1593" y="3772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200"/>
                  <a:t>b</a:t>
                </a:r>
              </a:p>
            </p:txBody>
          </p:sp>
        </p:grpSp>
      </p:grpSp>
      <p:grpSp>
        <p:nvGrpSpPr>
          <p:cNvPr id="297043" name="Group 83"/>
          <p:cNvGrpSpPr>
            <a:grpSpLocks/>
          </p:cNvGrpSpPr>
          <p:nvPr/>
        </p:nvGrpSpPr>
        <p:grpSpPr bwMode="auto">
          <a:xfrm>
            <a:off x="6213475" y="1439863"/>
            <a:ext cx="3290888" cy="2305050"/>
            <a:chOff x="3815" y="2585"/>
            <a:chExt cx="2073" cy="1452"/>
          </a:xfrm>
        </p:grpSpPr>
        <p:sp>
          <p:nvSpPr>
            <p:cNvPr id="296987" name="Freeform 27"/>
            <p:cNvSpPr>
              <a:spLocks/>
            </p:cNvSpPr>
            <p:nvPr/>
          </p:nvSpPr>
          <p:spPr bwMode="auto">
            <a:xfrm rot="1943302" flipV="1">
              <a:off x="4082" y="3084"/>
              <a:ext cx="1497" cy="953"/>
            </a:xfrm>
            <a:custGeom>
              <a:avLst/>
              <a:gdLst>
                <a:gd name="T0" fmla="*/ 0 w 1497"/>
                <a:gd name="T1" fmla="*/ 953 h 953"/>
                <a:gd name="T2" fmla="*/ 1497 w 1497"/>
                <a:gd name="T3" fmla="*/ 953 h 953"/>
                <a:gd name="T4" fmla="*/ 0 w 1497"/>
                <a:gd name="T5" fmla="*/ 0 h 953"/>
                <a:gd name="T6" fmla="*/ 0 w 1497"/>
                <a:gd name="T7" fmla="*/ 953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7" h="953">
                  <a:moveTo>
                    <a:pt x="0" y="953"/>
                  </a:moveTo>
                  <a:lnTo>
                    <a:pt x="1497" y="953"/>
                  </a:lnTo>
                  <a:lnTo>
                    <a:pt x="0" y="0"/>
                  </a:lnTo>
                  <a:lnTo>
                    <a:pt x="0" y="953"/>
                  </a:lnTo>
                  <a:close/>
                </a:path>
              </a:pathLst>
            </a:custGeom>
            <a:solidFill>
              <a:srgbClr val="9BA632">
                <a:alpha val="53999"/>
              </a:srgbClr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296988" name="Text Box 28"/>
            <p:cNvSpPr txBox="1">
              <a:spLocks noChangeArrowheads="1"/>
            </p:cNvSpPr>
            <p:nvPr/>
          </p:nvSpPr>
          <p:spPr bwMode="auto">
            <a:xfrm rot="10910866" flipV="1">
              <a:off x="5307" y="3327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>
                  <a:sym typeface="Technic" pitchFamily="2" charset="2"/>
                </a:rPr>
                <a:t></a:t>
              </a:r>
            </a:p>
          </p:txBody>
        </p:sp>
        <p:sp>
          <p:nvSpPr>
            <p:cNvPr id="297022" name="Text Box 62"/>
            <p:cNvSpPr txBox="1">
              <a:spLocks noChangeArrowheads="1"/>
            </p:cNvSpPr>
            <p:nvPr/>
          </p:nvSpPr>
          <p:spPr bwMode="auto">
            <a:xfrm>
              <a:off x="5708" y="3538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200"/>
                <a:t>B</a:t>
              </a:r>
            </a:p>
          </p:txBody>
        </p:sp>
        <p:sp>
          <p:nvSpPr>
            <p:cNvPr id="297028" name="Text Box 68"/>
            <p:cNvSpPr txBox="1">
              <a:spLocks noChangeArrowheads="1"/>
            </p:cNvSpPr>
            <p:nvPr/>
          </p:nvSpPr>
          <p:spPr bwMode="auto">
            <a:xfrm>
              <a:off x="3815" y="3577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200"/>
                <a:t>C</a:t>
              </a:r>
            </a:p>
          </p:txBody>
        </p:sp>
        <p:sp>
          <p:nvSpPr>
            <p:cNvPr id="297029" name="Text Box 69"/>
            <p:cNvSpPr txBox="1">
              <a:spLocks noChangeArrowheads="1"/>
            </p:cNvSpPr>
            <p:nvPr/>
          </p:nvSpPr>
          <p:spPr bwMode="auto">
            <a:xfrm>
              <a:off x="4366" y="2585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200"/>
                <a:t>P</a:t>
              </a:r>
            </a:p>
          </p:txBody>
        </p:sp>
        <p:sp>
          <p:nvSpPr>
            <p:cNvPr id="297030" name="Text Box 70"/>
            <p:cNvSpPr txBox="1">
              <a:spLocks noChangeArrowheads="1"/>
            </p:cNvSpPr>
            <p:nvPr/>
          </p:nvSpPr>
          <p:spPr bwMode="auto">
            <a:xfrm>
              <a:off x="4672" y="3563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400"/>
                <a:t>a</a:t>
              </a:r>
            </a:p>
          </p:txBody>
        </p:sp>
        <p:sp>
          <p:nvSpPr>
            <p:cNvPr id="297031" name="Text Box 71"/>
            <p:cNvSpPr txBox="1">
              <a:spLocks noChangeArrowheads="1"/>
            </p:cNvSpPr>
            <p:nvPr/>
          </p:nvSpPr>
          <p:spPr bwMode="auto">
            <a:xfrm>
              <a:off x="4989" y="2948"/>
              <a:ext cx="2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400"/>
                <a:t>c</a:t>
              </a:r>
              <a:r>
                <a:rPr lang="sk-SK" altLang="sk-SK" sz="1400" baseline="-25000"/>
                <a:t>a</a:t>
              </a:r>
            </a:p>
          </p:txBody>
        </p:sp>
      </p:grpSp>
      <p:sp>
        <p:nvSpPr>
          <p:cNvPr id="297045" name="Rectangle 85"/>
          <p:cNvSpPr>
            <a:spLocks noChangeArrowheads="1"/>
          </p:cNvSpPr>
          <p:nvPr/>
        </p:nvSpPr>
        <p:spPr bwMode="auto">
          <a:xfrm>
            <a:off x="0" y="303530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297047" name="Rectangle 87"/>
          <p:cNvSpPr>
            <a:spLocks noChangeArrowheads="1"/>
          </p:cNvSpPr>
          <p:nvPr/>
        </p:nvSpPr>
        <p:spPr bwMode="auto">
          <a:xfrm>
            <a:off x="0" y="353060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297046" name="Object 86"/>
          <p:cNvGraphicFramePr>
            <a:graphicFrameLocks noChangeAspect="1"/>
          </p:cNvGraphicFramePr>
          <p:nvPr/>
        </p:nvGraphicFramePr>
        <p:xfrm>
          <a:off x="1727200" y="6192838"/>
          <a:ext cx="1371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7" name="Rovnice" r:id="rId3" imgW="1371600" imgH="571500" progId="Equation.3">
                  <p:embed/>
                </p:oleObj>
              </mc:Choice>
              <mc:Fallback>
                <p:oleObj name="Rovnice" r:id="rId3" imgW="1371600" imgH="571500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6192838"/>
                        <a:ext cx="1371600" cy="571500"/>
                      </a:xfrm>
                      <a:prstGeom prst="rect">
                        <a:avLst/>
                      </a:prstGeom>
                      <a:solidFill>
                        <a:srgbClr val="CCCC00">
                          <a:alpha val="67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9" name="Rectangle 89"/>
          <p:cNvSpPr>
            <a:spLocks noChangeArrowheads="1"/>
          </p:cNvSpPr>
          <p:nvPr/>
        </p:nvSpPr>
        <p:spPr bwMode="auto">
          <a:xfrm>
            <a:off x="0" y="353060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297048" name="Object 88"/>
          <p:cNvGraphicFramePr>
            <a:graphicFrameLocks noChangeAspect="1"/>
          </p:cNvGraphicFramePr>
          <p:nvPr/>
        </p:nvGraphicFramePr>
        <p:xfrm>
          <a:off x="6264275" y="6192838"/>
          <a:ext cx="1409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8" name="Rovnice" r:id="rId5" imgW="1409088" imgH="571252" progId="Equation.3">
                  <p:embed/>
                </p:oleObj>
              </mc:Choice>
              <mc:Fallback>
                <p:oleObj name="Rovnice" r:id="rId5" imgW="1409088" imgH="571252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275" y="6192838"/>
                        <a:ext cx="1409700" cy="571500"/>
                      </a:xfrm>
                      <a:prstGeom prst="rect">
                        <a:avLst/>
                      </a:prstGeom>
                      <a:solidFill>
                        <a:srgbClr val="CCCC00">
                          <a:alpha val="67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1" name="Rectangle 91"/>
          <p:cNvSpPr>
            <a:spLocks noChangeArrowheads="1"/>
          </p:cNvSpPr>
          <p:nvPr/>
        </p:nvSpPr>
        <p:spPr bwMode="auto">
          <a:xfrm>
            <a:off x="0" y="3038475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297050" name="Object 90"/>
          <p:cNvGraphicFramePr>
            <a:graphicFrameLocks noChangeAspect="1"/>
          </p:cNvGraphicFramePr>
          <p:nvPr/>
        </p:nvGraphicFramePr>
        <p:xfrm>
          <a:off x="1368425" y="4537075"/>
          <a:ext cx="2790825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9" name="Rovnice" r:id="rId7" imgW="2794000" imgH="1308100" progId="Equation.3">
                  <p:embed/>
                </p:oleObj>
              </mc:Choice>
              <mc:Fallback>
                <p:oleObj name="Rovnice" r:id="rId7" imgW="2794000" imgH="1308100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4537075"/>
                        <a:ext cx="2790825" cy="1304925"/>
                      </a:xfrm>
                      <a:prstGeom prst="rect">
                        <a:avLst/>
                      </a:prstGeom>
                      <a:solidFill>
                        <a:srgbClr val="F2F5BB">
                          <a:alpha val="69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3" name="Rectangle 93"/>
          <p:cNvSpPr>
            <a:spLocks noChangeArrowheads="1"/>
          </p:cNvSpPr>
          <p:nvPr/>
        </p:nvSpPr>
        <p:spPr bwMode="auto">
          <a:xfrm>
            <a:off x="0" y="3201988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297052" name="Object 92"/>
          <p:cNvGraphicFramePr>
            <a:graphicFrameLocks noChangeAspect="1"/>
          </p:cNvGraphicFramePr>
          <p:nvPr/>
        </p:nvGraphicFramePr>
        <p:xfrm>
          <a:off x="5832475" y="4537075"/>
          <a:ext cx="279082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0" name="Rovnice" r:id="rId9" imgW="2794000" imgH="1231900" progId="Equation.3">
                  <p:embed/>
                </p:oleObj>
              </mc:Choice>
              <mc:Fallback>
                <p:oleObj name="Rovnice" r:id="rId9" imgW="2794000" imgH="123190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475" y="4537075"/>
                        <a:ext cx="2790825" cy="1228725"/>
                      </a:xfrm>
                      <a:prstGeom prst="rect">
                        <a:avLst/>
                      </a:prstGeom>
                      <a:solidFill>
                        <a:srgbClr val="F2F5BB">
                          <a:alpha val="69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4" name="AutoShape 94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561263" y="6985000"/>
            <a:ext cx="360362" cy="36036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97055" name="AutoShape 95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08963" y="6985000"/>
            <a:ext cx="360362" cy="36036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97056" name="AutoShape 96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911975" y="6985000"/>
            <a:ext cx="360363" cy="360363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96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97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7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7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8" presetID="35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67669E-6 3.24178E-6 L -0.19456 0.00062 " pathEditMode="relative" rAng="0" ptsTypes="AA">
                                      <p:cBhvr>
                                        <p:cTn id="19" dur="5000" fill="hold"/>
                                        <p:tgtEl>
                                          <p:spTgt spid="297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36" y="2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67602E-8 -6.11735E-7 L 0.30645 0.00104 " pathEditMode="relative" rAng="0" ptsTypes="AA">
                                      <p:cBhvr>
                                        <p:cTn id="21" dur="5000" fill="hold"/>
                                        <p:tgtEl>
                                          <p:spTgt spid="297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14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53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97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97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970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29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97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970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97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97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36" presetID="53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97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297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970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42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970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970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297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297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F2F5BB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sk-SK" altLang="sk-SK" sz="5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Euklidova veta o výške</a:t>
            </a:r>
          </a:p>
        </p:txBody>
      </p:sp>
      <p:grpSp>
        <p:nvGrpSpPr>
          <p:cNvPr id="297987" name="Group 3"/>
          <p:cNvGrpSpPr>
            <a:grpSpLocks/>
          </p:cNvGrpSpPr>
          <p:nvPr/>
        </p:nvGrpSpPr>
        <p:grpSpPr bwMode="auto">
          <a:xfrm>
            <a:off x="2447925" y="1223963"/>
            <a:ext cx="3757613" cy="2006600"/>
            <a:chOff x="1542" y="741"/>
            <a:chExt cx="2367" cy="1264"/>
          </a:xfrm>
        </p:grpSpPr>
        <p:sp>
          <p:nvSpPr>
            <p:cNvPr id="297988" name="Freeform 4"/>
            <p:cNvSpPr>
              <a:spLocks/>
            </p:cNvSpPr>
            <p:nvPr/>
          </p:nvSpPr>
          <p:spPr bwMode="auto">
            <a:xfrm>
              <a:off x="1678" y="900"/>
              <a:ext cx="2132" cy="953"/>
            </a:xfrm>
            <a:custGeom>
              <a:avLst/>
              <a:gdLst>
                <a:gd name="T0" fmla="*/ 0 w 2132"/>
                <a:gd name="T1" fmla="*/ 953 h 953"/>
                <a:gd name="T2" fmla="*/ 2132 w 2132"/>
                <a:gd name="T3" fmla="*/ 953 h 953"/>
                <a:gd name="T4" fmla="*/ 635 w 2132"/>
                <a:gd name="T5" fmla="*/ 0 h 953"/>
                <a:gd name="T6" fmla="*/ 0 w 2132"/>
                <a:gd name="T7" fmla="*/ 953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2" h="953">
                  <a:moveTo>
                    <a:pt x="0" y="953"/>
                  </a:moveTo>
                  <a:lnTo>
                    <a:pt x="2132" y="953"/>
                  </a:lnTo>
                  <a:lnTo>
                    <a:pt x="635" y="0"/>
                  </a:lnTo>
                  <a:lnTo>
                    <a:pt x="0" y="953"/>
                  </a:lnTo>
                  <a:close/>
                </a:path>
              </a:pathLst>
            </a:custGeom>
            <a:solidFill>
              <a:srgbClr val="FFFF00">
                <a:alpha val="61000"/>
              </a:srgbClr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297989" name="Text Box 5"/>
            <p:cNvSpPr txBox="1">
              <a:spLocks noChangeArrowheads="1"/>
            </p:cNvSpPr>
            <p:nvPr/>
          </p:nvSpPr>
          <p:spPr bwMode="auto">
            <a:xfrm>
              <a:off x="1542" y="1829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200"/>
                <a:t>A</a:t>
              </a:r>
            </a:p>
          </p:txBody>
        </p:sp>
        <p:sp>
          <p:nvSpPr>
            <p:cNvPr id="297990" name="Text Box 6"/>
            <p:cNvSpPr txBox="1">
              <a:spLocks noChangeArrowheads="1"/>
            </p:cNvSpPr>
            <p:nvPr/>
          </p:nvSpPr>
          <p:spPr bwMode="auto">
            <a:xfrm>
              <a:off x="3729" y="1829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200"/>
                <a:t>B</a:t>
              </a:r>
            </a:p>
          </p:txBody>
        </p:sp>
        <p:sp>
          <p:nvSpPr>
            <p:cNvPr id="297991" name="Text Box 7"/>
            <p:cNvSpPr txBox="1">
              <a:spLocks noChangeArrowheads="1"/>
            </p:cNvSpPr>
            <p:nvPr/>
          </p:nvSpPr>
          <p:spPr bwMode="auto">
            <a:xfrm>
              <a:off x="2232" y="741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200"/>
                <a:t>C</a:t>
              </a:r>
            </a:p>
          </p:txBody>
        </p:sp>
        <p:sp>
          <p:nvSpPr>
            <p:cNvPr id="297992" name="Line 8"/>
            <p:cNvSpPr>
              <a:spLocks noChangeShapeType="1"/>
            </p:cNvSpPr>
            <p:nvPr/>
          </p:nvSpPr>
          <p:spPr bwMode="auto">
            <a:xfrm flipH="1">
              <a:off x="2313" y="900"/>
              <a:ext cx="1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297993" name="Text Box 9"/>
            <p:cNvSpPr txBox="1">
              <a:spLocks noChangeArrowheads="1"/>
            </p:cNvSpPr>
            <p:nvPr/>
          </p:nvSpPr>
          <p:spPr bwMode="auto">
            <a:xfrm>
              <a:off x="1860" y="1218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400"/>
                <a:t>b</a:t>
              </a:r>
            </a:p>
          </p:txBody>
        </p:sp>
        <p:sp>
          <p:nvSpPr>
            <p:cNvPr id="297994" name="Text Box 10"/>
            <p:cNvSpPr txBox="1">
              <a:spLocks noChangeArrowheads="1"/>
            </p:cNvSpPr>
            <p:nvPr/>
          </p:nvSpPr>
          <p:spPr bwMode="auto">
            <a:xfrm>
              <a:off x="2948" y="117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400"/>
                <a:t>a</a:t>
              </a:r>
            </a:p>
          </p:txBody>
        </p:sp>
        <p:sp>
          <p:nvSpPr>
            <p:cNvPr id="297995" name="Text Box 11"/>
            <p:cNvSpPr txBox="1">
              <a:spLocks noChangeArrowheads="1"/>
            </p:cNvSpPr>
            <p:nvPr/>
          </p:nvSpPr>
          <p:spPr bwMode="auto">
            <a:xfrm>
              <a:off x="2222" y="1829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200"/>
                <a:t>P</a:t>
              </a:r>
            </a:p>
          </p:txBody>
        </p:sp>
        <p:sp>
          <p:nvSpPr>
            <p:cNvPr id="297996" name="Text Box 12"/>
            <p:cNvSpPr txBox="1">
              <a:spLocks noChangeArrowheads="1"/>
            </p:cNvSpPr>
            <p:nvPr/>
          </p:nvSpPr>
          <p:spPr bwMode="auto">
            <a:xfrm>
              <a:off x="1678" y="1671"/>
              <a:ext cx="2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sk-SK" b="1">
                  <a:latin typeface="GreekC" pitchFamily="2" charset="0"/>
                  <a:cs typeface="GreekC" pitchFamily="2" charset="0"/>
                </a:rPr>
                <a:t>a</a:t>
              </a:r>
            </a:p>
          </p:txBody>
        </p:sp>
        <p:sp>
          <p:nvSpPr>
            <p:cNvPr id="297997" name="Text Box 13"/>
            <p:cNvSpPr txBox="1">
              <a:spLocks noChangeArrowheads="1"/>
            </p:cNvSpPr>
            <p:nvPr/>
          </p:nvSpPr>
          <p:spPr bwMode="auto">
            <a:xfrm>
              <a:off x="3402" y="1626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>
                  <a:sym typeface="Technic" pitchFamily="2" charset="2"/>
                </a:rPr>
                <a:t></a:t>
              </a:r>
            </a:p>
          </p:txBody>
        </p:sp>
        <p:sp>
          <p:nvSpPr>
            <p:cNvPr id="297998" name="Text Box 14"/>
            <p:cNvSpPr txBox="1">
              <a:spLocks noChangeArrowheads="1"/>
            </p:cNvSpPr>
            <p:nvPr/>
          </p:nvSpPr>
          <p:spPr bwMode="auto">
            <a:xfrm>
              <a:off x="2495" y="181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400"/>
                <a:t>c</a:t>
              </a:r>
            </a:p>
          </p:txBody>
        </p:sp>
      </p:grpSp>
      <p:sp>
        <p:nvSpPr>
          <p:cNvPr id="297999" name="Text Box 15"/>
          <p:cNvSpPr txBox="1">
            <a:spLocks noChangeArrowheads="1"/>
          </p:cNvSpPr>
          <p:nvPr/>
        </p:nvSpPr>
        <p:spPr bwMode="auto">
          <a:xfrm>
            <a:off x="2001838" y="3455988"/>
            <a:ext cx="5657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k-SK" altLang="sk-SK">
                <a:effectLst>
                  <a:outerShdw blurRad="38100" dist="38100" dir="2700000" algn="tl">
                    <a:srgbClr val="C0C0C0"/>
                  </a:outerShdw>
                </a:effectLst>
              </a:rPr>
              <a:t>Trojuholníky sú podobné, lebo sú pravouhlé a navyše </a:t>
            </a:r>
          </a:p>
          <a:p>
            <a:pPr algn="ctr"/>
            <a:r>
              <a:rPr lang="sk-SK" altLang="sk-SK">
                <a:effectLst>
                  <a:outerShdw blurRad="38100" dist="38100" dir="2700000" algn="tl">
                    <a:srgbClr val="C0C0C0"/>
                  </a:outerShdw>
                </a:effectLst>
              </a:rPr>
              <a:t>zhodujú sa v ostrom  uhle. </a:t>
            </a:r>
          </a:p>
        </p:txBody>
      </p:sp>
      <p:sp>
        <p:nvSpPr>
          <p:cNvPr id="298000" name="Text Box 16"/>
          <p:cNvSpPr txBox="1">
            <a:spLocks noChangeArrowheads="1"/>
          </p:cNvSpPr>
          <p:nvPr/>
        </p:nvSpPr>
        <p:spPr bwMode="auto">
          <a:xfrm>
            <a:off x="3363913" y="33321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sk-SK" altLang="sk-SK"/>
          </a:p>
        </p:txBody>
      </p:sp>
      <p:sp>
        <p:nvSpPr>
          <p:cNvPr id="298037" name="Rectangle 53"/>
          <p:cNvSpPr>
            <a:spLocks noChangeArrowheads="1"/>
          </p:cNvSpPr>
          <p:nvPr/>
        </p:nvSpPr>
        <p:spPr bwMode="auto">
          <a:xfrm>
            <a:off x="0" y="303530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298038" name="Rectangle 54"/>
          <p:cNvSpPr>
            <a:spLocks noChangeArrowheads="1"/>
          </p:cNvSpPr>
          <p:nvPr/>
        </p:nvSpPr>
        <p:spPr bwMode="auto">
          <a:xfrm>
            <a:off x="0" y="353060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298040" name="Rectangle 56"/>
          <p:cNvSpPr>
            <a:spLocks noChangeArrowheads="1"/>
          </p:cNvSpPr>
          <p:nvPr/>
        </p:nvSpPr>
        <p:spPr bwMode="auto">
          <a:xfrm>
            <a:off x="0" y="353060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298042" name="Rectangle 58"/>
          <p:cNvSpPr>
            <a:spLocks noChangeArrowheads="1"/>
          </p:cNvSpPr>
          <p:nvPr/>
        </p:nvSpPr>
        <p:spPr bwMode="auto">
          <a:xfrm>
            <a:off x="0" y="3038475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298044" name="Rectangle 60"/>
          <p:cNvSpPr>
            <a:spLocks noChangeArrowheads="1"/>
          </p:cNvSpPr>
          <p:nvPr/>
        </p:nvSpPr>
        <p:spPr bwMode="auto">
          <a:xfrm>
            <a:off x="0" y="3201988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pSp>
        <p:nvGrpSpPr>
          <p:cNvPr id="298047" name="Group 63"/>
          <p:cNvGrpSpPr>
            <a:grpSpLocks/>
          </p:cNvGrpSpPr>
          <p:nvPr/>
        </p:nvGrpSpPr>
        <p:grpSpPr bwMode="auto">
          <a:xfrm>
            <a:off x="3946525" y="1439863"/>
            <a:ext cx="3290888" cy="2305050"/>
            <a:chOff x="2486" y="907"/>
            <a:chExt cx="2073" cy="1452"/>
          </a:xfrm>
        </p:grpSpPr>
        <p:grpSp>
          <p:nvGrpSpPr>
            <p:cNvPr id="298029" name="Group 45"/>
            <p:cNvGrpSpPr>
              <a:grpSpLocks/>
            </p:cNvGrpSpPr>
            <p:nvPr/>
          </p:nvGrpSpPr>
          <p:grpSpPr bwMode="auto">
            <a:xfrm>
              <a:off x="2486" y="907"/>
              <a:ext cx="2073" cy="1452"/>
              <a:chOff x="3815" y="2585"/>
              <a:chExt cx="2073" cy="1452"/>
            </a:xfrm>
          </p:grpSpPr>
          <p:sp>
            <p:nvSpPr>
              <p:cNvPr id="298030" name="Freeform 46"/>
              <p:cNvSpPr>
                <a:spLocks/>
              </p:cNvSpPr>
              <p:nvPr/>
            </p:nvSpPr>
            <p:spPr bwMode="auto">
              <a:xfrm rot="1943302" flipV="1">
                <a:off x="4082" y="3084"/>
                <a:ext cx="1497" cy="953"/>
              </a:xfrm>
              <a:custGeom>
                <a:avLst/>
                <a:gdLst>
                  <a:gd name="T0" fmla="*/ 0 w 1497"/>
                  <a:gd name="T1" fmla="*/ 953 h 953"/>
                  <a:gd name="T2" fmla="*/ 1497 w 1497"/>
                  <a:gd name="T3" fmla="*/ 953 h 953"/>
                  <a:gd name="T4" fmla="*/ 0 w 1497"/>
                  <a:gd name="T5" fmla="*/ 0 h 953"/>
                  <a:gd name="T6" fmla="*/ 0 w 1497"/>
                  <a:gd name="T7" fmla="*/ 953 h 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7" h="953">
                    <a:moveTo>
                      <a:pt x="0" y="953"/>
                    </a:moveTo>
                    <a:lnTo>
                      <a:pt x="1497" y="953"/>
                    </a:lnTo>
                    <a:lnTo>
                      <a:pt x="0" y="0"/>
                    </a:lnTo>
                    <a:lnTo>
                      <a:pt x="0" y="953"/>
                    </a:lnTo>
                    <a:close/>
                  </a:path>
                </a:pathLst>
              </a:custGeom>
              <a:solidFill>
                <a:srgbClr val="9BA632">
                  <a:alpha val="53999"/>
                </a:srgb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98031" name="Text Box 47"/>
              <p:cNvSpPr txBox="1">
                <a:spLocks noChangeArrowheads="1"/>
              </p:cNvSpPr>
              <p:nvPr/>
            </p:nvSpPr>
            <p:spPr bwMode="auto">
              <a:xfrm rot="10910866" flipV="1">
                <a:off x="5307" y="3327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>
                    <a:sym typeface="Technic" pitchFamily="2" charset="2"/>
                  </a:rPr>
                  <a:t></a:t>
                </a:r>
              </a:p>
            </p:txBody>
          </p:sp>
          <p:sp>
            <p:nvSpPr>
              <p:cNvPr id="298032" name="Text Box 48"/>
              <p:cNvSpPr txBox="1">
                <a:spLocks noChangeArrowheads="1"/>
              </p:cNvSpPr>
              <p:nvPr/>
            </p:nvSpPr>
            <p:spPr bwMode="auto">
              <a:xfrm>
                <a:off x="5708" y="3538"/>
                <a:ext cx="1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200"/>
                  <a:t>B</a:t>
                </a:r>
              </a:p>
            </p:txBody>
          </p:sp>
          <p:sp>
            <p:nvSpPr>
              <p:cNvPr id="298033" name="Text Box 49"/>
              <p:cNvSpPr txBox="1">
                <a:spLocks noChangeArrowheads="1"/>
              </p:cNvSpPr>
              <p:nvPr/>
            </p:nvSpPr>
            <p:spPr bwMode="auto">
              <a:xfrm>
                <a:off x="3815" y="3577"/>
                <a:ext cx="18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200"/>
                  <a:t>C</a:t>
                </a:r>
              </a:p>
            </p:txBody>
          </p:sp>
          <p:sp>
            <p:nvSpPr>
              <p:cNvPr id="298034" name="Text Box 50"/>
              <p:cNvSpPr txBox="1">
                <a:spLocks noChangeArrowheads="1"/>
              </p:cNvSpPr>
              <p:nvPr/>
            </p:nvSpPr>
            <p:spPr bwMode="auto">
              <a:xfrm>
                <a:off x="4366" y="2585"/>
                <a:ext cx="1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200"/>
                  <a:t>P</a:t>
                </a:r>
              </a:p>
            </p:txBody>
          </p:sp>
          <p:sp>
            <p:nvSpPr>
              <p:cNvPr id="298035" name="Text Box 51"/>
              <p:cNvSpPr txBox="1">
                <a:spLocks noChangeArrowheads="1"/>
              </p:cNvSpPr>
              <p:nvPr/>
            </p:nvSpPr>
            <p:spPr bwMode="auto">
              <a:xfrm>
                <a:off x="4672" y="356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400"/>
                  <a:t>a</a:t>
                </a:r>
              </a:p>
            </p:txBody>
          </p:sp>
          <p:sp>
            <p:nvSpPr>
              <p:cNvPr id="298036" name="Text Box 52"/>
              <p:cNvSpPr txBox="1">
                <a:spLocks noChangeArrowheads="1"/>
              </p:cNvSpPr>
              <p:nvPr/>
            </p:nvSpPr>
            <p:spPr bwMode="auto">
              <a:xfrm>
                <a:off x="4989" y="2948"/>
                <a:ext cx="2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400"/>
                  <a:t>c</a:t>
                </a:r>
                <a:r>
                  <a:rPr lang="sk-SK" altLang="sk-SK" sz="1400" baseline="-25000"/>
                  <a:t>a</a:t>
                </a:r>
              </a:p>
            </p:txBody>
          </p:sp>
        </p:grpSp>
        <p:sp>
          <p:nvSpPr>
            <p:cNvPr id="298046" name="Text Box 62"/>
            <p:cNvSpPr txBox="1">
              <a:spLocks noChangeArrowheads="1"/>
            </p:cNvSpPr>
            <p:nvPr/>
          </p:nvSpPr>
          <p:spPr bwMode="auto">
            <a:xfrm>
              <a:off x="2676" y="1674"/>
              <a:ext cx="2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sk-SK" b="1">
                  <a:latin typeface="GreekC" pitchFamily="2" charset="0"/>
                  <a:cs typeface="GreekC" pitchFamily="2" charset="0"/>
                </a:rPr>
                <a:t>a</a:t>
              </a:r>
            </a:p>
          </p:txBody>
        </p:sp>
      </p:grpSp>
      <p:grpSp>
        <p:nvGrpSpPr>
          <p:cNvPr id="298049" name="Group 65"/>
          <p:cNvGrpSpPr>
            <a:grpSpLocks/>
          </p:cNvGrpSpPr>
          <p:nvPr/>
        </p:nvGrpSpPr>
        <p:grpSpPr bwMode="auto">
          <a:xfrm>
            <a:off x="3527425" y="1223963"/>
            <a:ext cx="2673350" cy="2001837"/>
            <a:chOff x="2222" y="771"/>
            <a:chExt cx="1684" cy="1261"/>
          </a:xfrm>
        </p:grpSpPr>
        <p:grpSp>
          <p:nvGrpSpPr>
            <p:cNvPr id="298001" name="Group 17"/>
            <p:cNvGrpSpPr>
              <a:grpSpLocks/>
            </p:cNvGrpSpPr>
            <p:nvPr/>
          </p:nvGrpSpPr>
          <p:grpSpPr bwMode="auto">
            <a:xfrm>
              <a:off x="2222" y="771"/>
              <a:ext cx="1684" cy="1261"/>
              <a:chOff x="2222" y="743"/>
              <a:chExt cx="1684" cy="1261"/>
            </a:xfrm>
          </p:grpSpPr>
          <p:grpSp>
            <p:nvGrpSpPr>
              <p:cNvPr id="298002" name="Group 18"/>
              <p:cNvGrpSpPr>
                <a:grpSpLocks/>
              </p:cNvGrpSpPr>
              <p:nvPr/>
            </p:nvGrpSpPr>
            <p:grpSpPr bwMode="auto">
              <a:xfrm>
                <a:off x="2313" y="900"/>
                <a:ext cx="1497" cy="1101"/>
                <a:chOff x="2313" y="900"/>
                <a:chExt cx="1497" cy="1101"/>
              </a:xfrm>
            </p:grpSpPr>
            <p:grpSp>
              <p:nvGrpSpPr>
                <p:cNvPr id="298003" name="Group 19"/>
                <p:cNvGrpSpPr>
                  <a:grpSpLocks/>
                </p:cNvGrpSpPr>
                <p:nvPr/>
              </p:nvGrpSpPr>
              <p:grpSpPr bwMode="auto">
                <a:xfrm>
                  <a:off x="2313" y="900"/>
                  <a:ext cx="1497" cy="957"/>
                  <a:chOff x="2313" y="907"/>
                  <a:chExt cx="1497" cy="957"/>
                </a:xfrm>
              </p:grpSpPr>
              <p:sp>
                <p:nvSpPr>
                  <p:cNvPr id="298004" name="Freeform 20"/>
                  <p:cNvSpPr>
                    <a:spLocks/>
                  </p:cNvSpPr>
                  <p:nvPr/>
                </p:nvSpPr>
                <p:spPr bwMode="auto">
                  <a:xfrm>
                    <a:off x="2313" y="907"/>
                    <a:ext cx="1497" cy="953"/>
                  </a:xfrm>
                  <a:custGeom>
                    <a:avLst/>
                    <a:gdLst>
                      <a:gd name="T0" fmla="*/ 0 w 1497"/>
                      <a:gd name="T1" fmla="*/ 953 h 953"/>
                      <a:gd name="T2" fmla="*/ 1497 w 1497"/>
                      <a:gd name="T3" fmla="*/ 953 h 953"/>
                      <a:gd name="T4" fmla="*/ 0 w 1497"/>
                      <a:gd name="T5" fmla="*/ 0 h 953"/>
                      <a:gd name="T6" fmla="*/ 0 w 1497"/>
                      <a:gd name="T7" fmla="*/ 953 h 9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97" h="953">
                        <a:moveTo>
                          <a:pt x="0" y="953"/>
                        </a:moveTo>
                        <a:lnTo>
                          <a:pt x="1497" y="953"/>
                        </a:lnTo>
                        <a:lnTo>
                          <a:pt x="0" y="0"/>
                        </a:lnTo>
                        <a:lnTo>
                          <a:pt x="0" y="953"/>
                        </a:lnTo>
                        <a:close/>
                      </a:path>
                    </a:pathLst>
                  </a:custGeom>
                  <a:solidFill>
                    <a:srgbClr val="98A632">
                      <a:alpha val="53999"/>
                    </a:srgbClr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298005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02" y="1633"/>
                    <a:ext cx="20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2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l" defTabSz="925513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algn="l" defTabSz="925513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algn="l" defTabSz="925513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algn="l" defTabSz="925513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algn="l" defTabSz="925513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defTabSz="925513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defTabSz="925513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defTabSz="925513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defTabSz="925513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sk-SK" altLang="sk-SK">
                        <a:sym typeface="Technic" pitchFamily="2" charset="2"/>
                      </a:rPr>
                      <a:t></a:t>
                    </a:r>
                  </a:p>
                </p:txBody>
              </p:sp>
            </p:grpSp>
            <p:sp>
              <p:nvSpPr>
                <p:cNvPr id="29800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948" y="1174"/>
                  <a:ext cx="178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400"/>
                    <a:t>a</a:t>
                  </a:r>
                </a:p>
                <a:p>
                  <a:pPr algn="ctr"/>
                  <a:endParaRPr lang="sk-SK" altLang="sk-SK" sz="1400"/>
                </a:p>
              </p:txBody>
            </p:sp>
            <p:sp>
              <p:nvSpPr>
                <p:cNvPr id="29800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857" y="1809"/>
                  <a:ext cx="21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400"/>
                    <a:t>c</a:t>
                  </a:r>
                  <a:r>
                    <a:rPr lang="sk-SK" altLang="sk-SK" sz="1400" baseline="-25000"/>
                    <a:t>a</a:t>
                  </a:r>
                </a:p>
              </p:txBody>
            </p:sp>
          </p:grpSp>
          <p:sp>
            <p:nvSpPr>
              <p:cNvPr id="298008" name="Text Box 24"/>
              <p:cNvSpPr txBox="1">
                <a:spLocks noChangeArrowheads="1"/>
              </p:cNvSpPr>
              <p:nvPr/>
            </p:nvSpPr>
            <p:spPr bwMode="auto">
              <a:xfrm>
                <a:off x="3726" y="1829"/>
                <a:ext cx="1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200"/>
                  <a:t>B</a:t>
                </a:r>
              </a:p>
            </p:txBody>
          </p:sp>
          <p:sp>
            <p:nvSpPr>
              <p:cNvPr id="298009" name="Text Box 25"/>
              <p:cNvSpPr txBox="1">
                <a:spLocks noChangeArrowheads="1"/>
              </p:cNvSpPr>
              <p:nvPr/>
            </p:nvSpPr>
            <p:spPr bwMode="auto">
              <a:xfrm>
                <a:off x="2222" y="1831"/>
                <a:ext cx="1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200"/>
                  <a:t>P</a:t>
                </a:r>
              </a:p>
            </p:txBody>
          </p:sp>
          <p:sp>
            <p:nvSpPr>
              <p:cNvPr id="298010" name="Text Box 26"/>
              <p:cNvSpPr txBox="1">
                <a:spLocks noChangeArrowheads="1"/>
              </p:cNvSpPr>
              <p:nvPr/>
            </p:nvSpPr>
            <p:spPr bwMode="auto">
              <a:xfrm>
                <a:off x="2228" y="743"/>
                <a:ext cx="18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200"/>
                  <a:t>C</a:t>
                </a:r>
              </a:p>
            </p:txBody>
          </p:sp>
        </p:grpSp>
        <p:sp>
          <p:nvSpPr>
            <p:cNvPr id="298048" name="Text Box 64"/>
            <p:cNvSpPr txBox="1">
              <a:spLocks noChangeArrowheads="1"/>
            </p:cNvSpPr>
            <p:nvPr/>
          </p:nvSpPr>
          <p:spPr bwMode="auto">
            <a:xfrm>
              <a:off x="2313" y="998"/>
              <a:ext cx="2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sk-SK" b="1">
                  <a:latin typeface="GreekC" pitchFamily="2" charset="0"/>
                  <a:cs typeface="GreekC" pitchFamily="2" charset="0"/>
                </a:rPr>
                <a:t>a</a:t>
              </a:r>
            </a:p>
          </p:txBody>
        </p:sp>
      </p:grpSp>
      <p:grpSp>
        <p:nvGrpSpPr>
          <p:cNvPr id="298051" name="Group 67"/>
          <p:cNvGrpSpPr>
            <a:grpSpLocks/>
          </p:cNvGrpSpPr>
          <p:nvPr/>
        </p:nvGrpSpPr>
        <p:grpSpPr bwMode="auto">
          <a:xfrm>
            <a:off x="2447925" y="1223963"/>
            <a:ext cx="1393825" cy="2006600"/>
            <a:chOff x="1542" y="771"/>
            <a:chExt cx="878" cy="1264"/>
          </a:xfrm>
        </p:grpSpPr>
        <p:grpSp>
          <p:nvGrpSpPr>
            <p:cNvPr id="298011" name="Group 27"/>
            <p:cNvGrpSpPr>
              <a:grpSpLocks/>
            </p:cNvGrpSpPr>
            <p:nvPr/>
          </p:nvGrpSpPr>
          <p:grpSpPr bwMode="auto">
            <a:xfrm>
              <a:off x="1542" y="771"/>
              <a:ext cx="878" cy="1264"/>
              <a:chOff x="1542" y="743"/>
              <a:chExt cx="878" cy="1264"/>
            </a:xfrm>
          </p:grpSpPr>
          <p:grpSp>
            <p:nvGrpSpPr>
              <p:cNvPr id="298012" name="Group 28"/>
              <p:cNvGrpSpPr>
                <a:grpSpLocks/>
              </p:cNvGrpSpPr>
              <p:nvPr/>
            </p:nvGrpSpPr>
            <p:grpSpPr bwMode="auto">
              <a:xfrm>
                <a:off x="1542" y="743"/>
                <a:ext cx="878" cy="1264"/>
                <a:chOff x="1542" y="743"/>
                <a:chExt cx="878" cy="1264"/>
              </a:xfrm>
            </p:grpSpPr>
            <p:sp>
              <p:nvSpPr>
                <p:cNvPr id="298013" name="Freeform 29"/>
                <p:cNvSpPr>
                  <a:spLocks/>
                </p:cNvSpPr>
                <p:nvPr/>
              </p:nvSpPr>
              <p:spPr bwMode="auto">
                <a:xfrm>
                  <a:off x="1678" y="900"/>
                  <a:ext cx="635" cy="953"/>
                </a:xfrm>
                <a:custGeom>
                  <a:avLst/>
                  <a:gdLst>
                    <a:gd name="T0" fmla="*/ 0 w 635"/>
                    <a:gd name="T1" fmla="*/ 953 h 953"/>
                    <a:gd name="T2" fmla="*/ 635 w 635"/>
                    <a:gd name="T3" fmla="*/ 953 h 953"/>
                    <a:gd name="T4" fmla="*/ 635 w 635"/>
                    <a:gd name="T5" fmla="*/ 0 h 953"/>
                    <a:gd name="T6" fmla="*/ 0 w 635"/>
                    <a:gd name="T7" fmla="*/ 953 h 9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5" h="953">
                      <a:moveTo>
                        <a:pt x="0" y="953"/>
                      </a:moveTo>
                      <a:lnTo>
                        <a:pt x="635" y="953"/>
                      </a:lnTo>
                      <a:lnTo>
                        <a:pt x="635" y="0"/>
                      </a:lnTo>
                      <a:lnTo>
                        <a:pt x="0" y="953"/>
                      </a:lnTo>
                      <a:close/>
                    </a:path>
                  </a:pathLst>
                </a:custGeom>
                <a:solidFill>
                  <a:srgbClr val="FF9900">
                    <a:alpha val="53999"/>
                  </a:srgbClr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298014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679" y="1673"/>
                  <a:ext cx="239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sk-SK">
                      <a:latin typeface="GreekC" pitchFamily="2" charset="0"/>
                      <a:cs typeface="GreekC" pitchFamily="2" charset="0"/>
                    </a:rPr>
                    <a:t>a</a:t>
                  </a:r>
                </a:p>
              </p:txBody>
            </p:sp>
            <p:sp>
              <p:nvSpPr>
                <p:cNvPr id="298015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542" y="1834"/>
                  <a:ext cx="18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200"/>
                    <a:t>A</a:t>
                  </a:r>
                </a:p>
              </p:txBody>
            </p:sp>
            <p:sp>
              <p:nvSpPr>
                <p:cNvPr id="29801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860" y="1811"/>
                  <a:ext cx="21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400"/>
                    <a:t>c</a:t>
                  </a:r>
                  <a:r>
                    <a:rPr lang="sk-SK" altLang="sk-SK" sz="1400" baseline="-25000"/>
                    <a:t>b</a:t>
                  </a:r>
                </a:p>
              </p:txBody>
            </p:sp>
            <p:sp>
              <p:nvSpPr>
                <p:cNvPr id="29801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860" y="1221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400"/>
                    <a:t>b</a:t>
                  </a:r>
                </a:p>
              </p:txBody>
            </p:sp>
            <p:sp>
              <p:nvSpPr>
                <p:cNvPr id="298018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235" y="743"/>
                  <a:ext cx="185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200"/>
                    <a:t>C</a:t>
                  </a:r>
                </a:p>
              </p:txBody>
            </p:sp>
          </p:grpSp>
          <p:sp>
            <p:nvSpPr>
              <p:cNvPr id="298019" name="Text Box 35"/>
              <p:cNvSpPr txBox="1">
                <a:spLocks noChangeArrowheads="1"/>
              </p:cNvSpPr>
              <p:nvPr/>
            </p:nvSpPr>
            <p:spPr bwMode="auto">
              <a:xfrm>
                <a:off x="2222" y="1834"/>
                <a:ext cx="1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 sz="1200"/>
                  <a:t>P</a:t>
                </a:r>
              </a:p>
            </p:txBody>
          </p:sp>
        </p:grpSp>
        <p:sp>
          <p:nvSpPr>
            <p:cNvPr id="298050" name="Text Box 66"/>
            <p:cNvSpPr txBox="1">
              <a:spLocks noChangeArrowheads="1"/>
            </p:cNvSpPr>
            <p:nvPr/>
          </p:nvSpPr>
          <p:spPr bwMode="auto">
            <a:xfrm>
              <a:off x="2132" y="1043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>
                  <a:sym typeface="Technic" pitchFamily="2" charset="2"/>
                </a:rPr>
                <a:t></a:t>
              </a:r>
            </a:p>
          </p:txBody>
        </p:sp>
      </p:grpSp>
      <p:grpSp>
        <p:nvGrpSpPr>
          <p:cNvPr id="298053" name="Group 69"/>
          <p:cNvGrpSpPr>
            <a:grpSpLocks/>
          </p:cNvGrpSpPr>
          <p:nvPr/>
        </p:nvGrpSpPr>
        <p:grpSpPr bwMode="auto">
          <a:xfrm>
            <a:off x="1582738" y="1914525"/>
            <a:ext cx="2232025" cy="1584325"/>
            <a:chOff x="997" y="1206"/>
            <a:chExt cx="1406" cy="998"/>
          </a:xfrm>
        </p:grpSpPr>
        <p:grpSp>
          <p:nvGrpSpPr>
            <p:cNvPr id="298020" name="Group 36"/>
            <p:cNvGrpSpPr>
              <a:grpSpLocks/>
            </p:cNvGrpSpPr>
            <p:nvPr/>
          </p:nvGrpSpPr>
          <p:grpSpPr bwMode="auto">
            <a:xfrm>
              <a:off x="997" y="1206"/>
              <a:ext cx="1406" cy="998"/>
              <a:chOff x="227" y="1206"/>
              <a:chExt cx="1406" cy="998"/>
            </a:xfrm>
          </p:grpSpPr>
          <p:sp>
            <p:nvSpPr>
              <p:cNvPr id="298021" name="Text Box 37"/>
              <p:cNvSpPr txBox="1">
                <a:spLocks noChangeArrowheads="1"/>
              </p:cNvSpPr>
              <p:nvPr/>
            </p:nvSpPr>
            <p:spPr bwMode="auto">
              <a:xfrm>
                <a:off x="363" y="1674"/>
                <a:ext cx="23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sk-SK" b="1">
                    <a:latin typeface="GreekC" pitchFamily="2" charset="0"/>
                    <a:cs typeface="GreekC" pitchFamily="2" charset="0"/>
                  </a:rPr>
                  <a:t>a</a:t>
                </a:r>
              </a:p>
            </p:txBody>
          </p:sp>
          <p:grpSp>
            <p:nvGrpSpPr>
              <p:cNvPr id="298022" name="Group 38"/>
              <p:cNvGrpSpPr>
                <a:grpSpLocks/>
              </p:cNvGrpSpPr>
              <p:nvPr/>
            </p:nvGrpSpPr>
            <p:grpSpPr bwMode="auto">
              <a:xfrm>
                <a:off x="227" y="1206"/>
                <a:ext cx="1406" cy="998"/>
                <a:chOff x="1044" y="3084"/>
                <a:chExt cx="1406" cy="998"/>
              </a:xfrm>
            </p:grpSpPr>
            <p:sp>
              <p:nvSpPr>
                <p:cNvPr id="298023" name="Freeform 39"/>
                <p:cNvSpPr>
                  <a:spLocks/>
                </p:cNvSpPr>
                <p:nvPr/>
              </p:nvSpPr>
              <p:spPr bwMode="auto">
                <a:xfrm rot="7421061" flipH="1">
                  <a:off x="1429" y="3288"/>
                  <a:ext cx="635" cy="953"/>
                </a:xfrm>
                <a:custGeom>
                  <a:avLst/>
                  <a:gdLst>
                    <a:gd name="T0" fmla="*/ 0 w 635"/>
                    <a:gd name="T1" fmla="*/ 953 h 953"/>
                    <a:gd name="T2" fmla="*/ 635 w 635"/>
                    <a:gd name="T3" fmla="*/ 953 h 953"/>
                    <a:gd name="T4" fmla="*/ 635 w 635"/>
                    <a:gd name="T5" fmla="*/ 0 h 953"/>
                    <a:gd name="T6" fmla="*/ 0 w 635"/>
                    <a:gd name="T7" fmla="*/ 953 h 9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5" h="953">
                      <a:moveTo>
                        <a:pt x="0" y="953"/>
                      </a:moveTo>
                      <a:lnTo>
                        <a:pt x="635" y="953"/>
                      </a:lnTo>
                      <a:lnTo>
                        <a:pt x="635" y="0"/>
                      </a:lnTo>
                      <a:lnTo>
                        <a:pt x="0" y="953"/>
                      </a:lnTo>
                      <a:close/>
                    </a:path>
                  </a:pathLst>
                </a:custGeom>
                <a:solidFill>
                  <a:srgbClr val="FF9900">
                    <a:alpha val="53999"/>
                  </a:srgbClr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298024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044" y="3778"/>
                  <a:ext cx="18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200"/>
                    <a:t>A</a:t>
                  </a:r>
                </a:p>
              </p:txBody>
            </p:sp>
            <p:sp>
              <p:nvSpPr>
                <p:cNvPr id="29802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265" y="3733"/>
                  <a:ext cx="185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200"/>
                    <a:t>C</a:t>
                  </a:r>
                </a:p>
              </p:txBody>
            </p:sp>
            <p:sp>
              <p:nvSpPr>
                <p:cNvPr id="298026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451" y="3084"/>
                  <a:ext cx="18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200"/>
                    <a:t>P</a:t>
                  </a:r>
                </a:p>
              </p:txBody>
            </p:sp>
            <p:sp>
              <p:nvSpPr>
                <p:cNvPr id="298027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174" y="3357"/>
                  <a:ext cx="21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400"/>
                    <a:t>c</a:t>
                  </a:r>
                  <a:r>
                    <a:rPr lang="sk-SK" altLang="sk-SK" sz="1400" baseline="-25000"/>
                    <a:t>b</a:t>
                  </a:r>
                </a:p>
              </p:txBody>
            </p:sp>
            <p:sp>
              <p:nvSpPr>
                <p:cNvPr id="29802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93" y="3772"/>
                  <a:ext cx="169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algn="l" defTabSz="925513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defTabSz="925513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sk-SK" altLang="sk-SK" sz="1200"/>
                    <a:t>b</a:t>
                  </a:r>
                </a:p>
              </p:txBody>
            </p:sp>
          </p:grpSp>
        </p:grpSp>
        <p:sp>
          <p:nvSpPr>
            <p:cNvPr id="298052" name="Text Box 68"/>
            <p:cNvSpPr txBox="1">
              <a:spLocks noChangeArrowheads="1"/>
            </p:cNvSpPr>
            <p:nvPr/>
          </p:nvSpPr>
          <p:spPr bwMode="auto">
            <a:xfrm>
              <a:off x="1905" y="1674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>
                  <a:sym typeface="Technic" pitchFamily="2" charset="2"/>
                </a:rPr>
                <a:t></a:t>
              </a:r>
            </a:p>
          </p:txBody>
        </p:sp>
      </p:grpSp>
      <p:sp>
        <p:nvSpPr>
          <p:cNvPr id="298055" name="Rectangle 71"/>
          <p:cNvSpPr>
            <a:spLocks noChangeArrowheads="1"/>
          </p:cNvSpPr>
          <p:nvPr/>
        </p:nvSpPr>
        <p:spPr bwMode="auto">
          <a:xfrm>
            <a:off x="0" y="3259138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298057" name="Rectangle 73"/>
          <p:cNvSpPr>
            <a:spLocks noChangeArrowheads="1"/>
          </p:cNvSpPr>
          <p:nvPr/>
        </p:nvSpPr>
        <p:spPr bwMode="auto">
          <a:xfrm>
            <a:off x="0" y="353060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298056" name="Object 72"/>
          <p:cNvGraphicFramePr>
            <a:graphicFrameLocks noChangeAspect="1"/>
          </p:cNvGraphicFramePr>
          <p:nvPr/>
        </p:nvGraphicFramePr>
        <p:xfrm>
          <a:off x="4032250" y="6192838"/>
          <a:ext cx="1562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76" name="Rovnice" r:id="rId3" imgW="1562100" imgH="571500" progId="Equation.3">
                  <p:embed/>
                </p:oleObj>
              </mc:Choice>
              <mc:Fallback>
                <p:oleObj name="Rovnice" r:id="rId3" imgW="1562100" imgH="57150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6192838"/>
                        <a:ext cx="1562100" cy="571500"/>
                      </a:xfrm>
                      <a:prstGeom prst="rect">
                        <a:avLst/>
                      </a:prstGeom>
                      <a:solidFill>
                        <a:srgbClr val="CCCC00">
                          <a:alpha val="67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8059" name="Rectangle 75"/>
          <p:cNvSpPr>
            <a:spLocks noChangeArrowheads="1"/>
          </p:cNvSpPr>
          <p:nvPr/>
        </p:nvSpPr>
        <p:spPr bwMode="auto">
          <a:xfrm>
            <a:off x="0" y="3163888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298058" name="Object 74"/>
          <p:cNvGraphicFramePr>
            <a:graphicFrameLocks noChangeAspect="1"/>
          </p:cNvGraphicFramePr>
          <p:nvPr/>
        </p:nvGraphicFramePr>
        <p:xfrm>
          <a:off x="3384550" y="4679950"/>
          <a:ext cx="2809875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77" name="Rovnice" r:id="rId5" imgW="2806700" imgH="1308100" progId="Equation.3">
                  <p:embed/>
                </p:oleObj>
              </mc:Choice>
              <mc:Fallback>
                <p:oleObj name="Rovnice" r:id="rId5" imgW="2806700" imgH="130810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4679950"/>
                        <a:ext cx="2809875" cy="1304925"/>
                      </a:xfrm>
                      <a:prstGeom prst="rect">
                        <a:avLst/>
                      </a:prstGeom>
                      <a:solidFill>
                        <a:srgbClr val="F2F5BB">
                          <a:alpha val="69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8060" name="AutoShape 76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561263" y="6985000"/>
            <a:ext cx="360362" cy="36036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98061" name="AutoShape 77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08963" y="6985000"/>
            <a:ext cx="360362" cy="36036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98062" name="Text Box 78"/>
          <p:cNvSpPr txBox="1">
            <a:spLocks noChangeArrowheads="1"/>
          </p:cNvSpPr>
          <p:nvPr/>
        </p:nvSpPr>
        <p:spPr bwMode="auto">
          <a:xfrm>
            <a:off x="915988" y="56356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sk-SK" altLang="sk-SK"/>
          </a:p>
        </p:txBody>
      </p:sp>
      <p:sp>
        <p:nvSpPr>
          <p:cNvPr id="298063" name="Text Box 79"/>
          <p:cNvSpPr txBox="1">
            <a:spLocks noChangeArrowheads="1"/>
          </p:cNvSpPr>
          <p:nvPr/>
        </p:nvSpPr>
        <p:spPr bwMode="auto">
          <a:xfrm>
            <a:off x="4491038" y="1944688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k-SK" altLang="sk-SK" sz="1200"/>
              <a:t>v</a:t>
            </a:r>
          </a:p>
        </p:txBody>
      </p:sp>
      <p:sp>
        <p:nvSpPr>
          <p:cNvPr id="298064" name="Text Box 80"/>
          <p:cNvSpPr txBox="1">
            <a:spLocks noChangeArrowheads="1"/>
          </p:cNvSpPr>
          <p:nvPr/>
        </p:nvSpPr>
        <p:spPr bwMode="auto">
          <a:xfrm>
            <a:off x="2605088" y="2181225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k-SK" altLang="sk-SK" sz="1200"/>
              <a:t>v</a:t>
            </a:r>
          </a:p>
        </p:txBody>
      </p:sp>
      <p:sp>
        <p:nvSpPr>
          <p:cNvPr id="298065" name="AutoShape 81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911975" y="6985000"/>
            <a:ext cx="360363" cy="360363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97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979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8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8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8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8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8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6" presetID="35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5.34759E-7 4.67554E-6 L -0.08857 0.0006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98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8" y="2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08556E-6 6.48918E-7 L 0.09442 0.0010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98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3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298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5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98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980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98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98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2980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5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980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2980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98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298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8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8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6" grpId="0" animBg="1"/>
      <p:bldP spid="2980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512888"/>
            <a:ext cx="8551863" cy="5310187"/>
          </a:xfrm>
        </p:spPr>
        <p:txBody>
          <a:bodyPr/>
          <a:lstStyle/>
          <a:p>
            <a:r>
              <a:rPr lang="sk-SK" altLang="sk-SK" sz="2400"/>
              <a:t>V pravouhlom trojuholníku ABC je dané: c</a:t>
            </a:r>
            <a:r>
              <a:rPr lang="sk-SK" altLang="sk-SK" sz="2400" baseline="-25000"/>
              <a:t>a</a:t>
            </a:r>
            <a:r>
              <a:rPr lang="sk-SK" altLang="sk-SK" sz="2400"/>
              <a:t>=4cm, c</a:t>
            </a:r>
            <a:r>
              <a:rPr lang="sk-SK" altLang="sk-SK" sz="2400" baseline="-25000"/>
              <a:t>b</a:t>
            </a:r>
            <a:r>
              <a:rPr lang="sk-SK" altLang="sk-SK" sz="2400"/>
              <a:t>=3cm.</a:t>
            </a:r>
            <a:r>
              <a:rPr lang="sk-SK" altLang="sk-SK" sz="2600"/>
              <a:t> Vypočítajte: dĺžky strán trojuholníka a výšku v</a:t>
            </a:r>
            <a:r>
              <a:rPr lang="sk-SK" altLang="sk-SK" sz="2600" baseline="-25000"/>
              <a:t>c</a:t>
            </a:r>
            <a:r>
              <a:rPr lang="sk-SK" altLang="sk-SK" sz="2600"/>
              <a:t>.   </a:t>
            </a:r>
            <a:br>
              <a:rPr lang="sk-SK" altLang="sk-SK" sz="2600"/>
            </a:br>
            <a:r>
              <a:rPr lang="sk-SK" altLang="sk-SK" sz="2800">
                <a:solidFill>
                  <a:srgbClr val="FF0000"/>
                </a:solidFill>
              </a:rPr>
              <a:t>Náčrt:</a:t>
            </a:r>
            <a:br>
              <a:rPr lang="sk-SK" altLang="sk-SK" sz="2800">
                <a:solidFill>
                  <a:srgbClr val="FF0000"/>
                </a:solidFill>
              </a:rPr>
            </a:br>
            <a:r>
              <a:rPr lang="sk-SK" altLang="sk-SK" sz="2600"/>
              <a:t>           </a:t>
            </a:r>
            <a:br>
              <a:rPr lang="sk-SK" altLang="sk-SK" sz="2600"/>
            </a:br>
            <a:r>
              <a:rPr lang="sk-SK" altLang="sk-SK" sz="2600"/>
              <a:t/>
            </a:r>
            <a:br>
              <a:rPr lang="sk-SK" altLang="sk-SK" sz="2600"/>
            </a:br>
            <a:r>
              <a:rPr lang="sk-SK" altLang="sk-SK" sz="2600"/>
              <a:t/>
            </a:r>
            <a:br>
              <a:rPr lang="sk-SK" altLang="sk-SK" sz="2600"/>
            </a:br>
            <a:endParaRPr lang="sk-SK" altLang="sk-SK" sz="800"/>
          </a:p>
          <a:p>
            <a:endParaRPr lang="sk-SK" altLang="sk-SK" sz="1200"/>
          </a:p>
          <a:p>
            <a:pPr>
              <a:buFont typeface="Wingdings" panose="05000000000000000000" pitchFamily="2" charset="2"/>
              <a:buNone/>
            </a:pPr>
            <a:r>
              <a:rPr lang="sk-SK" altLang="sk-SK" sz="2800">
                <a:solidFill>
                  <a:srgbClr val="FF0000"/>
                </a:solidFill>
              </a:rPr>
              <a:t>    Riešenie:</a:t>
            </a:r>
            <a:r>
              <a:rPr lang="sk-SK" altLang="sk-SK" sz="2600"/>
              <a:t>      </a:t>
            </a:r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F2F5BB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sk-SK" altLang="sk-SK" sz="5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Ú</a:t>
            </a:r>
            <a:r>
              <a:rPr lang="sk-SK" altLang="sk-SK" sz="5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loha č.1</a:t>
            </a:r>
            <a:endParaRPr lang="sk-SK" altLang="sk-SK" sz="5400" dirty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26671" name="Text Box 15"/>
          <p:cNvSpPr txBox="1">
            <a:spLocks noChangeAspect="1" noChangeArrowheads="1"/>
          </p:cNvSpPr>
          <p:nvPr/>
        </p:nvSpPr>
        <p:spPr bwMode="auto">
          <a:xfrm>
            <a:off x="4443413" y="3994150"/>
            <a:ext cx="285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k-SK" altLang="sk-SK" sz="1200"/>
              <a:t>P</a:t>
            </a:r>
          </a:p>
        </p:txBody>
      </p:sp>
      <p:sp>
        <p:nvSpPr>
          <p:cNvPr id="326672" name="Text Box 16"/>
          <p:cNvSpPr txBox="1">
            <a:spLocks noChangeAspect="1" noChangeArrowheads="1"/>
          </p:cNvSpPr>
          <p:nvPr/>
        </p:nvSpPr>
        <p:spPr bwMode="auto">
          <a:xfrm>
            <a:off x="4400550" y="2446338"/>
            <a:ext cx="2921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k-SK" altLang="sk-SK" sz="1200"/>
              <a:t>C</a:t>
            </a:r>
          </a:p>
        </p:txBody>
      </p:sp>
      <p:sp>
        <p:nvSpPr>
          <p:cNvPr id="326674" name="Rectangle 18"/>
          <p:cNvSpPr>
            <a:spLocks noChangeArrowheads="1"/>
          </p:cNvSpPr>
          <p:nvPr/>
        </p:nvSpPr>
        <p:spPr bwMode="auto">
          <a:xfrm>
            <a:off x="0" y="2773363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326676" name="Rectangle 20"/>
          <p:cNvSpPr>
            <a:spLocks noChangeArrowheads="1"/>
          </p:cNvSpPr>
          <p:nvPr/>
        </p:nvSpPr>
        <p:spPr bwMode="auto">
          <a:xfrm>
            <a:off x="0" y="274955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326678" name="Rectangle 22"/>
          <p:cNvSpPr>
            <a:spLocks noChangeArrowheads="1"/>
          </p:cNvSpPr>
          <p:nvPr/>
        </p:nvSpPr>
        <p:spPr bwMode="auto">
          <a:xfrm>
            <a:off x="0" y="274955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326680" name="Rectangle 24"/>
          <p:cNvSpPr>
            <a:spLocks noChangeArrowheads="1"/>
          </p:cNvSpPr>
          <p:nvPr/>
        </p:nvSpPr>
        <p:spPr bwMode="auto">
          <a:xfrm>
            <a:off x="0" y="2992438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326682" name="Rectangle 26"/>
          <p:cNvSpPr>
            <a:spLocks noChangeArrowheads="1"/>
          </p:cNvSpPr>
          <p:nvPr/>
        </p:nvSpPr>
        <p:spPr bwMode="auto">
          <a:xfrm>
            <a:off x="0" y="3111500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326681" name="Object 25"/>
          <p:cNvGraphicFramePr>
            <a:graphicFrameLocks noChangeAspect="1"/>
          </p:cNvGraphicFramePr>
          <p:nvPr/>
        </p:nvGraphicFramePr>
        <p:xfrm>
          <a:off x="1223963" y="4965700"/>
          <a:ext cx="1343025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31" name="Rovnice" r:id="rId3" imgW="1346040" imgH="1396800" progId="Equation.3">
                  <p:embed/>
                </p:oleObj>
              </mc:Choice>
              <mc:Fallback>
                <p:oleObj name="Rovnice" r:id="rId3" imgW="1346040" imgH="1396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4965700"/>
                        <a:ext cx="1343025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691" name="Rectangle 35"/>
          <p:cNvSpPr>
            <a:spLocks noChangeArrowheads="1"/>
          </p:cNvSpPr>
          <p:nvPr/>
        </p:nvSpPr>
        <p:spPr bwMode="auto">
          <a:xfrm>
            <a:off x="0" y="2754313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326693" name="Rectangle 37"/>
          <p:cNvSpPr>
            <a:spLocks noChangeArrowheads="1"/>
          </p:cNvSpPr>
          <p:nvPr/>
        </p:nvSpPr>
        <p:spPr bwMode="auto">
          <a:xfrm>
            <a:off x="0" y="3001963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326695" name="Rectangle 39"/>
          <p:cNvSpPr>
            <a:spLocks noChangeArrowheads="1"/>
          </p:cNvSpPr>
          <p:nvPr/>
        </p:nvSpPr>
        <p:spPr bwMode="auto">
          <a:xfrm>
            <a:off x="0" y="2782888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326697" name="Rectangle 41"/>
          <p:cNvSpPr>
            <a:spLocks noChangeArrowheads="1"/>
          </p:cNvSpPr>
          <p:nvPr/>
        </p:nvSpPr>
        <p:spPr bwMode="auto">
          <a:xfrm>
            <a:off x="0" y="2754313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sp>
        <p:nvSpPr>
          <p:cNvPr id="326699" name="Rectangle 43"/>
          <p:cNvSpPr>
            <a:spLocks noChangeArrowheads="1"/>
          </p:cNvSpPr>
          <p:nvPr/>
        </p:nvSpPr>
        <p:spPr bwMode="auto">
          <a:xfrm>
            <a:off x="0" y="2868613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326698" name="Object 42"/>
          <p:cNvGraphicFramePr>
            <a:graphicFrameLocks noChangeAspect="1"/>
          </p:cNvGraphicFramePr>
          <p:nvPr/>
        </p:nvGraphicFramePr>
        <p:xfrm>
          <a:off x="5256213" y="4895850"/>
          <a:ext cx="1381125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32" name="Rovnice" r:id="rId5" imgW="1384300" imgH="1892300" progId="Equation.3">
                  <p:embed/>
                </p:oleObj>
              </mc:Choice>
              <mc:Fallback>
                <p:oleObj name="Rovnice" r:id="rId5" imgW="1384300" imgH="18923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3" y="4895850"/>
                        <a:ext cx="1381125" cy="189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6705" name="Group 49"/>
          <p:cNvGrpSpPr>
            <a:grpSpLocks/>
          </p:cNvGrpSpPr>
          <p:nvPr/>
        </p:nvGrpSpPr>
        <p:grpSpPr bwMode="auto">
          <a:xfrm>
            <a:off x="1223963" y="2663825"/>
            <a:ext cx="9504362" cy="1704975"/>
            <a:chOff x="0" y="1788"/>
            <a:chExt cx="5987" cy="1074"/>
          </a:xfrm>
        </p:grpSpPr>
        <p:grpSp>
          <p:nvGrpSpPr>
            <p:cNvPr id="326704" name="Group 48"/>
            <p:cNvGrpSpPr>
              <a:grpSpLocks/>
            </p:cNvGrpSpPr>
            <p:nvPr/>
          </p:nvGrpSpPr>
          <p:grpSpPr bwMode="auto">
            <a:xfrm>
              <a:off x="2106" y="1789"/>
              <a:ext cx="1325" cy="872"/>
              <a:chOff x="2106" y="1789"/>
              <a:chExt cx="1325" cy="872"/>
            </a:xfrm>
          </p:grpSpPr>
          <p:sp>
            <p:nvSpPr>
              <p:cNvPr id="326666" name="Freeform 10"/>
              <p:cNvSpPr>
                <a:spLocks noChangeAspect="1"/>
              </p:cNvSpPr>
              <p:nvPr/>
            </p:nvSpPr>
            <p:spPr bwMode="auto">
              <a:xfrm>
                <a:off x="2106" y="1789"/>
                <a:ext cx="1325" cy="842"/>
              </a:xfrm>
              <a:custGeom>
                <a:avLst/>
                <a:gdLst>
                  <a:gd name="T0" fmla="*/ 0 w 1497"/>
                  <a:gd name="T1" fmla="*/ 953 h 953"/>
                  <a:gd name="T2" fmla="*/ 1497 w 1497"/>
                  <a:gd name="T3" fmla="*/ 953 h 953"/>
                  <a:gd name="T4" fmla="*/ 0 w 1497"/>
                  <a:gd name="T5" fmla="*/ 0 h 953"/>
                  <a:gd name="T6" fmla="*/ 0 w 1497"/>
                  <a:gd name="T7" fmla="*/ 953 h 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7" h="953">
                    <a:moveTo>
                      <a:pt x="0" y="953"/>
                    </a:moveTo>
                    <a:lnTo>
                      <a:pt x="1497" y="953"/>
                    </a:lnTo>
                    <a:lnTo>
                      <a:pt x="0" y="0"/>
                    </a:lnTo>
                    <a:lnTo>
                      <a:pt x="0" y="953"/>
                    </a:lnTo>
                    <a:close/>
                  </a:path>
                </a:pathLst>
              </a:custGeom>
              <a:solidFill>
                <a:srgbClr val="FFFF00">
                  <a:alpha val="35001"/>
                </a:srgb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26667" name="Text Box 11"/>
              <p:cNvSpPr txBox="1">
                <a:spLocks noChangeAspect="1" noChangeArrowheads="1"/>
              </p:cNvSpPr>
              <p:nvPr/>
            </p:nvSpPr>
            <p:spPr bwMode="auto">
              <a:xfrm>
                <a:off x="3058" y="2430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CC00">
                        <a:alpha val="42999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defTabSz="92551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551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sk-SK" altLang="sk-SK">
                    <a:sym typeface="Technic" pitchFamily="2" charset="2"/>
                  </a:rPr>
                  <a:t></a:t>
                </a:r>
              </a:p>
            </p:txBody>
          </p:sp>
        </p:grpSp>
        <p:sp>
          <p:nvSpPr>
            <p:cNvPr id="326668" name="Text Box 12"/>
            <p:cNvSpPr txBox="1">
              <a:spLocks noChangeAspect="1" noChangeArrowheads="1"/>
            </p:cNvSpPr>
            <p:nvPr/>
          </p:nvSpPr>
          <p:spPr bwMode="auto">
            <a:xfrm>
              <a:off x="2649" y="1964"/>
              <a:ext cx="3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/>
                <a:t>a=?</a:t>
              </a:r>
            </a:p>
            <a:p>
              <a:pPr algn="ctr"/>
              <a:endParaRPr lang="sk-SK" altLang="sk-SK"/>
            </a:p>
          </p:txBody>
        </p:sp>
        <p:sp>
          <p:nvSpPr>
            <p:cNvPr id="326669" name="Text Box 13"/>
            <p:cNvSpPr txBox="1">
              <a:spLocks noChangeAspect="1" noChangeArrowheads="1"/>
            </p:cNvSpPr>
            <p:nvPr/>
          </p:nvSpPr>
          <p:spPr bwMode="auto">
            <a:xfrm>
              <a:off x="2449" y="2604"/>
              <a:ext cx="4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>
                  <a:solidFill>
                    <a:srgbClr val="FF0000"/>
                  </a:solidFill>
                </a:rPr>
                <a:t>c</a:t>
              </a:r>
              <a:r>
                <a:rPr lang="sk-SK" altLang="sk-SK" baseline="-25000">
                  <a:solidFill>
                    <a:srgbClr val="FF0000"/>
                  </a:solidFill>
                </a:rPr>
                <a:t>a</a:t>
              </a:r>
              <a:r>
                <a:rPr lang="sk-SK" altLang="sk-SK">
                  <a:solidFill>
                    <a:srgbClr val="FF0000"/>
                  </a:solidFill>
                </a:rPr>
                <a:t> =4</a:t>
              </a:r>
              <a:endParaRPr lang="sk-SK" altLang="sk-SK" baseline="-25000">
                <a:solidFill>
                  <a:srgbClr val="FF0000"/>
                </a:solidFill>
              </a:endParaRPr>
            </a:p>
          </p:txBody>
        </p:sp>
        <p:sp>
          <p:nvSpPr>
            <p:cNvPr id="326670" name="Text Box 14"/>
            <p:cNvSpPr txBox="1">
              <a:spLocks noChangeAspect="1" noChangeArrowheads="1"/>
            </p:cNvSpPr>
            <p:nvPr/>
          </p:nvSpPr>
          <p:spPr bwMode="auto">
            <a:xfrm>
              <a:off x="3347" y="2610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 sz="1200"/>
                <a:t>B</a:t>
              </a:r>
            </a:p>
          </p:txBody>
        </p:sp>
        <p:sp>
          <p:nvSpPr>
            <p:cNvPr id="326662" name="Freeform 6"/>
            <p:cNvSpPr>
              <a:spLocks noChangeAspect="1"/>
            </p:cNvSpPr>
            <p:nvPr/>
          </p:nvSpPr>
          <p:spPr bwMode="auto">
            <a:xfrm>
              <a:off x="1542" y="1788"/>
              <a:ext cx="562" cy="843"/>
            </a:xfrm>
            <a:custGeom>
              <a:avLst/>
              <a:gdLst>
                <a:gd name="T0" fmla="*/ 0 w 635"/>
                <a:gd name="T1" fmla="*/ 953 h 953"/>
                <a:gd name="T2" fmla="*/ 635 w 635"/>
                <a:gd name="T3" fmla="*/ 953 h 953"/>
                <a:gd name="T4" fmla="*/ 635 w 635"/>
                <a:gd name="T5" fmla="*/ 0 h 953"/>
                <a:gd name="T6" fmla="*/ 0 w 635"/>
                <a:gd name="T7" fmla="*/ 953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5" h="953">
                  <a:moveTo>
                    <a:pt x="0" y="953"/>
                  </a:moveTo>
                  <a:lnTo>
                    <a:pt x="635" y="953"/>
                  </a:lnTo>
                  <a:lnTo>
                    <a:pt x="635" y="0"/>
                  </a:lnTo>
                  <a:lnTo>
                    <a:pt x="0" y="953"/>
                  </a:lnTo>
                  <a:close/>
                </a:path>
              </a:pathLst>
            </a:custGeom>
            <a:solidFill>
              <a:srgbClr val="FFFF00">
                <a:alpha val="35001"/>
              </a:srgbClr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26683" name="Line 27"/>
            <p:cNvSpPr>
              <a:spLocks noChangeShapeType="1"/>
            </p:cNvSpPr>
            <p:nvPr/>
          </p:nvSpPr>
          <p:spPr bwMode="auto">
            <a:xfrm>
              <a:off x="2108" y="2631"/>
              <a:ext cx="131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26684" name="Line 28"/>
            <p:cNvSpPr>
              <a:spLocks noChangeShapeType="1"/>
            </p:cNvSpPr>
            <p:nvPr/>
          </p:nvSpPr>
          <p:spPr bwMode="auto">
            <a:xfrm>
              <a:off x="1539" y="2631"/>
              <a:ext cx="567" cy="0"/>
            </a:xfrm>
            <a:prstGeom prst="line">
              <a:avLst/>
            </a:prstGeom>
            <a:noFill/>
            <a:ln w="25400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26686" name="Text Box 30"/>
            <p:cNvSpPr txBox="1">
              <a:spLocks noChangeArrowheads="1"/>
            </p:cNvSpPr>
            <p:nvPr/>
          </p:nvSpPr>
          <p:spPr bwMode="auto">
            <a:xfrm>
              <a:off x="1470" y="2054"/>
              <a:ext cx="3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/>
                <a:t>b=?</a:t>
              </a:r>
            </a:p>
          </p:txBody>
        </p:sp>
        <p:sp>
          <p:nvSpPr>
            <p:cNvPr id="326687" name="Text Box 31"/>
            <p:cNvSpPr txBox="1">
              <a:spLocks noChangeArrowheads="1"/>
            </p:cNvSpPr>
            <p:nvPr/>
          </p:nvSpPr>
          <p:spPr bwMode="auto">
            <a:xfrm>
              <a:off x="2086" y="2177"/>
              <a:ext cx="3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/>
                <a:t>v=?</a:t>
              </a:r>
            </a:p>
          </p:txBody>
        </p:sp>
        <p:sp>
          <p:nvSpPr>
            <p:cNvPr id="326688" name="Text Box 32"/>
            <p:cNvSpPr txBox="1">
              <a:spLocks noChangeArrowheads="1"/>
            </p:cNvSpPr>
            <p:nvPr/>
          </p:nvSpPr>
          <p:spPr bwMode="auto">
            <a:xfrm>
              <a:off x="1542" y="2631"/>
              <a:ext cx="4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defTabSz="9255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9255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sk-SK" altLang="sk-SK">
                  <a:solidFill>
                    <a:srgbClr val="00CC00"/>
                  </a:solidFill>
                </a:rPr>
                <a:t>c</a:t>
              </a:r>
              <a:r>
                <a:rPr lang="sk-SK" altLang="sk-SK" baseline="-25000">
                  <a:solidFill>
                    <a:srgbClr val="00CC00"/>
                  </a:solidFill>
                </a:rPr>
                <a:t>b</a:t>
              </a:r>
              <a:r>
                <a:rPr lang="sk-SK" altLang="sk-SK">
                  <a:solidFill>
                    <a:srgbClr val="00CC00"/>
                  </a:solidFill>
                </a:rPr>
                <a:t>=3</a:t>
              </a:r>
            </a:p>
          </p:txBody>
        </p:sp>
        <p:sp>
          <p:nvSpPr>
            <p:cNvPr id="326701" name="Rectangle 45"/>
            <p:cNvSpPr>
              <a:spLocks noChangeArrowheads="1"/>
            </p:cNvSpPr>
            <p:nvPr/>
          </p:nvSpPr>
          <p:spPr bwMode="auto">
            <a:xfrm>
              <a:off x="0" y="1957"/>
              <a:ext cx="5987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sk-SK"/>
            </a:p>
          </p:txBody>
        </p:sp>
      </p:grpSp>
      <p:graphicFrame>
        <p:nvGraphicFramePr>
          <p:cNvPr id="326700" name="Object 44"/>
          <p:cNvGraphicFramePr>
            <a:graphicFrameLocks noChangeAspect="1"/>
          </p:cNvGraphicFramePr>
          <p:nvPr/>
        </p:nvGraphicFramePr>
        <p:xfrm>
          <a:off x="7200900" y="4895850"/>
          <a:ext cx="1295400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33" name="Rovnice" r:id="rId7" imgW="1295400" imgH="1422400" progId="Equation.3">
                  <p:embed/>
                </p:oleObj>
              </mc:Choice>
              <mc:Fallback>
                <p:oleObj name="Rovnice" r:id="rId7" imgW="1295400" imgH="14224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4895850"/>
                        <a:ext cx="1295400" cy="1419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703" name="Rectangle 47"/>
          <p:cNvSpPr>
            <a:spLocks noChangeArrowheads="1"/>
          </p:cNvSpPr>
          <p:nvPr/>
        </p:nvSpPr>
        <p:spPr bwMode="auto">
          <a:xfrm>
            <a:off x="0" y="2868613"/>
            <a:ext cx="95043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326702" name="Object 46"/>
          <p:cNvGraphicFramePr>
            <a:graphicFrameLocks noChangeAspect="1"/>
          </p:cNvGraphicFramePr>
          <p:nvPr/>
        </p:nvGraphicFramePr>
        <p:xfrm>
          <a:off x="3240088" y="4895850"/>
          <a:ext cx="1343025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34" name="Rovnice" r:id="rId9" imgW="1346200" imgH="1892300" progId="Equation.3">
                  <p:embed/>
                </p:oleObj>
              </mc:Choice>
              <mc:Fallback>
                <p:oleObj name="Rovnice" r:id="rId9" imgW="1346200" imgH="18923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4895850"/>
                        <a:ext cx="1343025" cy="189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706" name="Text Box 50"/>
          <p:cNvSpPr txBox="1">
            <a:spLocks noChangeArrowheads="1"/>
          </p:cNvSpPr>
          <p:nvPr/>
        </p:nvSpPr>
        <p:spPr bwMode="auto">
          <a:xfrm>
            <a:off x="3417888" y="3943350"/>
            <a:ext cx="285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defTabSz="925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925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k-SK" altLang="sk-SK" sz="1200"/>
              <a:t>A</a:t>
            </a:r>
          </a:p>
        </p:txBody>
      </p:sp>
      <p:sp>
        <p:nvSpPr>
          <p:cNvPr id="326707" name="AutoShape 51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20038" y="6985000"/>
            <a:ext cx="360362" cy="36036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26709" name="AutoShape 53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343775" y="6985000"/>
            <a:ext cx="360363" cy="360363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26710" name="AutoShape 54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96300" y="6985000"/>
            <a:ext cx="360363" cy="360363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8" grpId="0" animBg="1"/>
    </p:bldLst>
  </p:timing>
</p:sld>
</file>

<file path=ppt/theme/theme1.xml><?xml version="1.0" encoding="utf-8"?>
<a:theme xmlns:a="http://schemas.openxmlformats.org/drawingml/2006/main" name="Hrany">
  <a:themeElements>
    <a:clrScheme name="Hrany 13">
      <a:dk1>
        <a:srgbClr val="000000"/>
      </a:dk1>
      <a:lt1>
        <a:srgbClr val="FFFFFF"/>
      </a:lt1>
      <a:dk2>
        <a:srgbClr val="008000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FF0000"/>
      </a:hlink>
      <a:folHlink>
        <a:srgbClr val="FF0000"/>
      </a:folHlink>
    </a:clrScheme>
    <a:fontScheme name="Hrany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255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k-SK" altLang="sk-SK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255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k-SK" altLang="sk-SK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Hrany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any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any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any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any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any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any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any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any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any 10">
        <a:dk1>
          <a:srgbClr val="000000"/>
        </a:dk1>
        <a:lt1>
          <a:srgbClr val="FFFFFF"/>
        </a:lt1>
        <a:dk2>
          <a:srgbClr val="008000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any 11">
        <a:dk1>
          <a:srgbClr val="000000"/>
        </a:dk1>
        <a:lt1>
          <a:srgbClr val="FFFFFF"/>
        </a:lt1>
        <a:dk2>
          <a:srgbClr val="008000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CC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any 12">
        <a:dk1>
          <a:srgbClr val="000000"/>
        </a:dk1>
        <a:lt1>
          <a:srgbClr val="FFFFFF"/>
        </a:lt1>
        <a:dk2>
          <a:srgbClr val="008000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FF00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any 13">
        <a:dk1>
          <a:srgbClr val="000000"/>
        </a:dk1>
        <a:lt1>
          <a:srgbClr val="FFFFFF"/>
        </a:lt1>
        <a:dk2>
          <a:srgbClr val="008000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FF00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3660</TotalTime>
  <Words>394</Words>
  <Application>Microsoft Office PowerPoint</Application>
  <PresentationFormat>Vlastná</PresentationFormat>
  <Paragraphs>166</Paragraphs>
  <Slides>13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2</vt:i4>
      </vt:variant>
      <vt:variant>
        <vt:lpstr>Nadpisy snímok</vt:lpstr>
      </vt:variant>
      <vt:variant>
        <vt:i4>13</vt:i4>
      </vt:variant>
    </vt:vector>
  </HeadingPairs>
  <TitlesOfParts>
    <vt:vector size="21" baseType="lpstr">
      <vt:lpstr>Arial</vt:lpstr>
      <vt:lpstr>Garamond</vt:lpstr>
      <vt:lpstr>GreekC</vt:lpstr>
      <vt:lpstr>Technic</vt:lpstr>
      <vt:lpstr>Wingdings</vt:lpstr>
      <vt:lpstr>Hrany</vt:lpstr>
      <vt:lpstr>Rovnice</vt:lpstr>
      <vt:lpstr>List</vt:lpstr>
      <vt:lpstr>Euklidove vety</vt:lpstr>
      <vt:lpstr>Obsah</vt:lpstr>
      <vt:lpstr>Podobnosť trojuholníkov</vt:lpstr>
      <vt:lpstr>Vety o podobnosti  trojuholníkov</vt:lpstr>
      <vt:lpstr>Veta uu pre pravouhlé trojuholníky</vt:lpstr>
      <vt:lpstr>Pravouhlý trojuholník</vt:lpstr>
      <vt:lpstr>Euklidova veta o odvesne</vt:lpstr>
      <vt:lpstr>Euklidova veta o výške</vt:lpstr>
      <vt:lpstr>Úloha č.1</vt:lpstr>
      <vt:lpstr>Úloha č.2</vt:lpstr>
      <vt:lpstr>Skúste sami</vt:lpstr>
      <vt:lpstr>Preskúšajme sa</vt:lpstr>
      <vt:lpstr>Koniec prezentácie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Euklidova veta</dc:title>
  <dc:creator>SSS</dc:creator>
  <cp:lastModifiedBy>Dušan Andraško</cp:lastModifiedBy>
  <cp:revision>233</cp:revision>
  <dcterms:created xsi:type="dcterms:W3CDTF">2006-12-26T23:50:47Z</dcterms:created>
  <dcterms:modified xsi:type="dcterms:W3CDTF">2022-03-21T15:01:56Z</dcterms:modified>
</cp:coreProperties>
</file>