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3" r:id="rId3"/>
    <p:sldId id="272" r:id="rId4"/>
    <p:sldId id="274" r:id="rId5"/>
    <p:sldId id="271" r:id="rId6"/>
    <p:sldId id="267" r:id="rId7"/>
    <p:sldId id="265" r:id="rId8"/>
    <p:sldId id="266" r:id="rId9"/>
    <p:sldId id="268" r:id="rId10"/>
    <p:sldId id="270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31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250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3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372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53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81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49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8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81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5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94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2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72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6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5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70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477B2D-90C6-4E1D-9DD5-DFC5182B5C26}" type="datetimeFigureOut">
              <a:rPr lang="sk-SK" smtClean="0"/>
              <a:t>28. 4. 2022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74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0888" y="1314450"/>
            <a:ext cx="8017962" cy="3096209"/>
          </a:xfrm>
        </p:spPr>
        <p:txBody>
          <a:bodyPr>
            <a:noAutofit/>
          </a:bodyPr>
          <a:lstStyle/>
          <a:p>
            <a:pPr algn="ctr"/>
            <a:r>
              <a:rPr lang="sk-SK" sz="6600" b="1" dirty="0" smtClean="0">
                <a:solidFill>
                  <a:srgbClr val="FF0000"/>
                </a:solidFill>
              </a:rPr>
              <a:t>Stereometria</a:t>
            </a:r>
            <a:br>
              <a:rPr lang="sk-SK" sz="6600" b="1" dirty="0" smtClean="0">
                <a:solidFill>
                  <a:srgbClr val="FF0000"/>
                </a:solidFill>
              </a:rPr>
            </a:br>
            <a:r>
              <a:rPr lang="sk-SK" sz="6600" b="1" dirty="0" smtClean="0">
                <a:solidFill>
                  <a:srgbClr val="FF0000"/>
                </a:solidFill>
              </a:rPr>
              <a:t>-zobrazovanie do roviny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83968" y="5570376"/>
            <a:ext cx="7221894" cy="995265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Obraz kocky, kvádra, ihlana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25729" y="943476"/>
            <a:ext cx="105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2: </a:t>
            </a:r>
            <a:r>
              <a:rPr lang="sk-SK" sz="2400" b="1" dirty="0">
                <a:solidFill>
                  <a:schemeClr val="bg1"/>
                </a:solidFill>
              </a:rPr>
              <a:t>Narysuj </a:t>
            </a:r>
            <a:r>
              <a:rPr lang="sk-SK" sz="2400" b="1" dirty="0" smtClean="0">
                <a:solidFill>
                  <a:schemeClr val="bg1"/>
                </a:solidFill>
              </a:rPr>
              <a:t>kváder </a:t>
            </a:r>
            <a:r>
              <a:rPr lang="sk-SK" sz="2400" b="1" dirty="0">
                <a:solidFill>
                  <a:schemeClr val="bg1"/>
                </a:solidFill>
              </a:rPr>
              <a:t>ABCDEFGH , </a:t>
            </a:r>
            <a:r>
              <a:rPr lang="sk-SK" sz="2400" b="1" dirty="0" smtClean="0">
                <a:solidFill>
                  <a:schemeClr val="bg1"/>
                </a:solidFill>
              </a:rPr>
              <a:t>ktorého </a:t>
            </a:r>
            <a:r>
              <a:rPr lang="sk-SK" sz="2400" b="1" dirty="0">
                <a:solidFill>
                  <a:schemeClr val="bg1"/>
                </a:solidFill>
              </a:rPr>
              <a:t>hrana </a:t>
            </a:r>
            <a:r>
              <a:rPr lang="sk-SK" sz="2400" b="1" dirty="0" smtClean="0">
                <a:solidFill>
                  <a:schemeClr val="bg1"/>
                </a:solidFill>
              </a:rPr>
              <a:t> a má </a:t>
            </a:r>
            <a:r>
              <a:rPr lang="sk-SK" sz="2400" b="1" dirty="0">
                <a:solidFill>
                  <a:schemeClr val="bg1"/>
                </a:solidFill>
              </a:rPr>
              <a:t>dĺžku </a:t>
            </a:r>
            <a:r>
              <a:rPr lang="sk-SK" sz="2400" b="1" dirty="0" smtClean="0">
                <a:solidFill>
                  <a:schemeClr val="bg1"/>
                </a:solidFill>
              </a:rPr>
              <a:t>6 cm, hrana b meria 4cm a hrana c meria 8cm.  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25729" y="1859404"/>
            <a:ext cx="727653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1)narysujeme </a:t>
            </a:r>
            <a:r>
              <a:rPr lang="sk-SK" dirty="0" smtClean="0">
                <a:solidFill>
                  <a:schemeClr val="bg1"/>
                </a:solidFill>
              </a:rPr>
              <a:t>obdĺžnik ABFE – strana  AB=6cm, strana AE = 8 cm</a:t>
            </a: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2)narysujeme  uhly o veľkosti 45° s  </a:t>
            </a:r>
            <a:r>
              <a:rPr lang="sk-SK" dirty="0" smtClean="0">
                <a:solidFill>
                  <a:schemeClr val="bg1"/>
                </a:solidFill>
              </a:rPr>
              <a:t>vrcholom </a:t>
            </a:r>
            <a:r>
              <a:rPr lang="sk-SK" dirty="0">
                <a:solidFill>
                  <a:schemeClr val="bg1"/>
                </a:solidFill>
              </a:rPr>
              <a:t>v </a:t>
            </a:r>
            <a:r>
              <a:rPr lang="sk-SK" dirty="0" smtClean="0">
                <a:solidFill>
                  <a:schemeClr val="bg1"/>
                </a:solidFill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 bodoch  </a:t>
            </a:r>
            <a:r>
              <a:rPr lang="sk-SK" dirty="0">
                <a:solidFill>
                  <a:schemeClr val="bg1"/>
                </a:solidFill>
              </a:rPr>
              <a:t>A,B,E ,F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3) na ramene uhla nameriame dĺžku, ktorá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   sa rovná polovici dĺžky </a:t>
            </a:r>
            <a:r>
              <a:rPr lang="sk-SK" dirty="0" smtClean="0">
                <a:solidFill>
                  <a:schemeClr val="bg1"/>
                </a:solidFill>
              </a:rPr>
              <a:t>hrany b  </a:t>
            </a:r>
            <a:r>
              <a:rPr lang="sk-SK" dirty="0">
                <a:solidFill>
                  <a:schemeClr val="bg1"/>
                </a:solidFill>
              </a:rPr>
              <a:t>–  </a:t>
            </a:r>
            <a:r>
              <a:rPr lang="sk-SK" dirty="0" smtClean="0">
                <a:solidFill>
                  <a:schemeClr val="bg1"/>
                </a:solidFill>
              </a:rPr>
              <a:t>2 cm</a:t>
            </a: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4) dostaneme body C,D,G,H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5) narysujeme úsečky DC, HG, DH, CG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 smtClean="0">
                <a:solidFill>
                  <a:schemeClr val="bg1"/>
                </a:solidFill>
              </a:rPr>
              <a:t>6) hrany </a:t>
            </a:r>
            <a:r>
              <a:rPr lang="sk-SK" dirty="0">
                <a:solidFill>
                  <a:schemeClr val="bg1"/>
                </a:solidFill>
              </a:rPr>
              <a:t>AD, DC a DH </a:t>
            </a:r>
            <a:r>
              <a:rPr lang="sk-SK" b="1" dirty="0">
                <a:solidFill>
                  <a:schemeClr val="bg1"/>
                </a:solidFill>
              </a:rPr>
              <a:t>nevidíme</a:t>
            </a:r>
            <a:r>
              <a:rPr lang="sk-SK" dirty="0">
                <a:solidFill>
                  <a:schemeClr val="bg1"/>
                </a:solidFill>
              </a:rPr>
              <a:t>, preto ich rysujeme </a:t>
            </a:r>
            <a:r>
              <a:rPr lang="sk-SK" dirty="0" smtClean="0">
                <a:solidFill>
                  <a:schemeClr val="bg1"/>
                </a:solidFill>
              </a:rPr>
              <a:t> 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    čiarkovane</a:t>
            </a:r>
            <a:r>
              <a:rPr lang="sk-SK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Obdĺžnik 5"/>
          <p:cNvSpPr/>
          <p:nvPr/>
        </p:nvSpPr>
        <p:spPr>
          <a:xfrm>
            <a:off x="7035433" y="2917170"/>
            <a:ext cx="2160000" cy="2520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/>
          <p:cNvCxnSpPr/>
          <p:nvPr/>
        </p:nvCxnSpPr>
        <p:spPr>
          <a:xfrm rot="18900000">
            <a:off x="9037270" y="253533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8900000">
            <a:off x="6908175" y="2535328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8900000">
            <a:off x="9037271" y="5055334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rot="18900000">
            <a:off x="6877272" y="5055331"/>
            <a:ext cx="1080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7799108" y="2153490"/>
            <a:ext cx="216000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9979196" y="2176231"/>
            <a:ext cx="17513" cy="252000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7832175" y="2153487"/>
            <a:ext cx="17513" cy="2520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7830013" y="4630852"/>
            <a:ext cx="2142488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 rot="19343301">
            <a:off x="7195096" y="264373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 rot="19343301">
            <a:off x="7158876" y="5065267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 rot="19343301">
            <a:off x="9253124" y="5092240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 rot="19343301">
            <a:off x="9432562" y="2479079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5" name="Rovná spojnica 24"/>
          <p:cNvCxnSpPr/>
          <p:nvPr/>
        </p:nvCxnSpPr>
        <p:spPr>
          <a:xfrm>
            <a:off x="9195015" y="2917166"/>
            <a:ext cx="697262" cy="0"/>
          </a:xfrm>
          <a:prstGeom prst="line">
            <a:avLst/>
          </a:prstGeom>
          <a:ln w="3175">
            <a:solidFill>
              <a:schemeClr val="bg1">
                <a:lumMod val="65000"/>
                <a:lumOff val="3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9195015" y="5415050"/>
            <a:ext cx="764093" cy="2211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ĺžnik 28"/>
          <p:cNvSpPr/>
          <p:nvPr/>
        </p:nvSpPr>
        <p:spPr>
          <a:xfrm>
            <a:off x="6773905" y="546779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9069104" y="541505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9990013" y="448882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7408532" y="439048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D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6681966" y="289306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34" name="Obdĺžnik 33"/>
          <p:cNvSpPr/>
          <p:nvPr/>
        </p:nvSpPr>
        <p:spPr>
          <a:xfrm>
            <a:off x="9182040" y="2906106"/>
            <a:ext cx="482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F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5" name="Obdĺžnik 34"/>
          <p:cNvSpPr/>
          <p:nvPr/>
        </p:nvSpPr>
        <p:spPr>
          <a:xfrm>
            <a:off x="9907760" y="18594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G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7782740" y="181997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H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7605608" y="5483188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 smtClean="0">
                <a:solidFill>
                  <a:schemeClr val="bg1"/>
                </a:solidFill>
              </a:rPr>
              <a:t>6cm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8589064" y="3720729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solidFill>
                  <a:schemeClr val="bg1"/>
                </a:solidFill>
              </a:rPr>
              <a:t>8</a:t>
            </a:r>
            <a:r>
              <a:rPr lang="sk-SK" sz="1600" b="1" dirty="0" smtClean="0">
                <a:solidFill>
                  <a:schemeClr val="bg1"/>
                </a:solidFill>
              </a:rPr>
              <a:t>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9600937" y="4911602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solidFill>
                  <a:schemeClr val="bg1"/>
                </a:solidFill>
              </a:rPr>
              <a:t>2</a:t>
            </a:r>
            <a:r>
              <a:rPr lang="sk-SK" sz="1600" b="1" dirty="0" smtClean="0">
                <a:solidFill>
                  <a:schemeClr val="bg1"/>
                </a:solidFill>
              </a:rPr>
              <a:t>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4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kvádra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940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2" grpId="0"/>
      <p:bldP spid="2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22" y="1381125"/>
            <a:ext cx="4156498" cy="5003374"/>
          </a:xfrm>
          <a:prstGeom prst="rect">
            <a:avLst/>
          </a:prstGeom>
        </p:spPr>
      </p:pic>
      <p:sp>
        <p:nvSpPr>
          <p:cNvPr id="16" name="Obdĺžnik 15"/>
          <p:cNvSpPr/>
          <p:nvPr/>
        </p:nvSpPr>
        <p:spPr>
          <a:xfrm>
            <a:off x="6317728" y="2562228"/>
            <a:ext cx="4378847" cy="25299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chemeClr val="bg1"/>
                </a:solidFill>
              </a:rPr>
              <a:t>ROZMERY </a:t>
            </a:r>
            <a:r>
              <a:rPr lang="sk-SK" sz="2400" b="1" dirty="0" smtClean="0">
                <a:solidFill>
                  <a:schemeClr val="bg1"/>
                </a:solidFill>
              </a:rPr>
              <a:t>IHLANA (pravidelného 4-bokého):</a:t>
            </a:r>
            <a:r>
              <a:rPr lang="sk-SK" sz="2400" b="1" dirty="0">
                <a:solidFill>
                  <a:schemeClr val="bg1"/>
                </a:solidFill>
              </a:rPr>
              <a:t/>
            </a:r>
            <a:br>
              <a:rPr lang="sk-SK" sz="2400" b="1" dirty="0">
                <a:solidFill>
                  <a:schemeClr val="bg1"/>
                </a:solidFill>
              </a:rPr>
            </a:br>
            <a:endParaRPr lang="sk-SK" sz="2400" b="1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0000"/>
                </a:solidFill>
              </a:rPr>
              <a:t>dĺžka - </a:t>
            </a:r>
            <a:r>
              <a:rPr lang="sk-SK" sz="2400" b="1" dirty="0" smtClean="0">
                <a:solidFill>
                  <a:srgbClr val="FF0000"/>
                </a:solidFill>
              </a:rPr>
              <a:t> a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0000"/>
                </a:solidFill>
              </a:rPr>
              <a:t>š</a:t>
            </a:r>
            <a:r>
              <a:rPr lang="sk-SK" sz="2400" b="1" dirty="0" smtClean="0">
                <a:solidFill>
                  <a:srgbClr val="FF0000"/>
                </a:solidFill>
              </a:rPr>
              <a:t>írka - a</a:t>
            </a:r>
            <a:endParaRPr lang="sk-SK" sz="2400" b="1" dirty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 smtClean="0">
                <a:solidFill>
                  <a:srgbClr val="92D050"/>
                </a:solidFill>
              </a:rPr>
              <a:t>výška - v</a:t>
            </a:r>
            <a:endParaRPr lang="sk-SK" sz="2400" b="1" dirty="0">
              <a:solidFill>
                <a:srgbClr val="92D050"/>
              </a:solidFill>
            </a:endParaRPr>
          </a:p>
        </p:txBody>
      </p:sp>
      <p:cxnSp>
        <p:nvCxnSpPr>
          <p:cNvPr id="18" name="Rovná spojnica 17"/>
          <p:cNvCxnSpPr>
            <a:stCxn id="3" idx="0"/>
          </p:cNvCxnSpPr>
          <p:nvPr/>
        </p:nvCxnSpPr>
        <p:spPr>
          <a:xfrm>
            <a:off x="1873983" y="5719049"/>
            <a:ext cx="2428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593485" y="1657323"/>
            <a:ext cx="0" cy="3356876"/>
          </a:xfrm>
          <a:prstGeom prst="line">
            <a:avLst/>
          </a:prstGeom>
          <a:ln w="57150">
            <a:solidFill>
              <a:srgbClr val="00B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IHLANA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0866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25729" y="943476"/>
            <a:ext cx="105191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3: </a:t>
            </a:r>
            <a:r>
              <a:rPr lang="sk-SK" sz="2400" b="1" dirty="0">
                <a:solidFill>
                  <a:schemeClr val="bg1"/>
                </a:solidFill>
              </a:rPr>
              <a:t>Narysuj </a:t>
            </a:r>
            <a:r>
              <a:rPr lang="sk-SK" sz="2400" b="1" dirty="0" smtClean="0">
                <a:solidFill>
                  <a:schemeClr val="bg1"/>
                </a:solidFill>
              </a:rPr>
              <a:t>pravidelný štvorboký ihlan ABCDV </a:t>
            </a:r>
            <a:r>
              <a:rPr lang="sk-SK" sz="2400" b="1" dirty="0">
                <a:solidFill>
                  <a:schemeClr val="bg1"/>
                </a:solidFill>
              </a:rPr>
              <a:t>, </a:t>
            </a:r>
            <a:r>
              <a:rPr lang="sk-SK" sz="2400" b="1" dirty="0" smtClean="0">
                <a:solidFill>
                  <a:schemeClr val="bg1"/>
                </a:solidFill>
              </a:rPr>
              <a:t>ktorého </a:t>
            </a:r>
            <a:r>
              <a:rPr lang="sk-SK" sz="2400" b="1" dirty="0">
                <a:solidFill>
                  <a:schemeClr val="bg1"/>
                </a:solidFill>
              </a:rPr>
              <a:t>hrana </a:t>
            </a:r>
            <a:r>
              <a:rPr lang="sk-SK" sz="2400" b="1" dirty="0" smtClean="0">
                <a:solidFill>
                  <a:schemeClr val="bg1"/>
                </a:solidFill>
              </a:rPr>
              <a:t> a má </a:t>
            </a:r>
            <a:r>
              <a:rPr lang="sk-SK" sz="2400" b="1" dirty="0">
                <a:solidFill>
                  <a:schemeClr val="bg1"/>
                </a:solidFill>
              </a:rPr>
              <a:t>dĺžku </a:t>
            </a:r>
            <a:r>
              <a:rPr lang="sk-SK" sz="2400" b="1" dirty="0" smtClean="0">
                <a:solidFill>
                  <a:schemeClr val="bg1"/>
                </a:solidFill>
              </a:rPr>
              <a:t>5 </a:t>
            </a:r>
            <a:r>
              <a:rPr lang="sk-SK" sz="2400" b="1" dirty="0" smtClean="0">
                <a:solidFill>
                  <a:schemeClr val="bg1"/>
                </a:solidFill>
              </a:rPr>
              <a:t>cm a výška v meria 8 cm.  </a:t>
            </a:r>
            <a:endParaRPr lang="sk-SK" sz="2400" b="1" dirty="0" smtClean="0">
              <a:solidFill>
                <a:schemeClr val="bg1"/>
              </a:solidFill>
            </a:endParaRPr>
          </a:p>
          <a:p>
            <a:endParaRPr lang="sk-SK" sz="2400" b="1" dirty="0" smtClean="0">
              <a:solidFill>
                <a:schemeClr val="bg1"/>
              </a:solidFill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Úloha </a:t>
            </a:r>
            <a:r>
              <a:rPr lang="sk-SK" sz="2400" b="1" dirty="0" smtClean="0">
                <a:solidFill>
                  <a:schemeClr val="bg1"/>
                </a:solidFill>
              </a:rPr>
              <a:t>4: </a:t>
            </a:r>
            <a:r>
              <a:rPr lang="sk-SK" sz="2400" b="1" dirty="0">
                <a:solidFill>
                  <a:schemeClr val="bg1"/>
                </a:solidFill>
              </a:rPr>
              <a:t>Narysuj pravidelný </a:t>
            </a:r>
            <a:r>
              <a:rPr lang="sk-SK" sz="2400" b="1" dirty="0" smtClean="0">
                <a:solidFill>
                  <a:schemeClr val="bg1"/>
                </a:solidFill>
              </a:rPr>
              <a:t>trojboký </a:t>
            </a:r>
            <a:r>
              <a:rPr lang="sk-SK" sz="2400" b="1" dirty="0">
                <a:solidFill>
                  <a:schemeClr val="bg1"/>
                </a:solidFill>
              </a:rPr>
              <a:t>ihlan </a:t>
            </a:r>
            <a:r>
              <a:rPr lang="sk-SK" sz="2400" b="1" dirty="0" smtClean="0">
                <a:solidFill>
                  <a:schemeClr val="bg1"/>
                </a:solidFill>
              </a:rPr>
              <a:t>ABCV </a:t>
            </a:r>
            <a:r>
              <a:rPr lang="sk-SK" sz="2400" b="1" dirty="0">
                <a:solidFill>
                  <a:schemeClr val="bg1"/>
                </a:solidFill>
              </a:rPr>
              <a:t>, ktorého hrana a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má dĺžku </a:t>
            </a:r>
            <a:r>
              <a:rPr lang="sk-SK" sz="2400" b="1" dirty="0" smtClean="0">
                <a:solidFill>
                  <a:schemeClr val="bg1"/>
                </a:solidFill>
              </a:rPr>
              <a:t>6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cm a výška v meria </a:t>
            </a:r>
            <a:r>
              <a:rPr lang="sk-SK" sz="2400" b="1" dirty="0" smtClean="0">
                <a:solidFill>
                  <a:schemeClr val="bg1"/>
                </a:solidFill>
              </a:rPr>
              <a:t>7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cm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  <a:endParaRPr lang="sk-SK" sz="2400" b="1" dirty="0" smtClean="0">
              <a:solidFill>
                <a:schemeClr val="bg1"/>
              </a:solidFill>
            </a:endParaRPr>
          </a:p>
          <a:p>
            <a:endParaRPr lang="sk-SK" sz="2400" b="1" dirty="0">
              <a:solidFill>
                <a:schemeClr val="bg1"/>
              </a:solidFill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Úloha </a:t>
            </a:r>
            <a:r>
              <a:rPr lang="sk-SK" sz="2400" b="1" dirty="0" smtClean="0">
                <a:solidFill>
                  <a:schemeClr val="bg1"/>
                </a:solidFill>
              </a:rPr>
              <a:t>5: </a:t>
            </a:r>
            <a:r>
              <a:rPr lang="sk-SK" sz="2400" b="1" dirty="0">
                <a:solidFill>
                  <a:schemeClr val="bg1"/>
                </a:solidFill>
              </a:rPr>
              <a:t>Narysuj pravidelný </a:t>
            </a:r>
            <a:r>
              <a:rPr lang="sk-SK" sz="2400" b="1" dirty="0" smtClean="0">
                <a:solidFill>
                  <a:schemeClr val="bg1"/>
                </a:solidFill>
              </a:rPr>
              <a:t>šesťboký </a:t>
            </a:r>
            <a:r>
              <a:rPr lang="sk-SK" sz="2400" b="1" dirty="0">
                <a:solidFill>
                  <a:schemeClr val="bg1"/>
                </a:solidFill>
              </a:rPr>
              <a:t>ihlan </a:t>
            </a:r>
            <a:r>
              <a:rPr lang="sk-SK" sz="2400" b="1" dirty="0" smtClean="0">
                <a:solidFill>
                  <a:schemeClr val="bg1"/>
                </a:solidFill>
              </a:rPr>
              <a:t>ABCDEFV </a:t>
            </a:r>
            <a:r>
              <a:rPr lang="sk-SK" sz="2400" b="1" dirty="0">
                <a:solidFill>
                  <a:schemeClr val="bg1"/>
                </a:solidFill>
              </a:rPr>
              <a:t>, ktorého hrana a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má dĺžku </a:t>
            </a:r>
            <a:r>
              <a:rPr lang="sk-SK" sz="2400" b="1" dirty="0" smtClean="0">
                <a:solidFill>
                  <a:schemeClr val="bg1"/>
                </a:solidFill>
              </a:rPr>
              <a:t>4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cm a výška v meria </a:t>
            </a:r>
            <a:r>
              <a:rPr lang="sk-SK" sz="2400" b="1" smtClean="0">
                <a:solidFill>
                  <a:schemeClr val="bg1"/>
                </a:solidFill>
              </a:rPr>
              <a:t>6</a:t>
            </a:r>
            <a:r>
              <a:rPr lang="pt-BR" sz="2400" b="1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cm.</a:t>
            </a:r>
            <a:endParaRPr lang="sk-SK" sz="2400" b="1" dirty="0">
              <a:solidFill>
                <a:schemeClr val="bg1"/>
              </a:solidFill>
            </a:endParaRPr>
          </a:p>
          <a:p>
            <a:endParaRPr lang="sk-SK" sz="2400" b="1" dirty="0" smtClean="0">
              <a:solidFill>
                <a:schemeClr val="bg1"/>
              </a:solidFill>
            </a:endParaRPr>
          </a:p>
          <a:p>
            <a:endParaRPr lang="sk-SK" sz="2400" b="1" dirty="0">
              <a:solidFill>
                <a:schemeClr val="bg1"/>
              </a:solidFill>
            </a:endParaRPr>
          </a:p>
          <a:p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4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IHLANA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548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85193" y="802433"/>
            <a:ext cx="478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smtClean="0">
                <a:solidFill>
                  <a:schemeClr val="bg1"/>
                </a:solidFill>
              </a:rPr>
              <a:t>Úloha </a:t>
            </a:r>
            <a:r>
              <a:rPr lang="sk-SK" sz="3200" b="1" dirty="0" smtClean="0">
                <a:solidFill>
                  <a:schemeClr val="bg1"/>
                </a:solidFill>
              </a:rPr>
              <a:t>na precvičenie :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06536" y="2231053"/>
            <a:ext cx="933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Narysujte kocku ABCDEFGH, ktorej hrana meria 6 cm.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Urobte nadhľad zľava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74434" y="5292745"/>
            <a:ext cx="4889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</a:rPr>
              <a:t>Ď</a:t>
            </a:r>
            <a:r>
              <a:rPr lang="sk-SK" sz="3200" b="1" dirty="0" smtClean="0">
                <a:solidFill>
                  <a:schemeClr val="bg1"/>
                </a:solidFill>
              </a:rPr>
              <a:t>akujem za pozornosť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Vypracovala. Mgr. A. Trilcová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57808" y="3859728"/>
            <a:ext cx="943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Pomôcka: Nezabudnite, že bočná hrana má v zobrazení len polovicu svojej dĺžky 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3655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Základné POJMY</a:t>
            </a:r>
            <a:endParaRPr lang="sk-SK" b="1" dirty="0"/>
          </a:p>
        </p:txBody>
      </p:sp>
      <p:sp>
        <p:nvSpPr>
          <p:cNvPr id="3" name="Obdĺžnik 2"/>
          <p:cNvSpPr/>
          <p:nvPr/>
        </p:nvSpPr>
        <p:spPr>
          <a:xfrm>
            <a:off x="533400" y="1561237"/>
            <a:ext cx="106203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Rozmer – </a:t>
            </a:r>
            <a:r>
              <a:rPr lang="sk-SK" sz="3200" dirty="0" smtClean="0">
                <a:solidFill>
                  <a:schemeClr val="bg1"/>
                </a:solidFill>
              </a:rPr>
              <a:t>určitá dĺžka, ktorú vieme odmerať</a:t>
            </a:r>
            <a:endParaRPr lang="sk-SK" sz="3200" dirty="0" smtClean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Bod, Priamka, Rovina, Priestor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Geometria: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Planimetria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Stereometria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Geometrický útvar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Rovinný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Priestorový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3200" dirty="0" smtClean="0">
              <a:solidFill>
                <a:schemeClr val="bg1"/>
              </a:solidFill>
            </a:endParaRPr>
          </a:p>
          <a:p>
            <a:endParaRPr lang="sk-SK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Geometr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r="17333"/>
          <a:stretch/>
        </p:blipFill>
        <p:spPr bwMode="auto">
          <a:xfrm>
            <a:off x="6869639" y="2809875"/>
            <a:ext cx="4760386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7350" y="1"/>
            <a:ext cx="8534400" cy="819150"/>
          </a:xfrm>
        </p:spPr>
        <p:txBody>
          <a:bodyPr/>
          <a:lstStyle/>
          <a:p>
            <a:pPr algn="ctr"/>
            <a:r>
              <a:rPr lang="sk-SK" b="1" dirty="0" smtClean="0"/>
              <a:t>GEOMETRICKÉ útvary</a:t>
            </a:r>
            <a:endParaRPr lang="sk-SK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90600"/>
            <a:ext cx="3752850" cy="5486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923925"/>
            <a:ext cx="3752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5637" y="1154285"/>
            <a:ext cx="6400800" cy="1947333"/>
          </a:xfrm>
        </p:spPr>
        <p:txBody>
          <a:bodyPr>
            <a:noAutofit/>
          </a:bodyPr>
          <a:lstStyle/>
          <a:p>
            <a:r>
              <a:rPr lang="sk-SK" sz="2200" b="1" dirty="0" smtClean="0">
                <a:solidFill>
                  <a:srgbClr val="FF0000"/>
                </a:solidFill>
              </a:rPr>
              <a:t>Obraz</a:t>
            </a:r>
            <a:r>
              <a:rPr lang="sk-SK" sz="2200" dirty="0" smtClean="0"/>
              <a:t> – zakreslenie zobrazovaného telesa do roviny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Priemetňa (nárysňa) </a:t>
            </a:r>
            <a:r>
              <a:rPr lang="sk-SK" sz="2200" dirty="0" smtClean="0"/>
              <a:t>– premietacia rovina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Premietacia priamka </a:t>
            </a:r>
            <a:r>
              <a:rPr lang="sk-SK" sz="2200" dirty="0" smtClean="0"/>
              <a:t>– smeruje od bodu na telese ku priemetni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Smer premietania </a:t>
            </a:r>
            <a:r>
              <a:rPr lang="sk-SK" sz="2200" dirty="0" smtClean="0"/>
              <a:t>– je určený premietacou priamkou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(Voľné) rovnobežné premietanie </a:t>
            </a:r>
            <a:r>
              <a:rPr lang="sk-SK" sz="2200" dirty="0" smtClean="0"/>
              <a:t>– spôsob zobrazenia telesa do roviny rovnobežnými premietacími priamkami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Rovnobežný priemet </a:t>
            </a:r>
            <a:r>
              <a:rPr lang="sk-SK" sz="2200" dirty="0" smtClean="0"/>
              <a:t>– tieň, ktorý teleso vrhá pri slnečnom osvetlení na rovnú plochu</a:t>
            </a:r>
          </a:p>
          <a:p>
            <a:endParaRPr lang="sk-SK" sz="2200" dirty="0"/>
          </a:p>
        </p:txBody>
      </p:sp>
      <p:sp>
        <p:nvSpPr>
          <p:cNvPr id="4" name="AutoShape 2" descr="ZOBRAZOVANIE SÚČIAST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r="6391"/>
          <a:stretch/>
        </p:blipFill>
        <p:spPr>
          <a:xfrm>
            <a:off x="7248525" y="1299277"/>
            <a:ext cx="4743450" cy="3829936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Zobrazovanie telies do roviny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888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Voľné rovnobežné premietanie</a:t>
            </a:r>
            <a:endParaRPr lang="sk-SK" b="1" dirty="0"/>
          </a:p>
        </p:txBody>
      </p:sp>
      <p:sp>
        <p:nvSpPr>
          <p:cNvPr id="3" name="Obdĺžnik 2"/>
          <p:cNvSpPr/>
          <p:nvPr/>
        </p:nvSpPr>
        <p:spPr>
          <a:xfrm>
            <a:off x="533400" y="1561237"/>
            <a:ext cx="1062037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sz="3200" b="1" u="sng" dirty="0" smtClean="0">
                <a:solidFill>
                  <a:schemeClr val="bg1"/>
                </a:solidFill>
              </a:rPr>
              <a:t>PRAVIDLÁ: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dirty="0" smtClean="0">
                <a:solidFill>
                  <a:schemeClr val="bg1"/>
                </a:solidFill>
              </a:rPr>
              <a:t>Úsečky </a:t>
            </a:r>
            <a:r>
              <a:rPr lang="sk-SK" sz="3200" b="1" dirty="0" smtClean="0">
                <a:solidFill>
                  <a:schemeClr val="bg1"/>
                </a:solidFill>
              </a:rPr>
              <a:t>v rovinách rovnobežných </a:t>
            </a:r>
            <a:r>
              <a:rPr lang="sk-SK" sz="3200" dirty="0" smtClean="0">
                <a:solidFill>
                  <a:schemeClr val="bg1"/>
                </a:solidFill>
              </a:rPr>
              <a:t>s nárysňou (priemetňou) rysujeme </a:t>
            </a:r>
            <a:r>
              <a:rPr lang="sk-SK" sz="3200" dirty="0">
                <a:solidFill>
                  <a:schemeClr val="bg1"/>
                </a:solidFill>
              </a:rPr>
              <a:t>v pôvodnej veľkosti.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dirty="0" smtClean="0">
                <a:solidFill>
                  <a:schemeClr val="bg1"/>
                </a:solidFill>
              </a:rPr>
              <a:t>Úsečky </a:t>
            </a:r>
            <a:r>
              <a:rPr lang="sk-SK" sz="3200" b="1" dirty="0" smtClean="0">
                <a:solidFill>
                  <a:schemeClr val="bg1"/>
                </a:solidFill>
              </a:rPr>
              <a:t>v rovinách kolmých </a:t>
            </a:r>
            <a:r>
              <a:rPr lang="sk-SK" sz="3200" dirty="0" smtClean="0">
                <a:solidFill>
                  <a:schemeClr val="bg1"/>
                </a:solidFill>
              </a:rPr>
              <a:t>na nárysňu rysujeme </a:t>
            </a:r>
            <a:r>
              <a:rPr lang="sk-SK" sz="3200" dirty="0">
                <a:solidFill>
                  <a:schemeClr val="bg1"/>
                </a:solidFill>
              </a:rPr>
              <a:t>pod 45° uhlom a v polovičnej veľkosti.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b="1" dirty="0" smtClean="0">
                <a:solidFill>
                  <a:schemeClr val="bg1"/>
                </a:solidFill>
              </a:rPr>
              <a:t>Viditeľné hrany </a:t>
            </a:r>
            <a:r>
              <a:rPr lang="sk-SK" sz="3200" dirty="0" smtClean="0">
                <a:solidFill>
                  <a:schemeClr val="bg1"/>
                </a:solidFill>
              </a:rPr>
              <a:t>rysujeme hrubou čiarou a neviditeľné </a:t>
            </a:r>
            <a:r>
              <a:rPr lang="sk-SK" sz="3200" dirty="0">
                <a:solidFill>
                  <a:schemeClr val="bg1"/>
                </a:solidFill>
              </a:rPr>
              <a:t>hrany rysujeme čiarkovane </a:t>
            </a:r>
            <a:r>
              <a:rPr lang="sk-SK" sz="3200" dirty="0" smtClean="0">
                <a:solidFill>
                  <a:schemeClr val="bg1"/>
                </a:solidFill>
              </a:rPr>
              <a:t>čiarou.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0868" y="673435"/>
            <a:ext cx="1099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Rôzne pohľady na kocku vo voľnom rovnobežnom premietaní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" y="1352145"/>
            <a:ext cx="2545314" cy="235836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5238" y="1352145"/>
            <a:ext cx="2799660" cy="2358368"/>
          </a:xfrm>
          <a:prstGeom prst="rect">
            <a:avLst/>
          </a:prstGeom>
          <a:noFill/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9" y="1352145"/>
            <a:ext cx="2445819" cy="235836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1918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Nadhľad sprava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31383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Nadhľad zľava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42557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Podhľad sprava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9359177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Podhľad zľava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5" y="1352145"/>
            <a:ext cx="2337319" cy="2372886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9869250" y="2929810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A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1292739" y="2929808"/>
            <a:ext cx="370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B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0705322" y="3402736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C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9359177" y="340273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D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9869249" y="148667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E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11281853" y="152710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F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0857722" y="2091190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9261205" y="2069663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401217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hornú a pravú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313834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hornú a ľavú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528210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dolnú a pravú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9578949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dolnú a ľavú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5" name="Nadpis 1"/>
          <p:cNvSpPr txBox="1">
            <a:spLocks/>
          </p:cNvSpPr>
          <p:nvPr/>
        </p:nvSpPr>
        <p:spPr>
          <a:xfrm>
            <a:off x="1657350" y="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Rôzne spôsoby premietania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934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19" y="1696548"/>
            <a:ext cx="3538479" cy="3538479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5446900" y="4818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>
                <a:solidFill>
                  <a:schemeClr val="bg1"/>
                </a:solidFill>
              </a:rPr>
              <a:t>Kocka má všetky hrany rovnako dlhé, preto nám na jej rysovanie stačí </a:t>
            </a:r>
            <a:r>
              <a:rPr lang="sk-SK" b="1" dirty="0" smtClean="0">
                <a:solidFill>
                  <a:schemeClr val="bg1"/>
                </a:solidFill>
              </a:rPr>
              <a:t> jeden </a:t>
            </a:r>
            <a:r>
              <a:rPr lang="sk-SK" b="1" dirty="0">
                <a:solidFill>
                  <a:schemeClr val="bg1"/>
                </a:solidFill>
              </a:rPr>
              <a:t>rozmer, napr. a = </a:t>
            </a:r>
            <a:r>
              <a:rPr lang="sk-SK" b="1" dirty="0" smtClean="0">
                <a:solidFill>
                  <a:schemeClr val="bg1"/>
                </a:solidFill>
              </a:rPr>
              <a:t>5 </a:t>
            </a:r>
            <a:r>
              <a:rPr lang="sk-SK" b="1" dirty="0">
                <a:solidFill>
                  <a:schemeClr val="bg1"/>
                </a:solidFill>
              </a:rPr>
              <a:t>cm.</a:t>
            </a: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7567707" y="1464011"/>
            <a:ext cx="3227812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ROZMERY KOCKY:</a:t>
            </a:r>
            <a:b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 smtClean="0">
                <a:solidFill>
                  <a:srgbClr val="FF0000"/>
                </a:solidFill>
              </a:rPr>
              <a:t>dĺžka - 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>
                <a:solidFill>
                  <a:srgbClr val="FFC000"/>
                </a:solidFill>
              </a:rPr>
              <a:t>š</a:t>
            </a:r>
            <a:r>
              <a:rPr lang="sk-SK" sz="2400" b="1" dirty="0" smtClean="0">
                <a:solidFill>
                  <a:srgbClr val="FFC000"/>
                </a:solidFill>
              </a:rPr>
              <a:t>írka  - 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výška -a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lang="sk-SK" sz="2400" dirty="0" smtClean="0">
              <a:solidFill>
                <a:schemeClr val="tx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315617" y="519715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211217" y="519715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099803" y="4169255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023188" y="4194319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15617" y="238434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318519" y="2391154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047861" y="1511882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2130490" y="1511882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6" name="Rovná spojnica 15"/>
          <p:cNvCxnSpPr/>
          <p:nvPr/>
        </p:nvCxnSpPr>
        <p:spPr>
          <a:xfrm>
            <a:off x="1612019" y="5217368"/>
            <a:ext cx="2706500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/>
          <p:cNvCxnSpPr/>
          <p:nvPr/>
        </p:nvCxnSpPr>
        <p:spPr>
          <a:xfrm>
            <a:off x="4318519" y="2500604"/>
            <a:ext cx="0" cy="2696547"/>
          </a:xfrm>
          <a:prstGeom prst="line">
            <a:avLst/>
          </a:prstGeom>
          <a:ln w="57150">
            <a:solidFill>
              <a:schemeClr val="accent4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 flipV="1">
            <a:off x="4291114" y="4388188"/>
            <a:ext cx="857326" cy="818166"/>
          </a:xfrm>
          <a:prstGeom prst="line">
            <a:avLst/>
          </a:prstGeom>
          <a:ln w="57150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2550367" y="5222014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a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44" name="BlokTextu 43"/>
          <p:cNvSpPr txBox="1"/>
          <p:nvPr/>
        </p:nvSpPr>
        <p:spPr>
          <a:xfrm>
            <a:off x="4756514" y="4637036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C000"/>
                </a:solidFill>
              </a:rPr>
              <a:t>a</a:t>
            </a:r>
            <a:endParaRPr lang="sk-SK" sz="2400" b="1" dirty="0">
              <a:solidFill>
                <a:srgbClr val="FFC000"/>
              </a:solidFill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3895530" y="3272806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kocky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1882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5816" y="742383"/>
            <a:ext cx="98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1: Narysuj kocku ABCDEFGH , ktorej hrana má dĺžku 5 cm  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87775" y="1242305"/>
            <a:ext cx="553821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1)narysujeme štvorec ABFE so stranou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dlhou 5 cm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2)</a:t>
            </a:r>
            <a:r>
              <a:rPr lang="sk-SK" sz="2000" dirty="0">
                <a:solidFill>
                  <a:schemeClr val="bg1"/>
                </a:solidFill>
              </a:rPr>
              <a:t>n</a:t>
            </a:r>
            <a:r>
              <a:rPr lang="sk-SK" sz="2000" dirty="0" smtClean="0">
                <a:solidFill>
                  <a:schemeClr val="bg1"/>
                </a:solidFill>
              </a:rPr>
              <a:t>arysujeme  uhly o veľkosti 45° s   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vrcholom </a:t>
            </a:r>
            <a:r>
              <a:rPr lang="sk-SK" sz="2000" dirty="0">
                <a:solidFill>
                  <a:schemeClr val="bg1"/>
                </a:solidFill>
              </a:rPr>
              <a:t>v </a:t>
            </a:r>
            <a:r>
              <a:rPr lang="sk-SK" sz="2000" dirty="0" smtClean="0">
                <a:solidFill>
                  <a:schemeClr val="bg1"/>
                </a:solidFill>
              </a:rPr>
              <a:t>bodoch  A,B,E ,F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3) na ramene uhla nameriame dĺžku, ktorá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 sa rovná polovici dĺžky hrany – 2,5cm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4) dostaneme body C,D,G,H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5) narysujeme úsečky </a:t>
            </a:r>
            <a:r>
              <a:rPr lang="sk-SK" sz="2000" dirty="0">
                <a:solidFill>
                  <a:schemeClr val="bg1"/>
                </a:solidFill>
              </a:rPr>
              <a:t>DC, HG, DH, </a:t>
            </a:r>
            <a:r>
              <a:rPr lang="sk-SK" sz="2000" dirty="0" smtClean="0">
                <a:solidFill>
                  <a:schemeClr val="bg1"/>
                </a:solidFill>
              </a:rPr>
              <a:t>CG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6) hrany </a:t>
            </a:r>
            <a:r>
              <a:rPr lang="sk-SK" sz="2000" dirty="0">
                <a:solidFill>
                  <a:schemeClr val="bg1"/>
                </a:solidFill>
              </a:rPr>
              <a:t>AD, DC a DH </a:t>
            </a:r>
            <a:r>
              <a:rPr lang="sk-SK" sz="2000" b="1" dirty="0">
                <a:solidFill>
                  <a:schemeClr val="bg1"/>
                </a:solidFill>
              </a:rPr>
              <a:t>nevidíme</a:t>
            </a:r>
            <a:r>
              <a:rPr lang="sk-SK" sz="2000" dirty="0">
                <a:solidFill>
                  <a:schemeClr val="bg1"/>
                </a:solidFill>
              </a:rPr>
              <a:t>, preto ich </a:t>
            </a:r>
            <a:r>
              <a:rPr lang="sk-SK" sz="2000" dirty="0" smtClean="0">
                <a:solidFill>
                  <a:schemeClr val="bg1"/>
                </a:solidFill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     rysujeme </a:t>
            </a:r>
            <a:r>
              <a:rPr lang="sk-SK" sz="2000" b="1" dirty="0">
                <a:solidFill>
                  <a:schemeClr val="bg1"/>
                </a:solidFill>
              </a:rPr>
              <a:t>čiarkovane</a:t>
            </a:r>
            <a:r>
              <a:rPr lang="sk-SK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7159902" y="2796141"/>
            <a:ext cx="2160000" cy="2160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" name="Rovná spojnica 4"/>
          <p:cNvCxnSpPr/>
          <p:nvPr/>
        </p:nvCxnSpPr>
        <p:spPr>
          <a:xfrm rot="18900000">
            <a:off x="7001740" y="2414303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18900000">
            <a:off x="9161741" y="241430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18900000">
            <a:off x="9183744" y="457430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8900000">
            <a:off x="7001740" y="4574301"/>
            <a:ext cx="1080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7945582" y="2006582"/>
            <a:ext cx="216000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7963094" y="4203340"/>
            <a:ext cx="2142488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10096825" y="2014086"/>
            <a:ext cx="17513" cy="216000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7917066" y="2046333"/>
            <a:ext cx="17513" cy="2160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6832032" y="495613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9238698" y="495613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B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0146762" y="4018674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7487402" y="3989420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D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894508" y="244627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9151056" y="2418942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F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0122121" y="1718882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G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7654245" y="1609811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7896580" y="4963206"/>
            <a:ext cx="69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5cm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302196" y="2485944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9467323" y="4624652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7274214" y="4632975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9415616" y="2474801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30" name="Rovná spojnica 29"/>
          <p:cNvCxnSpPr/>
          <p:nvPr/>
        </p:nvCxnSpPr>
        <p:spPr>
          <a:xfrm>
            <a:off x="9238698" y="2786886"/>
            <a:ext cx="694688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9355593" y="4956139"/>
            <a:ext cx="694688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9800394" y="4338310"/>
            <a:ext cx="110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chemeClr val="bg1"/>
                </a:solidFill>
              </a:rPr>
              <a:t>2,5 cm</a:t>
            </a:r>
            <a:endParaRPr lang="sk-SK" sz="1400" dirty="0">
              <a:solidFill>
                <a:schemeClr val="bg1"/>
              </a:solidFill>
            </a:endParaRPr>
          </a:p>
        </p:txBody>
      </p:sp>
      <p:sp>
        <p:nvSpPr>
          <p:cNvPr id="29" name="Nadpis 1"/>
          <p:cNvSpPr txBox="1">
            <a:spLocks/>
          </p:cNvSpPr>
          <p:nvPr/>
        </p:nvSpPr>
        <p:spPr>
          <a:xfrm>
            <a:off x="1658786" y="13580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kocky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073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/>
          <p:cNvGrpSpPr/>
          <p:nvPr/>
        </p:nvGrpSpPr>
        <p:grpSpPr>
          <a:xfrm>
            <a:off x="1683238" y="1575645"/>
            <a:ext cx="3517255" cy="4543514"/>
            <a:chOff x="4857752" y="1713778"/>
            <a:chExt cx="3517255" cy="4543514"/>
          </a:xfrm>
        </p:grpSpPr>
        <p:sp>
          <p:nvSpPr>
            <p:cNvPr id="3" name="Obdĺžnik 2"/>
            <p:cNvSpPr/>
            <p:nvPr/>
          </p:nvSpPr>
          <p:spPr>
            <a:xfrm>
              <a:off x="4857752" y="5857182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A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AutoShape 5"/>
            <p:cNvSpPr>
              <a:spLocks noChangeAspect="1" noChangeArrowheads="1"/>
            </p:cNvSpPr>
            <p:nvPr/>
          </p:nvSpPr>
          <p:spPr bwMode="auto">
            <a:xfrm>
              <a:off x="5022497" y="1956668"/>
              <a:ext cx="3035798" cy="3900515"/>
            </a:xfrm>
            <a:prstGeom prst="cube">
              <a:avLst>
                <a:gd name="adj" fmla="val 18188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cxnSp>
          <p:nvCxnSpPr>
            <p:cNvPr id="5" name="Rovná spojnica 4"/>
            <p:cNvCxnSpPr/>
            <p:nvPr/>
          </p:nvCxnSpPr>
          <p:spPr>
            <a:xfrm rot="5400000">
              <a:off x="3915116" y="3636875"/>
              <a:ext cx="3312000" cy="2030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/>
            <p:cNvCxnSpPr/>
            <p:nvPr/>
          </p:nvCxnSpPr>
          <p:spPr>
            <a:xfrm>
              <a:off x="5572132" y="5286388"/>
              <a:ext cx="2484000" cy="3601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>
            <a:xfrm rot="5400000" flipH="1" flipV="1">
              <a:off x="5011917" y="5296968"/>
              <a:ext cx="570794" cy="549635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bdĺžnik 7"/>
            <p:cNvSpPr/>
            <p:nvPr/>
          </p:nvSpPr>
          <p:spPr>
            <a:xfrm>
              <a:off x="7358082" y="5857182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B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7928739" y="5329961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Obdĺžnik 9"/>
            <p:cNvSpPr/>
            <p:nvPr/>
          </p:nvSpPr>
          <p:spPr>
            <a:xfrm>
              <a:off x="5500694" y="5329961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4976328" y="2500306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E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7476658" y="2500306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F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7993517" y="1713778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G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Obdĺžnik 13"/>
            <p:cNvSpPr/>
            <p:nvPr/>
          </p:nvSpPr>
          <p:spPr>
            <a:xfrm>
              <a:off x="5214942" y="1713778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H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Obdĺžnik 15"/>
          <p:cNvSpPr/>
          <p:nvPr/>
        </p:nvSpPr>
        <p:spPr>
          <a:xfrm>
            <a:off x="6317728" y="2562228"/>
            <a:ext cx="3558363" cy="21605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chemeClr val="bg1"/>
                </a:solidFill>
              </a:rPr>
              <a:t>ROZMERY KVÁDRA:</a:t>
            </a:r>
            <a:br>
              <a:rPr lang="sk-SK" sz="2400" b="1" dirty="0">
                <a:solidFill>
                  <a:schemeClr val="bg1"/>
                </a:solidFill>
              </a:rPr>
            </a:br>
            <a:endParaRPr lang="sk-SK" sz="2400" b="1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0000"/>
                </a:solidFill>
              </a:rPr>
              <a:t>dĺžka - </a:t>
            </a:r>
            <a:r>
              <a:rPr lang="sk-SK" sz="2400" b="1" dirty="0" smtClean="0">
                <a:solidFill>
                  <a:srgbClr val="FF0000"/>
                </a:solidFill>
              </a:rPr>
              <a:t> a</a:t>
            </a:r>
            <a:endParaRPr lang="sk-SK" sz="2400" b="1" dirty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FF00"/>
                </a:solidFill>
              </a:rPr>
              <a:t>šírka </a:t>
            </a:r>
            <a:r>
              <a:rPr lang="sk-SK" sz="2400" b="1" dirty="0" smtClean="0">
                <a:solidFill>
                  <a:srgbClr val="FFFF00"/>
                </a:solidFill>
              </a:rPr>
              <a:t>-   b</a:t>
            </a:r>
            <a:endParaRPr lang="sk-SK" sz="2400" b="1" dirty="0">
              <a:solidFill>
                <a:srgbClr val="FFFF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00B050"/>
                </a:solidFill>
              </a:rPr>
              <a:t>výška </a:t>
            </a:r>
            <a:r>
              <a:rPr lang="sk-SK" sz="2400" b="1" dirty="0" smtClean="0">
                <a:solidFill>
                  <a:srgbClr val="00B050"/>
                </a:solidFill>
              </a:rPr>
              <a:t>- c</a:t>
            </a:r>
            <a:endParaRPr lang="sk-SK" sz="2400" b="1" dirty="0">
              <a:solidFill>
                <a:srgbClr val="00B050"/>
              </a:solidFill>
            </a:endParaRPr>
          </a:p>
        </p:txBody>
      </p:sp>
      <p:cxnSp>
        <p:nvCxnSpPr>
          <p:cNvPr id="18" name="Rovná spojnica 17"/>
          <p:cNvCxnSpPr>
            <a:stCxn id="3" idx="0"/>
          </p:cNvCxnSpPr>
          <p:nvPr/>
        </p:nvCxnSpPr>
        <p:spPr>
          <a:xfrm>
            <a:off x="1873983" y="5719049"/>
            <a:ext cx="2428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 flipV="1">
            <a:off x="4341764" y="5165123"/>
            <a:ext cx="554167" cy="553927"/>
          </a:xfrm>
          <a:prstGeom prst="line">
            <a:avLst/>
          </a:prstGeom>
          <a:ln w="381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4341764" y="2362173"/>
            <a:ext cx="0" cy="3356876"/>
          </a:xfrm>
          <a:prstGeom prst="line">
            <a:avLst/>
          </a:prstGeom>
          <a:ln w="57150">
            <a:solidFill>
              <a:srgbClr val="92D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2893359" y="5749827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a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4525271" y="5373629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3984905" y="3671279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92D050"/>
                </a:solidFill>
              </a:rPr>
              <a:t>c</a:t>
            </a:r>
            <a:endParaRPr lang="sk-SK" sz="2000" b="1" dirty="0">
              <a:solidFill>
                <a:srgbClr val="92D050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5712412" y="5268772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Kváder </a:t>
            </a:r>
            <a:r>
              <a:rPr lang="sk-SK" b="1" dirty="0">
                <a:solidFill>
                  <a:schemeClr val="bg1"/>
                </a:solidFill>
              </a:rPr>
              <a:t>má </a:t>
            </a:r>
            <a:r>
              <a:rPr lang="sk-SK" b="1" dirty="0" smtClean="0">
                <a:solidFill>
                  <a:schemeClr val="bg1"/>
                </a:solidFill>
              </a:rPr>
              <a:t>viac rozmerov, </a:t>
            </a:r>
            <a:r>
              <a:rPr lang="sk-SK" b="1" dirty="0">
                <a:solidFill>
                  <a:schemeClr val="bg1"/>
                </a:solidFill>
              </a:rPr>
              <a:t>preto </a:t>
            </a:r>
            <a:r>
              <a:rPr lang="sk-SK" b="1" dirty="0" smtClean="0">
                <a:solidFill>
                  <a:schemeClr val="bg1"/>
                </a:solidFill>
              </a:rPr>
              <a:t>na jeho narysovanie potrebujeme poznať všetky 3 dĺžky, </a:t>
            </a:r>
            <a:r>
              <a:rPr lang="sk-SK" b="1" dirty="0">
                <a:solidFill>
                  <a:schemeClr val="bg1"/>
                </a:solidFill>
              </a:rPr>
              <a:t>napr</a:t>
            </a:r>
            <a:r>
              <a:rPr lang="sk-SK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b="1" dirty="0">
                <a:solidFill>
                  <a:schemeClr val="bg1"/>
                </a:solidFill>
              </a:rPr>
              <a:t>a = </a:t>
            </a:r>
            <a:r>
              <a:rPr lang="sk-SK" b="1" dirty="0" smtClean="0">
                <a:solidFill>
                  <a:schemeClr val="bg1"/>
                </a:solidFill>
              </a:rPr>
              <a:t>6cm, b=4 cm, c=8cm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8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kvádra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000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406</TotalTime>
  <Words>634</Words>
  <Application>Microsoft Office PowerPoint</Application>
  <PresentationFormat>Širokouhlá</PresentationFormat>
  <Paragraphs>162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Comic Sans MS</vt:lpstr>
      <vt:lpstr>Wingdings 2</vt:lpstr>
      <vt:lpstr>Wingdings 3</vt:lpstr>
      <vt:lpstr>Výsek</vt:lpstr>
      <vt:lpstr>Stereometria -zobrazovanie do roviny</vt:lpstr>
      <vt:lpstr>Prezentácia programu PowerPoint</vt:lpstr>
      <vt:lpstr>GEOMETRICKÉ útvary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KOCKA  A  KVÁDER</dc:title>
  <dc:creator>Anna Trilcová</dc:creator>
  <cp:lastModifiedBy>Dušan Andraško</cp:lastModifiedBy>
  <cp:revision>48</cp:revision>
  <dcterms:created xsi:type="dcterms:W3CDTF">2021-02-02T18:53:41Z</dcterms:created>
  <dcterms:modified xsi:type="dcterms:W3CDTF">2022-04-28T05:59:02Z</dcterms:modified>
</cp:coreProperties>
</file>