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9E70-A5B6-4C51-BEF5-5DE2F0CBF0A4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457-8F55-41D9-99D6-A61B010C1F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837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9E70-A5B6-4C51-BEF5-5DE2F0CBF0A4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457-8F55-41D9-99D6-A61B010C1F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426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9E70-A5B6-4C51-BEF5-5DE2F0CBF0A4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457-8F55-41D9-99D6-A61B010C1F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26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9E70-A5B6-4C51-BEF5-5DE2F0CBF0A4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457-8F55-41D9-99D6-A61B010C1F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62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9E70-A5B6-4C51-BEF5-5DE2F0CBF0A4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457-8F55-41D9-99D6-A61B010C1F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726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9E70-A5B6-4C51-BEF5-5DE2F0CBF0A4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457-8F55-41D9-99D6-A61B010C1F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8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9E70-A5B6-4C51-BEF5-5DE2F0CBF0A4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457-8F55-41D9-99D6-A61B010C1F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843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9E70-A5B6-4C51-BEF5-5DE2F0CBF0A4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457-8F55-41D9-99D6-A61B010C1F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314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9E70-A5B6-4C51-BEF5-5DE2F0CBF0A4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457-8F55-41D9-99D6-A61B010C1F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397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9E70-A5B6-4C51-BEF5-5DE2F0CBF0A4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457-8F55-41D9-99D6-A61B010C1F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915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9E70-A5B6-4C51-BEF5-5DE2F0CBF0A4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2457-8F55-41D9-99D6-A61B010C1F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244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9E70-A5B6-4C51-BEF5-5DE2F0CBF0A4}" type="datetimeFigureOut">
              <a:rPr lang="sk-SK" smtClean="0"/>
              <a:t>17.10.2023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2457-8F55-41D9-99D6-A61B010C1FE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85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476673"/>
            <a:ext cx="8136904" cy="720079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Jazykový štýl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7920880" cy="5256584"/>
          </a:xfrm>
        </p:spPr>
        <p:txBody>
          <a:bodyPr>
            <a:normAutofit fontScale="400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sk-SK" sz="6000" b="1" dirty="0" smtClean="0">
                <a:solidFill>
                  <a:schemeClr val="tx1"/>
                </a:solidFill>
              </a:rPr>
              <a:t>jazyk</a:t>
            </a:r>
            <a:r>
              <a:rPr lang="sk-SK" sz="6000" dirty="0" smtClean="0">
                <a:solidFill>
                  <a:schemeClr val="tx1"/>
                </a:solidFill>
              </a:rPr>
              <a:t> plní rozličné funkcie:</a:t>
            </a:r>
            <a:r>
              <a:rPr lang="sk-SK" sz="6000" dirty="0">
                <a:solidFill>
                  <a:schemeClr val="tx1"/>
                </a:solidFill>
              </a:rPr>
              <a:t> </a:t>
            </a:r>
            <a:r>
              <a:rPr lang="sk-SK" sz="6000" dirty="0" smtClean="0">
                <a:solidFill>
                  <a:schemeClr val="tx1"/>
                </a:solidFill>
              </a:rPr>
              <a:t>základná funkcia je komunikatívna (dorozumievacia)  funkcia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sk-SK" sz="6000" b="1" dirty="0" smtClean="0">
                <a:solidFill>
                  <a:schemeClr val="tx1"/>
                </a:solidFill>
              </a:rPr>
              <a:t>štylistika</a:t>
            </a:r>
            <a:r>
              <a:rPr lang="sk-SK" sz="6000" dirty="0" smtClean="0">
                <a:solidFill>
                  <a:schemeClr val="tx1"/>
                </a:solidFill>
              </a:rPr>
              <a:t> – odbor jazykovedy skúmajúci ktoré jazykové prostriedky sú najvhodnejšie z hľadiska jazykovej komunikácie, najmä v rámci jazykových štýlov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sk-SK" sz="6000" b="1" dirty="0" smtClean="0">
                <a:solidFill>
                  <a:schemeClr val="tx1"/>
                </a:solidFill>
              </a:rPr>
              <a:t>jazykový štýl </a:t>
            </a:r>
            <a:r>
              <a:rPr lang="sk-SK" sz="6000" dirty="0" smtClean="0">
                <a:solidFill>
                  <a:schemeClr val="tx1"/>
                </a:solidFill>
              </a:rPr>
              <a:t>– cieľavedomý výber a usporiadanie jazykových prostriedkov s ohľadom na tému, situáciu, funkciu a zámer autora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sk-SK" sz="6000" b="1" dirty="0" smtClean="0">
                <a:solidFill>
                  <a:schemeClr val="tx1"/>
                </a:solidFill>
              </a:rPr>
              <a:t>individuálny štýl - </a:t>
            </a:r>
            <a:r>
              <a:rPr lang="sk-SK" sz="6000" dirty="0" smtClean="0">
                <a:solidFill>
                  <a:schemeClr val="tx1"/>
                </a:solidFill>
              </a:rPr>
              <a:t>vyjadrenie dvoch ľudí k rovnakej téme nie je nikdy rovnaké – každý má svoj individuálny štýl, pôsobia tu subjektívne štýlotvorné činitele (najdôležitejší je autorova intelektuálna vyspelosť)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k-SK" sz="6000" dirty="0">
                <a:solidFill>
                  <a:schemeClr val="tx1"/>
                </a:solidFill>
              </a:rPr>
              <a:t>štýly delíme na : </a:t>
            </a:r>
            <a:br>
              <a:rPr lang="sk-SK" sz="6000" dirty="0">
                <a:solidFill>
                  <a:schemeClr val="tx1"/>
                </a:solidFill>
              </a:rPr>
            </a:br>
            <a:r>
              <a:rPr lang="sk-SK" sz="6000" b="1" dirty="0">
                <a:solidFill>
                  <a:srgbClr val="FF0000"/>
                </a:solidFill>
              </a:rPr>
              <a:t>a) štýly verejného charakteru</a:t>
            </a:r>
            <a:r>
              <a:rPr lang="sk-SK" sz="6000" dirty="0">
                <a:solidFill>
                  <a:schemeClr val="tx1"/>
                </a:solidFill>
              </a:rPr>
              <a:t> – </a:t>
            </a:r>
            <a:r>
              <a:rPr lang="sk-SK" sz="6000" b="1" dirty="0">
                <a:solidFill>
                  <a:schemeClr val="tx1"/>
                </a:solidFill>
              </a:rPr>
              <a:t>publicistický, odborný, umelecký, rečnícky, administratívny štýl</a:t>
            </a:r>
            <a:r>
              <a:rPr lang="sk-SK" sz="6000" dirty="0">
                <a:solidFill>
                  <a:schemeClr val="tx1"/>
                </a:solidFill>
              </a:rPr>
              <a:t/>
            </a:r>
            <a:br>
              <a:rPr lang="sk-SK" sz="6000" dirty="0">
                <a:solidFill>
                  <a:schemeClr val="tx1"/>
                </a:solidFill>
              </a:rPr>
            </a:br>
            <a:r>
              <a:rPr lang="sk-SK" sz="6000" b="1" dirty="0">
                <a:solidFill>
                  <a:srgbClr val="FF0000"/>
                </a:solidFill>
              </a:rPr>
              <a:t>b) štýl súkromného charakteru</a:t>
            </a:r>
            <a:r>
              <a:rPr lang="sk-SK" sz="6000" dirty="0">
                <a:solidFill>
                  <a:schemeClr val="tx1"/>
                </a:solidFill>
              </a:rPr>
              <a:t> – </a:t>
            </a:r>
            <a:r>
              <a:rPr lang="sk-SK" sz="6000" b="1" dirty="0">
                <a:solidFill>
                  <a:schemeClr val="tx1"/>
                </a:solidFill>
              </a:rPr>
              <a:t>hovorový štýl</a:t>
            </a:r>
          </a:p>
          <a:p>
            <a:pPr algn="l"/>
            <a:endParaRPr lang="sk-SK" sz="6000" dirty="0" smtClean="0">
              <a:solidFill>
                <a:schemeClr val="tx1"/>
              </a:solidFill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7453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95536" y="-2434143"/>
            <a:ext cx="8424936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b="1" u="sng" dirty="0" smtClean="0"/>
          </a:p>
          <a:p>
            <a:endParaRPr lang="sk-SK" b="1" u="sng" dirty="0"/>
          </a:p>
          <a:p>
            <a:endParaRPr lang="sk-SK" b="1" u="sng" dirty="0" smtClean="0"/>
          </a:p>
          <a:p>
            <a:endParaRPr lang="sk-SK" b="1" u="sng" dirty="0"/>
          </a:p>
          <a:p>
            <a:endParaRPr lang="sk-SK" b="1" u="sng" dirty="0" smtClean="0"/>
          </a:p>
          <a:p>
            <a:endParaRPr lang="sk-SK" b="1" u="sng" dirty="0"/>
          </a:p>
          <a:p>
            <a:endParaRPr lang="sk-SK" b="1" u="sng" dirty="0" smtClean="0"/>
          </a:p>
          <a:p>
            <a:endParaRPr lang="sk-SK" b="1" u="sng" dirty="0"/>
          </a:p>
          <a:p>
            <a:endParaRPr lang="sk-SK" b="1" u="sng" dirty="0" smtClean="0"/>
          </a:p>
          <a:p>
            <a:endParaRPr lang="sk-SK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b="1" dirty="0" smtClean="0"/>
              <a:t>Štýlotvorné </a:t>
            </a:r>
            <a:r>
              <a:rPr lang="sk-SK" sz="2400" b="1" dirty="0"/>
              <a:t>činitele </a:t>
            </a:r>
            <a:r>
              <a:rPr lang="sk-SK" sz="2400" dirty="0"/>
              <a:t>ovplyvňujú výber </a:t>
            </a:r>
            <a:r>
              <a:rPr lang="sk-SK" sz="2400" dirty="0" smtClean="0"/>
              <a:t>výrazových prostriedkov</a:t>
            </a:r>
            <a:r>
              <a:rPr lang="sk-SK" sz="2400" b="1" dirty="0"/>
              <a:t>, </a:t>
            </a:r>
            <a:r>
              <a:rPr lang="sk-SK" sz="2400" dirty="0"/>
              <a:t>členia sa  na: </a:t>
            </a:r>
            <a:br>
              <a:rPr lang="sk-SK" sz="2400" dirty="0"/>
            </a:br>
            <a:r>
              <a:rPr lang="sk-SK" sz="2400" dirty="0"/>
              <a:t> </a:t>
            </a:r>
            <a:r>
              <a:rPr lang="sk-SK" sz="2400" b="1" dirty="0" smtClean="0"/>
              <a:t>1</a:t>
            </a:r>
            <a:r>
              <a:rPr lang="sk-SK" sz="2400" b="1" dirty="0"/>
              <a:t>.  </a:t>
            </a:r>
            <a:r>
              <a:rPr lang="sk-SK" sz="2400" b="1" dirty="0">
                <a:solidFill>
                  <a:srgbClr val="FF0000"/>
                </a:solidFill>
              </a:rPr>
              <a:t>Subjektívne štýlotvorné činitele</a:t>
            </a:r>
            <a:r>
              <a:rPr lang="sk-SK" sz="2400" dirty="0"/>
              <a:t>, ktoré ovplyvňuje autor textu. </a:t>
            </a:r>
            <a:br>
              <a:rPr lang="sk-SK" sz="2400" dirty="0"/>
            </a:br>
            <a:r>
              <a:rPr lang="sk-SK" sz="2400" b="1" dirty="0"/>
              <a:t> </a:t>
            </a:r>
            <a:r>
              <a:rPr lang="sk-SK" sz="2400" u="sng" dirty="0" smtClean="0"/>
              <a:t>Patria </a:t>
            </a:r>
            <a:r>
              <a:rPr lang="sk-SK" sz="2400" u="sng" dirty="0"/>
              <a:t>sem</a:t>
            </a:r>
            <a:r>
              <a:rPr lang="sk-SK" sz="2400" dirty="0"/>
              <a:t>:</a:t>
            </a:r>
            <a:br>
              <a:rPr lang="sk-SK" sz="2400" dirty="0"/>
            </a:br>
            <a:r>
              <a:rPr lang="sk-SK" sz="2400" dirty="0"/>
              <a:t> a) povahové črty autora, jeho návyky a záľuby, temperament, citové založenie,  psychický stav,</a:t>
            </a:r>
            <a:br>
              <a:rPr lang="sk-SK" sz="2400" dirty="0"/>
            </a:br>
            <a:r>
              <a:rPr lang="sk-SK" sz="2400" dirty="0"/>
              <a:t> b) biologické faktory (pohlavie, vek),</a:t>
            </a:r>
            <a:br>
              <a:rPr lang="sk-SK" sz="2400" dirty="0"/>
            </a:br>
            <a:r>
              <a:rPr lang="sk-SK" sz="2400" dirty="0"/>
              <a:t> c) dosiahnuté vzdelanie,</a:t>
            </a:r>
            <a:br>
              <a:rPr lang="sk-SK" sz="2400" dirty="0"/>
            </a:br>
            <a:r>
              <a:rPr lang="sk-SK" sz="2400" dirty="0"/>
              <a:t> d) jazykové a komunikačné schopnosti.</a:t>
            </a:r>
            <a:br>
              <a:rPr lang="sk-SK" sz="2400" dirty="0"/>
            </a:br>
            <a:r>
              <a:rPr lang="sk-SK" dirty="0"/>
              <a:t> </a:t>
            </a:r>
            <a:br>
              <a:rPr lang="sk-SK" dirty="0"/>
            </a:br>
            <a:r>
              <a:rPr lang="sk-SK" sz="2400" b="1" dirty="0"/>
              <a:t>2.</a:t>
            </a:r>
            <a:r>
              <a:rPr lang="sk-SK" sz="2400" dirty="0"/>
              <a:t> </a:t>
            </a:r>
            <a:r>
              <a:rPr lang="sk-SK" sz="2400" b="1" dirty="0">
                <a:solidFill>
                  <a:srgbClr val="FF0000"/>
                </a:solidFill>
              </a:rPr>
              <a:t>Objektívne štýlotvorné činitele</a:t>
            </a:r>
            <a:r>
              <a:rPr lang="sk-SK" sz="2400" dirty="0"/>
              <a:t> sú nezávislé od autora textu. </a:t>
            </a:r>
            <a:r>
              <a:rPr lang="sk-SK" sz="2400" u="sng" dirty="0"/>
              <a:t>Patria sem</a:t>
            </a:r>
            <a:r>
              <a:rPr lang="sk-SK" sz="2400" dirty="0"/>
              <a:t>:</a:t>
            </a:r>
            <a:br>
              <a:rPr lang="sk-SK" sz="2400" dirty="0"/>
            </a:br>
            <a:r>
              <a:rPr lang="sk-SK" sz="2400" dirty="0"/>
              <a:t> </a:t>
            </a:r>
            <a:r>
              <a:rPr lang="sk-SK" sz="2400" dirty="0" smtClean="0"/>
              <a:t>a</a:t>
            </a:r>
            <a:r>
              <a:rPr lang="sk-SK" sz="2400" dirty="0"/>
              <a:t>) </a:t>
            </a:r>
            <a:r>
              <a:rPr lang="sk-SK" sz="2400" b="1" dirty="0"/>
              <a:t>téma</a:t>
            </a:r>
            <a:r>
              <a:rPr lang="sk-SK" sz="2400" dirty="0"/>
              <a:t> (predmet prejavu),</a:t>
            </a:r>
            <a:br>
              <a:rPr lang="sk-SK" sz="2400" dirty="0"/>
            </a:br>
            <a:r>
              <a:rPr lang="sk-SK" sz="2400" dirty="0"/>
              <a:t> </a:t>
            </a:r>
            <a:r>
              <a:rPr lang="sk-SK" sz="2400" dirty="0" smtClean="0"/>
              <a:t>b) </a:t>
            </a:r>
            <a:r>
              <a:rPr lang="sk-SK" sz="2400" b="1" dirty="0" smtClean="0"/>
              <a:t>funkcia </a:t>
            </a:r>
            <a:r>
              <a:rPr lang="sk-SK" sz="2400" b="1" dirty="0"/>
              <a:t>prejavu</a:t>
            </a:r>
            <a:r>
              <a:rPr lang="sk-SK" sz="2400" dirty="0"/>
              <a:t> – </a:t>
            </a:r>
            <a:r>
              <a:rPr lang="sk-SK" sz="2400" dirty="0" smtClean="0"/>
              <a:t>zameranie</a:t>
            </a:r>
            <a:r>
              <a:rPr lang="sk-SK" sz="2400" dirty="0"/>
              <a:t>, cieľ prejavu. </a:t>
            </a:r>
          </a:p>
          <a:p>
            <a:r>
              <a:rPr lang="sk-SK" sz="2400" dirty="0"/>
              <a:t>Základné funkcie: komunikatívna (dorozumievacia), informačná, </a:t>
            </a:r>
            <a:r>
              <a:rPr lang="sk-SK" sz="2400" dirty="0" err="1"/>
              <a:t>získavacia</a:t>
            </a:r>
            <a:r>
              <a:rPr lang="sk-SK" sz="2400" dirty="0"/>
              <a:t>, </a:t>
            </a:r>
            <a:r>
              <a:rPr lang="sk-SK" sz="2400" dirty="0" err="1"/>
              <a:t>ovplyvňovacia</a:t>
            </a:r>
            <a:r>
              <a:rPr lang="sk-SK" sz="2400" dirty="0"/>
              <a:t>, </a:t>
            </a:r>
            <a:r>
              <a:rPr lang="sk-SK" sz="2400" dirty="0" smtClean="0"/>
              <a:t>estetická</a:t>
            </a:r>
            <a:r>
              <a:rPr lang="sk-SK" sz="2400" dirty="0"/>
              <a:t> </a:t>
            </a:r>
            <a:br>
              <a:rPr lang="sk-SK" sz="2400" dirty="0"/>
            </a:br>
            <a:r>
              <a:rPr lang="sk-SK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292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430775" y="3244334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/>
              <a:t>c</a:t>
            </a:r>
            <a:endParaRPr lang="sk-SK" dirty="0"/>
          </a:p>
        </p:txBody>
      </p:sp>
      <p:sp>
        <p:nvSpPr>
          <p:cNvPr id="4" name="Obdélník 3"/>
          <p:cNvSpPr/>
          <p:nvPr/>
        </p:nvSpPr>
        <p:spPr>
          <a:xfrm>
            <a:off x="467544" y="335846"/>
            <a:ext cx="813690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 </a:t>
            </a:r>
            <a:r>
              <a:rPr lang="sk-SK" sz="2400" dirty="0" smtClean="0"/>
              <a:t>c)</a:t>
            </a:r>
            <a:r>
              <a:rPr lang="sk-SK" sz="2400" b="1" dirty="0" smtClean="0"/>
              <a:t> prostredie</a:t>
            </a:r>
            <a:r>
              <a:rPr lang="sk-SK" sz="2400" dirty="0" smtClean="0"/>
              <a:t> – komunikačná situácia, počas ktorej prejav vzniká</a:t>
            </a:r>
            <a:br>
              <a:rPr lang="sk-SK" sz="2400" dirty="0" smtClean="0"/>
            </a:br>
            <a:r>
              <a:rPr lang="sk-SK" sz="2400" dirty="0" smtClean="0"/>
              <a:t> d) </a:t>
            </a:r>
            <a:r>
              <a:rPr lang="sk-SK" sz="2400" b="1" dirty="0" smtClean="0"/>
              <a:t>forma prejavu</a:t>
            </a:r>
            <a:r>
              <a:rPr lang="sk-SK" sz="2400" dirty="0" smtClean="0"/>
              <a:t> – spôsob realizácie prejavu ( ústny alebo písomný)</a:t>
            </a:r>
            <a:br>
              <a:rPr lang="sk-SK" sz="2400" dirty="0" smtClean="0"/>
            </a:br>
            <a:r>
              <a:rPr lang="sk-SK" sz="2400" dirty="0" smtClean="0"/>
              <a:t> e) </a:t>
            </a:r>
            <a:r>
              <a:rPr lang="sk-SK" sz="2400" b="1" dirty="0" smtClean="0"/>
              <a:t>adresát </a:t>
            </a:r>
            <a:r>
              <a:rPr lang="sk-SK" sz="2400" dirty="0" smtClean="0"/>
              <a:t>– osoba, ktorej je prejav určený</a:t>
            </a:r>
            <a:br>
              <a:rPr lang="sk-SK" sz="2400" dirty="0" smtClean="0"/>
            </a:br>
            <a:r>
              <a:rPr lang="sk-SK" sz="2400" dirty="0" smtClean="0"/>
              <a:t>-  môže byť prítomný aj neprítomný </a:t>
            </a:r>
          </a:p>
          <a:p>
            <a:r>
              <a:rPr lang="sk-SK" sz="2400" dirty="0" smtClean="0"/>
              <a:t> f) </a:t>
            </a:r>
            <a:r>
              <a:rPr lang="sk-SK" sz="2400" b="1" dirty="0" smtClean="0"/>
              <a:t>miera pripravenosti prejavu </a:t>
            </a:r>
            <a:r>
              <a:rPr lang="sk-SK" sz="2400" dirty="0" smtClean="0"/>
              <a:t>– t.j. či je téma daná alebo ide  o improvizáciu</a:t>
            </a:r>
          </a:p>
          <a:p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/>
              <a:t>Podľa </a:t>
            </a:r>
            <a:r>
              <a:rPr lang="sk-SK" sz="2400" b="1" dirty="0" smtClean="0"/>
              <a:t>objektívnych štýlotvorných činiteľov </a:t>
            </a:r>
            <a:r>
              <a:rPr lang="sk-SK" sz="2400" dirty="0" smtClean="0"/>
              <a:t>rozdeľujeme jazykové prejavy na:</a:t>
            </a:r>
            <a:br>
              <a:rPr lang="sk-SK" sz="2400" dirty="0" smtClean="0"/>
            </a:br>
            <a:r>
              <a:rPr lang="sk-SK" sz="2400" dirty="0" smtClean="0"/>
              <a:t>1.  </a:t>
            </a:r>
            <a:r>
              <a:rPr lang="sk-SK" sz="2400" b="1" dirty="0" smtClean="0"/>
              <a:t>ústne</a:t>
            </a:r>
            <a:r>
              <a:rPr lang="sk-SK" sz="2400" dirty="0" smtClean="0"/>
              <a:t> alebo </a:t>
            </a:r>
            <a:r>
              <a:rPr lang="sk-SK" sz="2400" b="1" dirty="0" smtClean="0"/>
              <a:t>písomné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/>
              <a:t>2.  </a:t>
            </a:r>
            <a:r>
              <a:rPr lang="sk-SK" sz="2400" b="1" dirty="0" smtClean="0"/>
              <a:t>pripravené</a:t>
            </a:r>
            <a:r>
              <a:rPr lang="sk-SK" sz="2400" dirty="0" smtClean="0"/>
              <a:t> alebo </a:t>
            </a:r>
            <a:r>
              <a:rPr lang="sk-SK" sz="2400" b="1" dirty="0" smtClean="0"/>
              <a:t>nepripravené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/>
              <a:t>3.  </a:t>
            </a:r>
            <a:r>
              <a:rPr lang="sk-SK" sz="2400" b="1" dirty="0" smtClean="0"/>
              <a:t>monologické</a:t>
            </a:r>
            <a:r>
              <a:rPr lang="sk-SK" sz="2400" dirty="0" smtClean="0"/>
              <a:t> alebo </a:t>
            </a:r>
            <a:r>
              <a:rPr lang="sk-SK" sz="2400" b="1" dirty="0" smtClean="0"/>
              <a:t>dialogické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/>
              <a:t>4.  </a:t>
            </a:r>
            <a:r>
              <a:rPr lang="sk-SK" sz="2400" b="1" dirty="0" smtClean="0"/>
              <a:t>verejné</a:t>
            </a:r>
            <a:r>
              <a:rPr lang="sk-SK" sz="2400" dirty="0" smtClean="0"/>
              <a:t> alebo </a:t>
            </a:r>
            <a:r>
              <a:rPr lang="sk-SK" sz="2400" b="1" dirty="0" smtClean="0"/>
              <a:t>súkromné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/>
              <a:t>5.  jazykové prejavy, pri ktorých je adresát </a:t>
            </a:r>
            <a:r>
              <a:rPr lang="sk-SK" sz="2400" b="1" dirty="0" smtClean="0"/>
              <a:t>prítomný</a:t>
            </a:r>
            <a:r>
              <a:rPr lang="sk-SK" sz="2400" dirty="0" smtClean="0"/>
              <a:t> alebo </a:t>
            </a:r>
            <a:r>
              <a:rPr lang="sk-SK" sz="2400" b="1" dirty="0" smtClean="0"/>
              <a:t>neprítomný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4935343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98</Words>
  <Application>Microsoft Office PowerPoint</Application>
  <PresentationFormat>Prezentácia na obrazovke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6" baseType="lpstr">
      <vt:lpstr>Arial</vt:lpstr>
      <vt:lpstr>Calibri</vt:lpstr>
      <vt:lpstr>Motiv systému Office</vt:lpstr>
      <vt:lpstr>Jazykový štýl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Kristína Vargová</dc:creator>
  <cp:lastModifiedBy>uzivatel</cp:lastModifiedBy>
  <cp:revision>7</cp:revision>
  <dcterms:created xsi:type="dcterms:W3CDTF">2017-09-12T17:03:02Z</dcterms:created>
  <dcterms:modified xsi:type="dcterms:W3CDTF">2023-10-17T03:48:40Z</dcterms:modified>
</cp:coreProperties>
</file>