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8" r:id="rId29"/>
    <p:sldId id="293" r:id="rId30"/>
    <p:sldId id="295" r:id="rId31"/>
    <p:sldId id="297" r:id="rId32"/>
    <p:sldId id="298" r:id="rId33"/>
    <p:sldId id="299" r:id="rId34"/>
    <p:sldId id="304" r:id="rId35"/>
    <p:sldId id="307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sk-SK" smtClean="0"/>
              <a:t>Ak chcete pridať obrázok, kliknite na ikonu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452BF6B-0066-4398-A6CF-8DE44FBC40B5}" type="datetimeFigureOut">
              <a:rPr lang="sk-SK" smtClean="0"/>
              <a:t>3. 11. 2014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3F7047A0-0774-4884-9B83-0357A4772CF5}" type="slidenum">
              <a:rPr lang="sk-SK" smtClean="0"/>
              <a:t>‹#›</a:t>
            </a:fld>
            <a:endParaRPr lang="sk-SK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Vtáky – charakteristika, prehľad</a:t>
            </a:r>
            <a:r>
              <a:rPr lang="sk-SK" b="1" dirty="0"/>
              <a:t/>
            </a:r>
            <a:br>
              <a:rPr lang="sk-SK" b="1" dirty="0"/>
            </a:b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b="1" i="1" u="sng" dirty="0"/>
              <a:t>lat.</a:t>
            </a:r>
            <a:r>
              <a:rPr lang="sk-SK" b="1" i="1" dirty="0"/>
              <a:t> </a:t>
            </a:r>
            <a:r>
              <a:rPr lang="sk-SK" b="1" i="1" dirty="0" err="1"/>
              <a:t>Aves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867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584" y="-747464"/>
            <a:ext cx="7125112" cy="4051437"/>
          </a:xfrm>
        </p:spPr>
        <p:txBody>
          <a:bodyPr/>
          <a:lstStyle/>
          <a:p>
            <a:r>
              <a:rPr lang="sk-SK" dirty="0"/>
              <a:t>Svalstvo je prispôsobené lietaniu. Hrebeň prsnej kosti je vysoký a úplne vyplnený mohutným svalstvom. Takisto je vyvinuté aj mohutné stehnové svalstvo.</a:t>
            </a:r>
          </a:p>
        </p:txBody>
      </p:sp>
      <p:pic>
        <p:nvPicPr>
          <p:cNvPr id="4098" name="Picture 2" descr="http://maturitabiologia.sengym-moodle.sk/zadanie_19/slides/vtaky_sva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7751"/>
            <a:ext cx="9144000" cy="444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2204864"/>
            <a:ext cx="7125113" cy="924475"/>
          </a:xfrm>
        </p:spPr>
        <p:txBody>
          <a:bodyPr/>
          <a:lstStyle/>
          <a:p>
            <a:r>
              <a:rPr lang="sk-SK" dirty="0"/>
              <a:t>V tvárovej časti vytvárajú čeľuste </a:t>
            </a:r>
            <a:r>
              <a:rPr lang="sk-SK" b="1" dirty="0"/>
              <a:t>zobák</a:t>
            </a:r>
            <a:r>
              <a:rPr lang="sk-SK" dirty="0"/>
              <a:t>. Pažerák sa rozširuje a vytvára </a:t>
            </a:r>
            <a:r>
              <a:rPr lang="sk-SK" b="1" dirty="0"/>
              <a:t>hrvoľ</a:t>
            </a:r>
            <a:r>
              <a:rPr lang="sk-SK" dirty="0"/>
              <a:t>, ktorý slúži na zmäkčovanie požitej potravy. Žalúdok sa rozdeľuje na žľaznatý a svalnatý.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25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99592" y="7516"/>
            <a:ext cx="7125112" cy="4051437"/>
          </a:xfrm>
        </p:spPr>
        <p:txBody>
          <a:bodyPr/>
          <a:lstStyle/>
          <a:p>
            <a:r>
              <a:rPr lang="sk-SK" dirty="0"/>
              <a:t>V tvárovej časti vytvárajú čeľuste </a:t>
            </a:r>
            <a:r>
              <a:rPr lang="sk-SK" b="1" dirty="0"/>
              <a:t>zobák</a:t>
            </a:r>
            <a:r>
              <a:rPr lang="sk-SK" dirty="0"/>
              <a:t>. Pažerák sa rozširuje a vytvára </a:t>
            </a:r>
            <a:r>
              <a:rPr lang="sk-SK" b="1" dirty="0"/>
              <a:t>hrvoľ</a:t>
            </a:r>
            <a:r>
              <a:rPr lang="sk-SK" dirty="0"/>
              <a:t>, ktorý slúži na zmäkčovanie požitej potravy. Žalúdok sa rozdeľuje na žľaznatý a svalnatý.</a:t>
            </a:r>
          </a:p>
        </p:txBody>
      </p:sp>
      <p:pic>
        <p:nvPicPr>
          <p:cNvPr id="5122" name="Picture 2" descr="http://gouldian-finches.eu/photos/text-photos/114/tn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83"/>
            <a:ext cx="6408712" cy="703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412776"/>
            <a:ext cx="7125113" cy="924475"/>
          </a:xfrm>
        </p:spPr>
        <p:txBody>
          <a:bodyPr/>
          <a:lstStyle/>
          <a:p>
            <a:pPr algn="just"/>
            <a:r>
              <a:rPr lang="sk-SK" dirty="0"/>
              <a:t>Vtáky majú vyvinutých 5 párov </a:t>
            </a:r>
            <a:r>
              <a:rPr lang="sk-SK" b="1" dirty="0"/>
              <a:t>vzdušných vakov</a:t>
            </a:r>
            <a:r>
              <a:rPr lang="sk-SK" dirty="0"/>
              <a:t>, ktoré majú úlohu nadľahčovať a prebieha tu aj výmena dýchacích plynov. Neexistujú u všetkých druhov vtákov.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22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http://gouldian-finches.eu/photos/text-photos/116/tn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0"/>
          <a:stretch/>
        </p:blipFill>
        <p:spPr bwMode="auto">
          <a:xfrm>
            <a:off x="1619672" y="404664"/>
            <a:ext cx="6096000" cy="60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340768"/>
            <a:ext cx="7125113" cy="924475"/>
          </a:xfrm>
        </p:spPr>
        <p:txBody>
          <a:bodyPr/>
          <a:lstStyle/>
          <a:p>
            <a:pPr algn="just"/>
            <a:r>
              <a:rPr lang="sk-SK" dirty="0"/>
              <a:t>Srdce vtákov je úplne rozdelené na 2 predsiene a 2 komory. V dôsledku rýchlejšieho metabolizmu (pre potreby lietania) majú vtáky vysoký tep a vyššiu stálu telesnú teplotu ako cicavce (40-41°C).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6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http://2.bp.blogspot.com/_zYTtrDEEKDU/TKyFE_hYJZI/AAAAAAAAAAk/ninBTGGhJ9U/s320/srd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4664"/>
            <a:ext cx="5473429" cy="599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125113" cy="924475"/>
          </a:xfrm>
        </p:spPr>
        <p:txBody>
          <a:bodyPr/>
          <a:lstStyle/>
          <a:p>
            <a:pPr algn="just"/>
            <a:r>
              <a:rPr lang="sk-SK" dirty="0"/>
              <a:t>U vtákov sa spravidla vyvinie jeden z vnútorných pohlavných orgánov. Oplodnenie je vnútorné. Vývin prebieha vo </a:t>
            </a:r>
            <a:r>
              <a:rPr lang="sk-SK" b="1" dirty="0"/>
              <a:t>vajci</a:t>
            </a:r>
            <a:r>
              <a:rPr lang="sk-SK" dirty="0"/>
              <a:t>, ktoré sa skladá z tvorivého žĺtka, výživného žĺtka, zárodočného disku a bielka, ktoré obsahuje 97% vody. Na povrchu je jemná blanka a škrupina, v ktorej sú póry, pomocou ktorých jedinec dýcha. Dĺžka vývinu závisí od druhu. U vtákov je častý pohlavný dimorfizmus.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2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http://www.oskole.sk/userfiles/image/biologia/rozmnozovanie_zivocichov/image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8" y="476672"/>
            <a:ext cx="899160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http://server.gphmi.sk/ziacke/~kralova/anatom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433"/>
            <a:ext cx="8143362" cy="679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3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v širšom zmysle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 sú trieda dvojnohých teplokrvných stavovcov, ktoré sú pokryté perím, predné končatiny majú premenené na krídla, rozmnožujú sa vajcami, pričom dnešné druhy sú vybavené bezzubým zobákom.</a:t>
            </a:r>
          </a:p>
        </p:txBody>
      </p:sp>
    </p:spTree>
    <p:extLst>
      <p:ext uri="{BB962C8B-B14F-4D97-AF65-F5344CB8AC3E}">
        <p14:creationId xmlns:p14="http://schemas.microsoft.com/office/powerpoint/2010/main" val="6854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Význam vtákov v prírode je veľký, pretože ničením škodcov udržiavajú biologickú rovnováhu. Niektoré patria medzi poľovné druhy, iné sa zasa chovajú.</a:t>
            </a:r>
          </a:p>
          <a:p>
            <a:r>
              <a:rPr lang="sk-SK" dirty="0"/>
              <a:t>podkmeň: Stavovce (</a:t>
            </a:r>
            <a:r>
              <a:rPr lang="sk-SK" i="1" dirty="0" err="1"/>
              <a:t>Vertebrata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trieda: Vtáky (</a:t>
            </a:r>
            <a:r>
              <a:rPr lang="sk-SK" i="1" dirty="0" err="1"/>
              <a:t>Aves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podtrieda: </a:t>
            </a:r>
            <a:r>
              <a:rPr lang="sk-SK" dirty="0" err="1"/>
              <a:t>Pravtáky</a:t>
            </a:r>
            <a:r>
              <a:rPr lang="sk-SK" dirty="0"/>
              <a:t> (</a:t>
            </a:r>
            <a:r>
              <a:rPr lang="sk-SK" i="1" dirty="0" err="1"/>
              <a:t>Saururae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podtrieda: Pravé vtáky (</a:t>
            </a:r>
            <a:r>
              <a:rPr lang="sk-SK" i="1" dirty="0" err="1"/>
              <a:t>Ornithurae</a:t>
            </a:r>
            <a:r>
              <a:rPr lang="sk-SK" dirty="0"/>
              <a:t>)</a:t>
            </a:r>
          </a:p>
          <a:p>
            <a:pPr lvl="3"/>
            <a:r>
              <a:rPr lang="sk-SK" dirty="0" err="1"/>
              <a:t>nadrad</a:t>
            </a:r>
            <a:r>
              <a:rPr lang="sk-SK" dirty="0"/>
              <a:t>: Bežce (</a:t>
            </a:r>
            <a:r>
              <a:rPr lang="sk-SK" i="1" dirty="0" err="1"/>
              <a:t>Ratitae</a:t>
            </a:r>
            <a:r>
              <a:rPr lang="sk-SK" dirty="0"/>
              <a:t>)</a:t>
            </a:r>
          </a:p>
          <a:p>
            <a:pPr lvl="3"/>
            <a:r>
              <a:rPr lang="sk-SK" dirty="0" err="1"/>
              <a:t>nadrad</a:t>
            </a:r>
            <a:r>
              <a:rPr lang="sk-SK" dirty="0"/>
              <a:t>: Plavce (</a:t>
            </a:r>
            <a:r>
              <a:rPr lang="sk-SK" i="1" dirty="0" err="1"/>
              <a:t>Impennes</a:t>
            </a:r>
            <a:r>
              <a:rPr lang="sk-SK" dirty="0"/>
              <a:t>)</a:t>
            </a:r>
          </a:p>
          <a:p>
            <a:pPr lvl="3"/>
            <a:r>
              <a:rPr lang="sk-SK" dirty="0" err="1"/>
              <a:t>nadrad</a:t>
            </a:r>
            <a:r>
              <a:rPr lang="sk-SK" dirty="0"/>
              <a:t>: Letce (</a:t>
            </a:r>
            <a:r>
              <a:rPr lang="sk-SK" i="1" dirty="0" err="1"/>
              <a:t>Carinatae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971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675724"/>
            <a:ext cx="9144000" cy="924475"/>
          </a:xfrm>
        </p:spPr>
        <p:txBody>
          <a:bodyPr/>
          <a:lstStyle/>
          <a:p>
            <a:pPr algn="ctr"/>
            <a:r>
              <a:rPr lang="sk-SK" sz="2800" dirty="0"/>
              <a:t>Počas párenia sa vtáky dávajú do dvojíc. Žijú monogamne ale aj polygamne. Niektoré druhy tvoria premyslené hniezda, niektoré si na vzhľade a konštrukcii hniezda nepotrpia, niektoré nestavajú žiadne hniezda.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2564904"/>
            <a:ext cx="7125112" cy="4051437"/>
          </a:xfrm>
        </p:spPr>
        <p:txBody>
          <a:bodyPr/>
          <a:lstStyle/>
          <a:p>
            <a:r>
              <a:rPr lang="sk-SK" dirty="0"/>
              <a:t>Z hľadiska vyliahnutia poznáme vtáky:</a:t>
            </a:r>
          </a:p>
          <a:p>
            <a:r>
              <a:rPr lang="sk-SK" b="1" dirty="0" err="1"/>
              <a:t>kŕmivé</a:t>
            </a:r>
            <a:r>
              <a:rPr lang="sk-SK" dirty="0"/>
              <a:t>, ktoré sa rodia holé a sú odkázané na starostlivosť rodičov (patrí sem väčšina </a:t>
            </a:r>
            <a:r>
              <a:rPr lang="sk-SK" dirty="0" err="1"/>
              <a:t>spevavcov</a:t>
            </a:r>
            <a:r>
              <a:rPr lang="sk-SK" dirty="0"/>
              <a:t>),</a:t>
            </a:r>
          </a:p>
          <a:p>
            <a:r>
              <a:rPr lang="sk-SK" b="1" dirty="0" err="1"/>
              <a:t>nekŕmivé</a:t>
            </a:r>
            <a:r>
              <a:rPr lang="sk-SK" dirty="0"/>
              <a:t>, ktoré sú hneď po vyliahnutí schopné pohybu a zháňať si potravu (kurčatá, kačky).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05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Podľa zmeny teritória počas roka poznáme vtáky: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stále</a:t>
            </a:r>
            <a:r>
              <a:rPr lang="sk-SK" dirty="0"/>
              <a:t> - žijú stále na tom istom mieste a sú schopné prispôsobiť sa meniacim sa životným podmienkam,</a:t>
            </a:r>
          </a:p>
          <a:p>
            <a:r>
              <a:rPr lang="sk-SK" b="1" dirty="0"/>
              <a:t>prelietavé</a:t>
            </a:r>
            <a:r>
              <a:rPr lang="sk-SK" dirty="0"/>
              <a:t> - sťahujú sa podľa okolností z miesta na miesto,</a:t>
            </a:r>
          </a:p>
          <a:p>
            <a:r>
              <a:rPr lang="sk-SK" b="1" dirty="0"/>
              <a:t>sťahovavé</a:t>
            </a:r>
            <a:r>
              <a:rPr lang="sk-SK" dirty="0"/>
              <a:t> - v dôsledku zhoršených životných podmienok sú schopné prekonávať </a:t>
            </a:r>
            <a:r>
              <a:rPr lang="sk-SK" dirty="0" err="1"/>
              <a:t>niekoľkotisíckilometrové</a:t>
            </a:r>
            <a:r>
              <a:rPr lang="sk-SK" dirty="0"/>
              <a:t> vzdialenosti a vracať sa na pôvodné miesto.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23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Rozdelenie vtákov 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Brodivce</a:t>
            </a:r>
            <a:r>
              <a:rPr lang="sk-SK" dirty="0"/>
              <a:t>: Bocian biely: dlhý klinovitý zobák, dlhé nohy, prsty sú voľné , blany len pri </a:t>
            </a:r>
            <a:r>
              <a:rPr lang="sk-SK" dirty="0" smtClean="0"/>
              <a:t>koreni</a:t>
            </a:r>
          </a:p>
          <a:p>
            <a:r>
              <a:rPr lang="sk-SK" b="1" dirty="0" err="1"/>
              <a:t>Zúbkozobce</a:t>
            </a:r>
            <a:r>
              <a:rPr lang="sk-SK" dirty="0"/>
              <a:t>: Kačica divá: široký plochý zobák s zubami, dlhý krk, krátke nohy, blany, </a:t>
            </a:r>
            <a:r>
              <a:rPr lang="sk-SK" dirty="0" err="1"/>
              <a:t>nadchvostová</a:t>
            </a:r>
            <a:r>
              <a:rPr lang="sk-SK" dirty="0"/>
              <a:t> </a:t>
            </a:r>
            <a:r>
              <a:rPr lang="sk-SK" dirty="0" err="1" smtClean="0"/>
              <a:t>žlaza</a:t>
            </a:r>
            <a:endParaRPr lang="sk-SK" dirty="0" smtClean="0"/>
          </a:p>
          <a:p>
            <a:r>
              <a:rPr lang="sk-SK" b="1" dirty="0" err="1"/>
              <a:t>Dravce</a:t>
            </a:r>
            <a:r>
              <a:rPr lang="sk-SK" dirty="0" err="1"/>
              <a:t>:Orol</a:t>
            </a:r>
            <a:r>
              <a:rPr lang="sk-SK" dirty="0"/>
              <a:t> skalný: hákovitý </a:t>
            </a:r>
            <a:r>
              <a:rPr lang="sk-SK" dirty="0" err="1"/>
              <a:t>zobák,veľké</a:t>
            </a:r>
            <a:r>
              <a:rPr lang="sk-SK" dirty="0"/>
              <a:t> oči, silné nohy, neoperené prsti, zahnuté </a:t>
            </a:r>
            <a:r>
              <a:rPr lang="sk-SK" dirty="0" err="1"/>
              <a:t>pazúri</a:t>
            </a:r>
            <a:r>
              <a:rPr lang="sk-SK" dirty="0"/>
              <a:t>, </a:t>
            </a:r>
            <a:endParaRPr lang="sk-SK" dirty="0" smtClean="0"/>
          </a:p>
          <a:p>
            <a:r>
              <a:rPr lang="sk-SK" b="1" dirty="0" err="1" smtClean="0"/>
              <a:t>Hrabavce</a:t>
            </a:r>
            <a:r>
              <a:rPr lang="sk-SK" dirty="0"/>
              <a:t>: Bažant poľovný: zavalité telo, zaokrúhlené </a:t>
            </a:r>
            <a:r>
              <a:rPr lang="sk-SK" dirty="0" err="1"/>
              <a:t>krí</a:t>
            </a:r>
            <a:r>
              <a:rPr lang="sk-SK" dirty="0"/>
              <a:t>., silné nohy, dobré bežce, </a:t>
            </a:r>
            <a:r>
              <a:rPr lang="sk-SK" dirty="0" err="1"/>
              <a:t>hniez</a:t>
            </a:r>
            <a:r>
              <a:rPr lang="sk-SK" dirty="0"/>
              <a:t>. na </a:t>
            </a:r>
            <a:r>
              <a:rPr lang="sk-SK" dirty="0" smtClean="0"/>
              <a:t>zemi</a:t>
            </a:r>
          </a:p>
          <a:p>
            <a:r>
              <a:rPr lang="sk-SK" b="1" dirty="0"/>
              <a:t>Sovy</a:t>
            </a:r>
            <a:r>
              <a:rPr lang="sk-SK" dirty="0"/>
              <a:t>: </a:t>
            </a:r>
            <a:r>
              <a:rPr lang="sk-SK" dirty="0" err="1"/>
              <a:t>Myšiarka</a:t>
            </a:r>
            <a:r>
              <a:rPr lang="sk-SK" dirty="0"/>
              <a:t> ušatá: akt. v noci, veľké oči, dobrý zrak, tichý let, dobrý sluch, O- behák, Z zahnutý</a:t>
            </a:r>
          </a:p>
        </p:txBody>
      </p:sp>
    </p:spTree>
    <p:extLst>
      <p:ext uri="{BB962C8B-B14F-4D97-AF65-F5344CB8AC3E}">
        <p14:creationId xmlns:p14="http://schemas.microsoft.com/office/powerpoint/2010/main" val="12019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 smtClean="0"/>
              <a:t>Rozdelenie</a:t>
            </a:r>
            <a:r>
              <a:rPr lang="cs-CZ" dirty="0" smtClean="0"/>
              <a:t> </a:t>
            </a:r>
            <a:r>
              <a:rPr lang="cs-CZ" dirty="0" err="1" smtClean="0"/>
              <a:t>podľa</a:t>
            </a:r>
            <a:r>
              <a:rPr lang="cs-CZ" dirty="0" smtClean="0"/>
              <a:t> výskytu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Les- Žlna lesná, Dudok chocholatý, Bocian čierny, Tetrov </a:t>
            </a:r>
            <a:r>
              <a:rPr lang="sk-SK" dirty="0" err="1"/>
              <a:t>hluháň</a:t>
            </a:r>
            <a:r>
              <a:rPr lang="sk-SK" dirty="0"/>
              <a:t>, Kukučka Jarabá, Sova lesná, Muchárik </a:t>
            </a:r>
            <a:r>
              <a:rPr lang="sk-SK" dirty="0" err="1"/>
              <a:t>bielokrký</a:t>
            </a:r>
            <a:r>
              <a:rPr lang="sk-SK" dirty="0"/>
              <a:t>, Pinka lesná</a:t>
            </a:r>
          </a:p>
          <a:p>
            <a:r>
              <a:rPr lang="sk-SK" dirty="0"/>
              <a:t>Hory- Drozd </a:t>
            </a:r>
            <a:r>
              <a:rPr lang="sk-SK" dirty="0" err="1"/>
              <a:t>kolohrivý</a:t>
            </a:r>
            <a:r>
              <a:rPr lang="sk-SK" dirty="0"/>
              <a:t>, </a:t>
            </a:r>
            <a:r>
              <a:rPr lang="sk-SK" dirty="0" err="1"/>
              <a:t>murárik</a:t>
            </a:r>
            <a:r>
              <a:rPr lang="sk-SK" dirty="0"/>
              <a:t> </a:t>
            </a:r>
            <a:r>
              <a:rPr lang="sk-SK" dirty="0" err="1"/>
              <a:t>červenokrídli</a:t>
            </a:r>
            <a:r>
              <a:rPr lang="sk-SK" dirty="0"/>
              <a:t>, Orol skalný</a:t>
            </a:r>
          </a:p>
          <a:p>
            <a:r>
              <a:rPr lang="sk-SK" dirty="0"/>
              <a:t>Polia: Bažant poľovný, Sokol </a:t>
            </a:r>
            <a:r>
              <a:rPr lang="sk-SK" dirty="0" err="1"/>
              <a:t>myšiar</a:t>
            </a:r>
            <a:r>
              <a:rPr lang="sk-SK" dirty="0"/>
              <a:t>, Straka </a:t>
            </a:r>
            <a:r>
              <a:rPr lang="sk-SK" dirty="0" err="1"/>
              <a:t>čiernozobá</a:t>
            </a:r>
            <a:r>
              <a:rPr lang="sk-SK" dirty="0"/>
              <a:t>, Drop fúzatý škovránok poľný</a:t>
            </a:r>
          </a:p>
          <a:p>
            <a:r>
              <a:rPr lang="sk-SK" dirty="0"/>
              <a:t>Voda: Kačica divá, </a:t>
            </a:r>
            <a:r>
              <a:rPr lang="sk-SK" dirty="0" err="1"/>
              <a:t>Chochlaćka</a:t>
            </a:r>
            <a:r>
              <a:rPr lang="sk-SK" dirty="0"/>
              <a:t> vrkočatá, Labuť </a:t>
            </a:r>
            <a:r>
              <a:rPr lang="sk-SK" dirty="0" err="1"/>
              <a:t>hrbozobá</a:t>
            </a:r>
            <a:r>
              <a:rPr lang="sk-SK" dirty="0"/>
              <a:t>, Lyska čierna, Rybárik riečny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94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3140968"/>
            <a:ext cx="7125113" cy="924475"/>
          </a:xfrm>
        </p:spPr>
        <p:txBody>
          <a:bodyPr/>
          <a:lstStyle/>
          <a:p>
            <a:pPr algn="ctr"/>
            <a:r>
              <a:rPr lang="cs-CZ" dirty="0" err="1" smtClean="0"/>
              <a:t>Poznávačka</a:t>
            </a:r>
            <a:r>
              <a:rPr lang="cs-CZ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02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 smtClean="0"/>
              <a:t>orol</a:t>
            </a:r>
            <a:r>
              <a:rPr lang="cs-CZ" b="1" dirty="0" smtClean="0"/>
              <a:t> skalný</a:t>
            </a:r>
            <a:r>
              <a:rPr lang="cs-CZ" b="1" dirty="0"/>
              <a:t/>
            </a:r>
            <a:br>
              <a:rPr lang="cs-CZ" b="1" dirty="0"/>
            </a:b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http://img.ephoto.sk/data/users/17519/photos/81eed2916a524107080f93b8a9a19525d7f08f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9" y="1556098"/>
            <a:ext cx="3534602" cy="530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naucnechodniky.sk/obrazky/zoodata/orolkralovsk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20888"/>
            <a:ext cx="4113833" cy="27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sokol </a:t>
            </a:r>
            <a:r>
              <a:rPr lang="sk-SK" b="1" dirty="0"/>
              <a:t>sťahovavý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Falco peregrinus tethe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0" y="1685251"/>
            <a:ext cx="3600400" cy="49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139952" y="22380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3076" name="Picture 4" descr="http://fotky.sme.sk/foto/165097/z-vysky?type=v&amp;x=650&amp;y=43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7"/>
          <a:stretch/>
        </p:blipFill>
        <p:spPr bwMode="auto">
          <a:xfrm>
            <a:off x="4152149" y="2422694"/>
            <a:ext cx="4807117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846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fotoaparat.cz/g/08/05/22/529898_b5c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524328" cy="46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9199" y="620688"/>
            <a:ext cx="7125113" cy="924475"/>
          </a:xfrm>
        </p:spPr>
        <p:txBody>
          <a:bodyPr/>
          <a:lstStyle/>
          <a:p>
            <a:pPr algn="ctr"/>
            <a:r>
              <a:rPr lang="sk-SK" b="1" dirty="0" smtClean="0"/>
              <a:t>kaňa </a:t>
            </a:r>
            <a:r>
              <a:rPr lang="sk-SK" b="1" dirty="0"/>
              <a:t>močiarna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51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d</a:t>
            </a:r>
            <a:r>
              <a:rPr lang="sk-SK" b="1" dirty="0" smtClean="0"/>
              <a:t>rop fúzatý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www.hlasek.com/foto/otis_tarda_bj33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Charakteristika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Vtáky vznikli počas obdobia jury z operených dravých dinosaurov patriacich do skupiny Maniraptora a rýchlo sa začali množiť. Od „nevtáčích“ dinosaurov vtáky odlišuje </a:t>
            </a:r>
            <a:r>
              <a:rPr lang="sk-SK" dirty="0" err="1"/>
              <a:t>protistojný</a:t>
            </a:r>
            <a:r>
              <a:rPr lang="sk-SK" dirty="0"/>
              <a:t> prst zadných končatín, kým ostatné znaky (</a:t>
            </a:r>
            <a:r>
              <a:rPr lang="sk-SK" dirty="0" err="1"/>
              <a:t>kýlovitá</a:t>
            </a:r>
            <a:r>
              <a:rPr lang="sk-SK" dirty="0"/>
              <a:t> hrudná kosť, perie, vzdušné vaky napojené na pľúca) nachádzame aj u rôznych dinosaurov. Dnes existuje podľa odhadov okolo 9 000 až 10 000 druhov vtákov</a:t>
            </a:r>
            <a:r>
              <a:rPr lang="sk-SK" dirty="0" smtClean="0"/>
              <a:t>.</a:t>
            </a:r>
          </a:p>
          <a:p>
            <a:pPr algn="just"/>
            <a:r>
              <a:rPr lang="sk-SK" dirty="0" err="1"/>
              <a:t>pokryv</a:t>
            </a:r>
            <a:r>
              <a:rPr lang="sk-SK" dirty="0"/>
              <a:t> tela tvorí perie</a:t>
            </a:r>
          </a:p>
          <a:p>
            <a:r>
              <a:rPr lang="sk-SK" dirty="0"/>
              <a:t>schopnosť letu (</a:t>
            </a:r>
            <a:r>
              <a:rPr lang="sk-SK" dirty="0" err="1"/>
              <a:t>plavce</a:t>
            </a:r>
            <a:r>
              <a:rPr lang="sk-SK" dirty="0"/>
              <a:t> a bežce ju druhotne stratili)</a:t>
            </a:r>
          </a:p>
          <a:p>
            <a:r>
              <a:rPr lang="sk-SK" dirty="0"/>
              <a:t>zvukové prejavy</a:t>
            </a:r>
          </a:p>
          <a:p>
            <a:r>
              <a:rPr lang="sk-SK" dirty="0"/>
              <a:t>rozmnožovanie vajcami</a:t>
            </a:r>
          </a:p>
          <a:p>
            <a:r>
              <a:rPr lang="sk-SK" dirty="0"/>
              <a:t>starostlivosť o potomstvo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1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6875" y="217241"/>
            <a:ext cx="7162955" cy="979511"/>
          </a:xfrm>
        </p:spPr>
        <p:txBody>
          <a:bodyPr/>
          <a:lstStyle/>
          <a:p>
            <a:pPr algn="ctr"/>
            <a:r>
              <a:rPr lang="sk-SK" b="1" dirty="0"/>
              <a:t>s</a:t>
            </a:r>
            <a:r>
              <a:rPr lang="sk-SK" b="1" dirty="0" smtClean="0"/>
              <a:t>traka čiernobiela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polovnictvo.pluska.sk/images/gallery/polovnictvo-rybarstvo/zver/2011/poslismrtistra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02166" cy="430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hus </a:t>
            </a:r>
            <a:r>
              <a:rPr lang="sk-SK" b="1" dirty="0"/>
              <a:t>divá</a:t>
            </a:r>
            <a:r>
              <a:rPr lang="sk-SK" dirty="0"/>
              <a:t> 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http://polovnictvo.pluska.sk/images/gallery/polovnictvo-rybarstvo/zver/2009/hus-di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676875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vrabec domový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6" name="Picture 4" descr="http://www.nahuby.sk/images/fotosutaz/2010/01/30/Passer-domesticus/marta_e_186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416824" cy="556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404664"/>
            <a:ext cx="7125113" cy="924475"/>
          </a:xfrm>
        </p:spPr>
        <p:txBody>
          <a:bodyPr/>
          <a:lstStyle/>
          <a:p>
            <a:pPr algn="ctr"/>
            <a:r>
              <a:rPr lang="sk-SK" b="1" dirty="0" smtClean="0"/>
              <a:t>lastovička domová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170" name="Picture 2" descr="http://www.naturfoto.cz/fotografie/auer/lastovicka-domova-obycajna-xxx2z8h4739m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58" y="1268760"/>
            <a:ext cx="6127142" cy="408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data.az-europe.eu/data/albumy/ZVER/5000/290/MAIN/profile.jpg?4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00339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1475656" y="5933525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b="1" dirty="0" smtClean="0"/>
              <a:t>belorítka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0334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nahuby.sk/images/fotosutaz/2011/04/02/Erithacus-rubecula/erik_muller_2584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0" b="7573"/>
          <a:stretch/>
        </p:blipFill>
        <p:spPr bwMode="auto">
          <a:xfrm>
            <a:off x="1691680" y="1103459"/>
            <a:ext cx="5082856" cy="54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178984"/>
            <a:ext cx="7125113" cy="924475"/>
          </a:xfrm>
        </p:spPr>
        <p:txBody>
          <a:bodyPr/>
          <a:lstStyle/>
          <a:p>
            <a:pPr algn="ctr"/>
            <a:r>
              <a:rPr lang="sk-SK" b="1" dirty="0"/>
              <a:t>slávik červienka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34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sojka škriekavá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photo.vivo.sk/jpeg/1972/195033/_n/44c6d33/Garrulus-glandari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5723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883038" cy="1097092"/>
          </a:xfrm>
        </p:spPr>
        <p:txBody>
          <a:bodyPr/>
          <a:lstStyle/>
          <a:p>
            <a:r>
              <a:rPr lang="sk-SK" dirty="0"/>
              <a:t>Vtáky (</a:t>
            </a:r>
            <a:r>
              <a:rPr lang="sk-SK" i="1" dirty="0" err="1"/>
              <a:t>Aves</a:t>
            </a:r>
            <a:r>
              <a:rPr lang="sk-SK" dirty="0"/>
              <a:t>) sa koncom druhohôr vyvinuli z plazov. Svedčia o tom nasledujúce znaky: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Koža </a:t>
            </a:r>
            <a:r>
              <a:rPr lang="sk-SK" dirty="0"/>
              <a:t>vtákov je hladká, bez žliaz, nachádza sa v nej jediná párová </a:t>
            </a:r>
            <a:r>
              <a:rPr lang="sk-SK" b="1" dirty="0" err="1"/>
              <a:t>podchvostová</a:t>
            </a:r>
            <a:r>
              <a:rPr lang="sk-SK" b="1" dirty="0"/>
              <a:t> (trtáčová) žľaza</a:t>
            </a:r>
            <a:r>
              <a:rPr lang="sk-SK" dirty="0"/>
              <a:t>, ktorej výskyt je spätý prevažne s vodným vtáctvom.</a:t>
            </a:r>
          </a:p>
          <a:p>
            <a:r>
              <a:rPr lang="sk-SK" dirty="0"/>
              <a:t>Stavba niektorých vnútorných orgánov a kostry je podobná.</a:t>
            </a:r>
          </a:p>
          <a:p>
            <a:r>
              <a:rPr lang="sk-SK" dirty="0"/>
              <a:t>Plazy aj vtáky majú </a:t>
            </a:r>
            <a:r>
              <a:rPr lang="sk-SK" dirty="0" err="1"/>
              <a:t>močopohlavné</a:t>
            </a:r>
            <a:r>
              <a:rPr lang="sk-SK" dirty="0"/>
              <a:t> ústroje - </a:t>
            </a:r>
            <a:r>
              <a:rPr lang="sk-SK" b="1" dirty="0"/>
              <a:t>kloaka</a:t>
            </a:r>
            <a:r>
              <a:rPr lang="sk-SK" dirty="0"/>
              <a:t>.</a:t>
            </a:r>
          </a:p>
          <a:p>
            <a:r>
              <a:rPr lang="sk-SK" dirty="0"/>
              <a:t>Podobný je aj spôsob rozmnožovania a vývin zárodku.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8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Charakteristickým znakom vtákov je </a:t>
            </a:r>
            <a:r>
              <a:rPr lang="sk-SK" b="1" dirty="0"/>
              <a:t>perie</a:t>
            </a:r>
            <a:r>
              <a:rPr lang="sk-SK" dirty="0"/>
              <a:t>, ktoré chráni telo pred stratou tepla. Pravidelne sa vymieňa v procese pŕchnutia. Stavba peria určuje, kde vták žije. Rozoznávame niekoľko typov peria:</a:t>
            </a:r>
          </a:p>
          <a:p>
            <a:r>
              <a:rPr lang="sk-SK" b="1" dirty="0"/>
              <a:t>páperie</a:t>
            </a:r>
            <a:r>
              <a:rPr lang="sk-SK" dirty="0"/>
              <a:t> (spodné perie),</a:t>
            </a:r>
          </a:p>
          <a:p>
            <a:r>
              <a:rPr lang="sk-SK" b="1" dirty="0"/>
              <a:t>obrysové perie</a:t>
            </a:r>
            <a:r>
              <a:rPr lang="sk-SK" dirty="0"/>
              <a:t> (na povrchu),</a:t>
            </a:r>
          </a:p>
          <a:p>
            <a:r>
              <a:rPr lang="sk-SK" b="1" dirty="0"/>
              <a:t>kormidlové perie</a:t>
            </a:r>
            <a:r>
              <a:rPr lang="sk-SK" dirty="0"/>
              <a:t> (na chvoste) a</a:t>
            </a:r>
          </a:p>
          <a:p>
            <a:r>
              <a:rPr lang="sk-SK" b="1" dirty="0"/>
              <a:t>letky</a:t>
            </a:r>
            <a:r>
              <a:rPr lang="sk-SK" dirty="0"/>
              <a:t> (na krídlach).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25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nd03.jxs.cz/945/674/73cf0c9123_64971061_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315416"/>
            <a:ext cx="8604448" cy="51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yuka.zsjarose.cz/data/swic/lessons/19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7367985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Stavba </a:t>
            </a:r>
            <a:r>
              <a:rPr lang="cs-CZ" dirty="0" err="1" smtClean="0"/>
              <a:t>tela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Kosti vtákov sú ľahké a pritom pevné. Sú </a:t>
            </a:r>
            <a:r>
              <a:rPr lang="sk-SK" dirty="0" err="1"/>
              <a:t>pneumatizované</a:t>
            </a:r>
            <a:r>
              <a:rPr lang="sk-SK" dirty="0"/>
              <a:t> (vyplnené vzduchom), čo značne uľahčuje lietanie. Lebka sa spája s chrbticou pomocou jedného výbežku. V lopatkovej časti sa nachádzajú krkavčie kosti.</a:t>
            </a:r>
          </a:p>
        </p:txBody>
      </p:sp>
    </p:spTree>
    <p:extLst>
      <p:ext uri="{BB962C8B-B14F-4D97-AF65-F5344CB8AC3E}">
        <p14:creationId xmlns:p14="http://schemas.microsoft.com/office/powerpoint/2010/main" val="6830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www.ifauna.cz/images/mforum-foto/foto/201009/4ca0dc1edf8e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1" b="7259"/>
          <a:stretch/>
        </p:blipFill>
        <p:spPr bwMode="auto">
          <a:xfrm>
            <a:off x="1547664" y="339213"/>
            <a:ext cx="6336704" cy="61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6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624" y="764704"/>
            <a:ext cx="7125113" cy="924475"/>
          </a:xfrm>
        </p:spPr>
        <p:txBody>
          <a:bodyPr/>
          <a:lstStyle/>
          <a:p>
            <a:pPr algn="ctr"/>
            <a:r>
              <a:rPr lang="sk-SK" dirty="0"/>
              <a:t>Dolná končatina sa nazýva </a:t>
            </a:r>
            <a:r>
              <a:rPr lang="sk-SK" b="1" dirty="0"/>
              <a:t>behák</a:t>
            </a:r>
            <a:r>
              <a:rPr lang="sk-SK" dirty="0"/>
              <a:t>. Podľa jeho stavby rozoznávame končatiny kráčavé, skákavé, brodivé, plávacie, </a:t>
            </a:r>
            <a:r>
              <a:rPr lang="sk-SK" dirty="0" err="1"/>
              <a:t>hrabacie</a:t>
            </a:r>
            <a:r>
              <a:rPr lang="sk-SK" dirty="0"/>
              <a:t> a </a:t>
            </a:r>
            <a:r>
              <a:rPr lang="sk-SK" dirty="0" err="1"/>
              <a:t>chytacie</a:t>
            </a:r>
            <a:r>
              <a:rPr lang="sk-SK" dirty="0"/>
              <a:t>.</a:t>
            </a:r>
          </a:p>
        </p:txBody>
      </p:sp>
      <p:pic>
        <p:nvPicPr>
          <p:cNvPr id="3074" name="Picture 2" descr="http://snaturou2000.sk/uploads/tmp/%C5%A0utkov%C3%A1/Ardea_cinenrea-stopa-137x200-103x1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9810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naturou2000.sk/uploads/tmp/%C5%A0utkov%C3%A1/Anas_platyrhynchos-stopa-12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68960"/>
            <a:ext cx="1143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turistikaonline.sk/knizka/stopy/vrab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68984"/>
            <a:ext cx="14287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Jeseň</Template>
  <TotalTime>191</TotalTime>
  <Words>493</Words>
  <Application>Microsoft Office PowerPoint</Application>
  <PresentationFormat>Prezentácia na obrazovke (4:3)</PresentationFormat>
  <Paragraphs>71</Paragraphs>
  <Slides>35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6" baseType="lpstr">
      <vt:lpstr>Autumn</vt:lpstr>
      <vt:lpstr>Vtáky – charakteristika, prehľad </vt:lpstr>
      <vt:lpstr>v širšom zmysle</vt:lpstr>
      <vt:lpstr>Charakteristika </vt:lpstr>
      <vt:lpstr>Vtáky (Aves) sa koncom druhohôr vyvinuli z plazov. Svedčia o tom nasledujúce znaky: </vt:lpstr>
      <vt:lpstr>Prezentácia programu PowerPoint</vt:lpstr>
      <vt:lpstr>Prezentácia programu PowerPoint</vt:lpstr>
      <vt:lpstr>Stavba tela</vt:lpstr>
      <vt:lpstr>Prezentácia programu PowerPoint</vt:lpstr>
      <vt:lpstr>Dolná končatina sa nazýva behák. Podľa jeho stavby rozoznávame končatiny kráčavé, skákavé, brodivé, plávacie, hrabacie a chytacie.</vt:lpstr>
      <vt:lpstr>Prezentácia programu PowerPoint</vt:lpstr>
      <vt:lpstr>V tvárovej časti vytvárajú čeľuste zobák. Pažerák sa rozširuje a vytvára hrvoľ, ktorý slúži na zmäkčovanie požitej potravy. Žalúdok sa rozdeľuje na žľaznatý a svalnatý.</vt:lpstr>
      <vt:lpstr>Prezentácia programu PowerPoint</vt:lpstr>
      <vt:lpstr>Vtáky majú vyvinutých 5 párov vzdušných vakov, ktoré majú úlohu nadľahčovať a prebieha tu aj výmena dýchacích plynov. Neexistujú u všetkých druhov vtákov.</vt:lpstr>
      <vt:lpstr>Prezentácia programu PowerPoint</vt:lpstr>
      <vt:lpstr>Srdce vtákov je úplne rozdelené na 2 predsiene a 2 komory. V dôsledku rýchlejšieho metabolizmu (pre potreby lietania) majú vtáky vysoký tep a vyššiu stálu telesnú teplotu ako cicavce (40-41°C).</vt:lpstr>
      <vt:lpstr>Prezentácia programu PowerPoint</vt:lpstr>
      <vt:lpstr>U vtákov sa spravidla vyvinie jeden z vnútorných pohlavných orgánov. Oplodnenie je vnútorné. Vývin prebieha vo vajci, ktoré sa skladá z tvorivého žĺtka, výživného žĺtka, zárodočného disku a bielka, ktoré obsahuje 97% vody. Na povrchu je jemná blanka a škrupina, v ktorej sú póry, pomocou ktorých jedinec dýcha. Dĺžka vývinu závisí od druhu. U vtákov je častý pohlavný dimorfizmus.</vt:lpstr>
      <vt:lpstr>Prezentácia programu PowerPoint</vt:lpstr>
      <vt:lpstr>Prezentácia programu PowerPoint</vt:lpstr>
      <vt:lpstr>Prezentácia programu PowerPoint</vt:lpstr>
      <vt:lpstr>Počas párenia sa vtáky dávajú do dvojíc. Žijú monogamne ale aj polygamne. Niektoré druhy tvoria premyslené hniezda, niektoré si na vzhľade a konštrukcii hniezda nepotrpia, niektoré nestavajú žiadne hniezda.</vt:lpstr>
      <vt:lpstr>Podľa zmeny teritória počas roka poznáme vtáky:</vt:lpstr>
      <vt:lpstr>Rozdelenie vtákov  </vt:lpstr>
      <vt:lpstr>Rozdelenie podľa výskytu</vt:lpstr>
      <vt:lpstr>Poznávačka </vt:lpstr>
      <vt:lpstr>orol skalný </vt:lpstr>
      <vt:lpstr>sokol sťahovavý </vt:lpstr>
      <vt:lpstr>kaňa močiarna </vt:lpstr>
      <vt:lpstr>drop fúzatý </vt:lpstr>
      <vt:lpstr>straka čiernobiela</vt:lpstr>
      <vt:lpstr>hus divá </vt:lpstr>
      <vt:lpstr>vrabec domový</vt:lpstr>
      <vt:lpstr>lastovička domová</vt:lpstr>
      <vt:lpstr>slávik červienka</vt:lpstr>
      <vt:lpstr>sojka škriekavá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Vtáky</dc:title>
  <dc:creator>tonko</dc:creator>
  <cp:lastModifiedBy>lensk</cp:lastModifiedBy>
  <cp:revision>23</cp:revision>
  <dcterms:created xsi:type="dcterms:W3CDTF">2013-04-16T20:15:49Z</dcterms:created>
  <dcterms:modified xsi:type="dcterms:W3CDTF">2014-11-03T12:14:25Z</dcterms:modified>
</cp:coreProperties>
</file>