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5" r:id="rId4"/>
    <p:sldId id="276" r:id="rId5"/>
    <p:sldId id="277" r:id="rId6"/>
    <p:sldId id="288" r:id="rId7"/>
    <p:sldId id="289" r:id="rId8"/>
    <p:sldId id="290" r:id="rId9"/>
    <p:sldId id="291" r:id="rId10"/>
    <p:sldId id="292" r:id="rId11"/>
    <p:sldId id="278" r:id="rId12"/>
    <p:sldId id="279" r:id="rId13"/>
    <p:sldId id="283" r:id="rId14"/>
    <p:sldId id="274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333333"/>
    <a:srgbClr val="62412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>
        <p:scale>
          <a:sx n="114" d="100"/>
          <a:sy n="114" d="100"/>
        </p:scale>
        <p:origin x="-83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C8BF0-809B-4CEB-868C-06FD8C4F4C9E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20840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42C11-4A43-4190-85E4-843DB03EC8E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83641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C2560-E2BE-4625-A3F5-B965BF2B2B66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70164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B174C-B74E-49C1-954C-0907679BB6D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32534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29308-8E57-4514-B48A-FE6F2BDF67FF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09672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CF9B2-C1DA-4144-8A52-334FBA2C29C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95629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41F74-49C6-4330-BD06-2550D153FEB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8277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F4BC8-0F0B-40F5-B953-78083C7FCCDB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06412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84818-235A-4A1C-9230-2CD909E8A1B7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64576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75A51-231F-4FDE-BCC5-3982988EA4BA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38511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53665-8C01-47B8-A110-051AD4B163CC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7530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modificar el estilo de texto del patrón</a:t>
            </a:r>
          </a:p>
          <a:p>
            <a:pPr lvl="1"/>
            <a:r>
              <a:rPr lang="es-ES" altLang="sk-SK" smtClean="0"/>
              <a:t>Segundo nivel</a:t>
            </a:r>
          </a:p>
          <a:p>
            <a:pPr lvl="2"/>
            <a:r>
              <a:rPr lang="es-ES" altLang="sk-SK" smtClean="0"/>
              <a:t>Tercer nivel</a:t>
            </a:r>
          </a:p>
          <a:p>
            <a:pPr lvl="3"/>
            <a:r>
              <a:rPr lang="es-ES" altLang="sk-SK" smtClean="0"/>
              <a:t>Cuarto nivel</a:t>
            </a:r>
          </a:p>
          <a:p>
            <a:pPr lvl="4"/>
            <a:r>
              <a:rPr lang="es-ES" altLang="sk-SK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616D5-C43E-4AB0-8BA0-E5688A84E3A2}" type="slidenum">
              <a:rPr lang="es-ES" altLang="sk-SK"/>
              <a:pPr/>
              <a:t>‹#›</a:t>
            </a:fld>
            <a:endParaRPr lang="es-E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95536" y="2708275"/>
            <a:ext cx="7920879" cy="544513"/>
          </a:xfrm>
          <a:noFill/>
          <a:ln/>
        </p:spPr>
        <p:txBody>
          <a:bodyPr anchor="ctr"/>
          <a:lstStyle/>
          <a:p>
            <a:r>
              <a:rPr lang="sk-SK" altLang="sk-SK" sz="4800" b="1" dirty="0" err="1" smtClean="0">
                <a:solidFill>
                  <a:srgbClr val="624120"/>
                </a:solidFill>
              </a:rPr>
              <a:t>Principát</a:t>
            </a:r>
            <a:r>
              <a:rPr lang="sk-SK" altLang="sk-SK" sz="4800" b="1" dirty="0" smtClean="0">
                <a:solidFill>
                  <a:srgbClr val="624120"/>
                </a:solidFill>
              </a:rPr>
              <a:t> a </a:t>
            </a:r>
            <a:r>
              <a:rPr lang="sk-SK" altLang="sk-SK" sz="4800" b="1" dirty="0" err="1" smtClean="0">
                <a:solidFill>
                  <a:srgbClr val="624120"/>
                </a:solidFill>
              </a:rPr>
              <a:t>Dominát</a:t>
            </a:r>
            <a:endParaRPr lang="es-ES" altLang="sk-SK" sz="4800" b="1" dirty="0">
              <a:solidFill>
                <a:srgbClr val="6241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Marcus</a:t>
            </a:r>
            <a:r>
              <a:rPr lang="sk-SK" dirty="0" smtClean="0"/>
              <a:t>  </a:t>
            </a:r>
            <a:r>
              <a:rPr lang="sk-SK" smtClean="0"/>
              <a:t>Aurélius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448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sk-SK" sz="4000" dirty="0" err="1" smtClean="0">
                <a:solidFill>
                  <a:srgbClr val="FF0000"/>
                </a:solidFill>
              </a:rPr>
              <a:t>Dominát</a:t>
            </a:r>
            <a:r>
              <a:rPr lang="sk-SK" sz="4000" dirty="0">
                <a:solidFill>
                  <a:srgbClr val="FF0000"/>
                </a:solidFill>
              </a:rPr>
              <a:t> (284n.l. - 476 n. l.)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sk-SK" sz="2400" dirty="0" smtClean="0"/>
              <a:t>štátna forma utvorená </a:t>
            </a:r>
            <a:r>
              <a:rPr lang="sk-SK" sz="2400" dirty="0" err="1"/>
              <a:t>Diokleciánovými</a:t>
            </a:r>
            <a:r>
              <a:rPr lang="sk-SK" sz="2400" dirty="0"/>
              <a:t> reformami, ktoré zavŕšil Konštantín I. Veľký</a:t>
            </a:r>
          </a:p>
          <a:p>
            <a:endParaRPr lang="sk-SK" sz="2400" dirty="0" smtClean="0"/>
          </a:p>
          <a:p>
            <a:r>
              <a:rPr lang="sk-SK" sz="2400" dirty="0" err="1" smtClean="0"/>
              <a:t>Dominus</a:t>
            </a:r>
            <a:r>
              <a:rPr lang="sk-SK" sz="2400" dirty="0" smtClean="0"/>
              <a:t> </a:t>
            </a:r>
            <a:r>
              <a:rPr lang="sk-SK" sz="2400" dirty="0"/>
              <a:t>et </a:t>
            </a:r>
            <a:r>
              <a:rPr lang="sk-SK" sz="2400" dirty="0" smtClean="0"/>
              <a:t>deus - pán </a:t>
            </a:r>
            <a:r>
              <a:rPr lang="sk-SK" sz="2400" dirty="0"/>
              <a:t>a </a:t>
            </a:r>
            <a:r>
              <a:rPr lang="sk-SK" sz="2400" dirty="0" smtClean="0"/>
              <a:t>boh</a:t>
            </a:r>
            <a:endParaRPr lang="sk-SK" sz="2400" dirty="0"/>
          </a:p>
          <a:p>
            <a:endParaRPr lang="sk-SK" sz="2400" dirty="0" smtClean="0"/>
          </a:p>
          <a:p>
            <a:r>
              <a:rPr lang="sk-SK" sz="2400" dirty="0" smtClean="0"/>
              <a:t>bolo to obdobie úpadku, kedy impérium striedalo dobré obdobia zo zlými.</a:t>
            </a:r>
            <a:endParaRPr lang="sk-SK" sz="2400" dirty="0"/>
          </a:p>
          <a:p>
            <a:endParaRPr lang="sk-SK" sz="2400" dirty="0" smtClean="0"/>
          </a:p>
          <a:p>
            <a:r>
              <a:rPr lang="sk-SK" sz="2400" dirty="0" smtClean="0"/>
              <a:t>toho </a:t>
            </a:r>
            <a:r>
              <a:rPr lang="sk-SK" sz="2400" dirty="0"/>
              <a:t>využívali </a:t>
            </a:r>
            <a:r>
              <a:rPr lang="sk-SK" sz="2400" dirty="0" smtClean="0"/>
              <a:t>obyvatelia </a:t>
            </a:r>
            <a:r>
              <a:rPr lang="sk-SK" sz="2400" dirty="0"/>
              <a:t>provincií </a:t>
            </a:r>
            <a:r>
              <a:rPr lang="sk-SK" sz="2400" dirty="0" smtClean="0"/>
              <a:t>snažili sa osamostatniť, preto vznikalo množstvo povstaní a taktiež sa množili nájazdy barbarov na hranice.</a:t>
            </a:r>
          </a:p>
          <a:p>
            <a:endParaRPr lang="sk-SK" sz="24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29102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sk-SK" sz="2400" dirty="0" smtClean="0"/>
              <a:t>tým upadal obchod a hospodárstvo krajiny</a:t>
            </a:r>
          </a:p>
          <a:p>
            <a:endParaRPr lang="sk-SK" sz="2400" dirty="0" smtClean="0"/>
          </a:p>
          <a:p>
            <a:r>
              <a:rPr lang="sk-SK" sz="2400" dirty="0"/>
              <a:t>v</a:t>
            </a:r>
            <a:r>
              <a:rPr lang="sk-SK" sz="2400" dirty="0" smtClean="0"/>
              <a:t> tomto období taktiež rastie význam kresťanstva</a:t>
            </a:r>
            <a:endParaRPr lang="sk-SK" sz="2400" dirty="0"/>
          </a:p>
          <a:p>
            <a:endParaRPr lang="sk-SK" sz="24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524273"/>
            <a:ext cx="3796680" cy="274369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50" l="0" r="994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3169"/>
            <a:ext cx="2923810" cy="2945904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5681375" y="5445224"/>
            <a:ext cx="17219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dirty="0" smtClean="0"/>
              <a:t>Jeho vila v </a:t>
            </a:r>
            <a:r>
              <a:rPr lang="sk-SK" sz="1600" dirty="0" err="1" smtClean="0"/>
              <a:t>Splite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93770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sk-SK" sz="2400" dirty="0" err="1"/>
              <a:t>Dioklecián</a:t>
            </a:r>
            <a:r>
              <a:rPr lang="sk-SK" sz="2400" dirty="0"/>
              <a:t> prísne oddelil vojenskú a civilnú správu provincií, ako to bolo v predchádzajúcom </a:t>
            </a:r>
            <a:r>
              <a:rPr lang="sk-SK" sz="2400" dirty="0" smtClean="0"/>
              <a:t>období </a:t>
            </a:r>
          </a:p>
          <a:p>
            <a:r>
              <a:rPr lang="sk-SK" sz="2400" dirty="0" smtClean="0"/>
              <a:t>namiesto </a:t>
            </a:r>
            <a:r>
              <a:rPr lang="sk-SK" sz="2400" dirty="0"/>
              <a:t>trojstupňovej štátnej správy zaviedol päťstupňovú štátnu správu: cisár – prefektúra (4) – diecéza (12) – provincie (viac ako sto) – </a:t>
            </a:r>
            <a:r>
              <a:rPr lang="sk-SK" sz="2400" dirty="0" smtClean="0"/>
              <a:t>mesto</a:t>
            </a:r>
            <a:endParaRPr lang="sk-SK" sz="2400" dirty="0"/>
          </a:p>
        </p:txBody>
      </p:sp>
      <p:pic>
        <p:nvPicPr>
          <p:cNvPr id="4" name="Obrázok 15" descr="305 adbikácia Diokleciá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36912"/>
            <a:ext cx="5150916" cy="39365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Obdĺžnik 1"/>
          <p:cNvSpPr/>
          <p:nvPr/>
        </p:nvSpPr>
        <p:spPr>
          <a:xfrm>
            <a:off x="474776" y="5988719"/>
            <a:ext cx="1944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sk-SK" altLang="sk-SK" sz="1600" dirty="0"/>
              <a:t>r. 305 </a:t>
            </a:r>
            <a:r>
              <a:rPr lang="sk-SK" altLang="sk-SK" sz="1600" dirty="0" err="1"/>
              <a:t>Dioklecián</a:t>
            </a:r>
            <a:r>
              <a:rPr lang="sk-SK" altLang="sk-SK" sz="1600" dirty="0"/>
              <a:t> – rozdrobenosť ríše</a:t>
            </a:r>
          </a:p>
        </p:txBody>
      </p:sp>
    </p:spTree>
    <p:extLst>
      <p:ext uri="{BB962C8B-B14F-4D97-AF65-F5344CB8AC3E}">
        <p14:creationId xmlns:p14="http://schemas.microsoft.com/office/powerpoint/2010/main" val="35458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068960"/>
            <a:ext cx="8229600" cy="724942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664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sk-SK" sz="2400" dirty="0" smtClean="0"/>
              <a:t>Počas tohto obdobia sa vystriedalo niekoľko dynastií:</a:t>
            </a:r>
          </a:p>
          <a:p>
            <a:pPr marL="0" indent="0">
              <a:buNone/>
            </a:pPr>
            <a:endParaRPr lang="sk-SK" sz="2400" dirty="0" smtClean="0"/>
          </a:p>
          <a:p>
            <a:r>
              <a:rPr lang="sk-SK" sz="2400" dirty="0" err="1" smtClean="0"/>
              <a:t>Júliovsko-Klaudiovská</a:t>
            </a:r>
            <a:endParaRPr lang="sk-SK" sz="2400" dirty="0"/>
          </a:p>
          <a:p>
            <a:endParaRPr lang="sk-SK" sz="2400" dirty="0" smtClean="0"/>
          </a:p>
          <a:p>
            <a:r>
              <a:rPr lang="sk-SK" sz="2400" dirty="0" err="1" smtClean="0"/>
              <a:t>Flaviovská</a:t>
            </a:r>
            <a:endParaRPr lang="sk-SK" sz="2400" dirty="0"/>
          </a:p>
          <a:p>
            <a:endParaRPr lang="sk-SK" sz="2400" dirty="0" smtClean="0"/>
          </a:p>
          <a:p>
            <a:r>
              <a:rPr lang="sk-SK" sz="2400" dirty="0" smtClean="0"/>
              <a:t>Dynastia </a:t>
            </a:r>
            <a:r>
              <a:rPr lang="sk-SK" sz="2400" dirty="0"/>
              <a:t>adoptovaných cisárov</a:t>
            </a:r>
          </a:p>
          <a:p>
            <a:endParaRPr lang="sk-SK" sz="2400" dirty="0" smtClean="0"/>
          </a:p>
          <a:p>
            <a:r>
              <a:rPr lang="sk-SK" sz="2400" dirty="0" smtClean="0"/>
              <a:t>Dynastia </a:t>
            </a:r>
            <a:r>
              <a:rPr lang="sk-SK" sz="2400" dirty="0" err="1"/>
              <a:t>Severovcov</a:t>
            </a:r>
            <a:r>
              <a:rPr lang="sk-SK" sz="2400" dirty="0"/>
              <a:t> </a:t>
            </a:r>
          </a:p>
          <a:p>
            <a:endParaRPr lang="sk-SK" sz="2400" dirty="0" smtClean="0"/>
          </a:p>
          <a:p>
            <a:r>
              <a:rPr lang="sk-SK" sz="2400" dirty="0" smtClean="0"/>
              <a:t>Dynastia </a:t>
            </a:r>
            <a:r>
              <a:rPr lang="sk-SK" sz="2400" dirty="0"/>
              <a:t>vojenských cisárov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71428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sk-SK" sz="4000" dirty="0" err="1" smtClean="0"/>
              <a:t>Principát</a:t>
            </a:r>
            <a:r>
              <a:rPr lang="sk-SK" sz="4000" dirty="0"/>
              <a:t> (27 </a:t>
            </a:r>
            <a:r>
              <a:rPr lang="sk-SK" sz="4000" dirty="0" err="1" smtClean="0"/>
              <a:t>pr.n.l</a:t>
            </a:r>
            <a:r>
              <a:rPr lang="sk-SK" sz="4000" dirty="0"/>
              <a:t>. - 284 </a:t>
            </a:r>
            <a:r>
              <a:rPr lang="sk-SK" sz="4000" dirty="0" err="1"/>
              <a:t>n.l</a:t>
            </a:r>
            <a:r>
              <a:rPr lang="sk-SK" sz="4000" dirty="0"/>
              <a:t>.)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 smtClean="0"/>
              <a:t>je </a:t>
            </a:r>
            <a:r>
              <a:rPr lang="sk-SK" sz="2400" dirty="0"/>
              <a:t>obdobie po zmene rímskej republiky na rímske </a:t>
            </a:r>
            <a:r>
              <a:rPr lang="sk-SK" sz="2400" dirty="0" smtClean="0"/>
              <a:t>cisárstvo</a:t>
            </a:r>
          </a:p>
          <a:p>
            <a:endParaRPr lang="sk-SK" sz="2400" dirty="0" smtClean="0"/>
          </a:p>
          <a:p>
            <a:r>
              <a:rPr lang="sk-SK" sz="2400" dirty="0" smtClean="0"/>
              <a:t>zdanlivo </a:t>
            </a:r>
            <a:r>
              <a:rPr lang="sk-SK" sz="2400" dirty="0"/>
              <a:t>zachované republikánske zriadenie, ale rozhodujúcu moc mal rímsky cisár, ktorý vystupoval ako </a:t>
            </a:r>
            <a:r>
              <a:rPr lang="sk-SK" sz="2400" dirty="0" err="1"/>
              <a:t>princeps</a:t>
            </a:r>
            <a:r>
              <a:rPr lang="sk-SK" sz="2400" dirty="0"/>
              <a:t> </a:t>
            </a:r>
            <a:r>
              <a:rPr lang="sk-SK" sz="2400" dirty="0" err="1"/>
              <a:t>inter</a:t>
            </a:r>
            <a:r>
              <a:rPr lang="sk-SK" sz="2400" dirty="0"/>
              <a:t> </a:t>
            </a:r>
            <a:r>
              <a:rPr lang="sk-SK" sz="2400" dirty="0" err="1"/>
              <a:t>pares</a:t>
            </a:r>
            <a:r>
              <a:rPr lang="sk-SK" sz="2400" dirty="0"/>
              <a:t> (prvý medzi seberovnými</a:t>
            </a:r>
            <a:r>
              <a:rPr lang="sk-SK" sz="2400" dirty="0" smtClean="0"/>
              <a:t>) </a:t>
            </a:r>
          </a:p>
          <a:p>
            <a:endParaRPr lang="sk-SK" sz="2400" dirty="0"/>
          </a:p>
          <a:p>
            <a:r>
              <a:rPr lang="sk-SK" sz="2400" dirty="0" err="1" smtClean="0"/>
              <a:t>Principát</a:t>
            </a:r>
            <a:r>
              <a:rPr lang="sk-SK" sz="2400" dirty="0" smtClean="0"/>
              <a:t> </a:t>
            </a:r>
            <a:r>
              <a:rPr lang="sk-SK" sz="2400" dirty="0"/>
              <a:t>vytvoril </a:t>
            </a:r>
            <a:r>
              <a:rPr lang="sk-SK" sz="2400" dirty="0" err="1"/>
              <a:t>Octavianus</a:t>
            </a:r>
            <a:r>
              <a:rPr lang="sk-SK" sz="2400" dirty="0"/>
              <a:t> </a:t>
            </a:r>
            <a:r>
              <a:rPr lang="sk-SK" sz="2400" dirty="0" err="1" smtClean="0"/>
              <a:t>Augustus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926388"/>
            <a:ext cx="1450504" cy="28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/>
          <a:lstStyle/>
          <a:p>
            <a:pPr marL="0" indent="0">
              <a:buNone/>
            </a:pPr>
            <a:r>
              <a:rPr lang="sk-SK" sz="2400" dirty="0" err="1"/>
              <a:t>Octavianus</a:t>
            </a:r>
            <a:r>
              <a:rPr lang="sk-SK" sz="2400" dirty="0"/>
              <a:t> </a:t>
            </a:r>
            <a:r>
              <a:rPr lang="sk-SK" sz="2400" dirty="0" smtClean="0"/>
              <a:t>sa premenuje </a:t>
            </a:r>
            <a:r>
              <a:rPr lang="sk-SK" sz="2400" dirty="0"/>
              <a:t>na Augusta (tzn.: vznešený)</a:t>
            </a:r>
          </a:p>
          <a:p>
            <a:r>
              <a:rPr lang="sk-SK" sz="2400" dirty="0"/>
              <a:t>b</a:t>
            </a:r>
            <a:r>
              <a:rPr lang="sk-SK" sz="2400" dirty="0" smtClean="0"/>
              <a:t>ol to  </a:t>
            </a:r>
            <a:r>
              <a:rPr lang="sk-SK" sz="2400" dirty="0"/>
              <a:t>obratný politik, diplomat</a:t>
            </a:r>
          </a:p>
          <a:p>
            <a:endParaRPr lang="sk-SK" sz="2400" dirty="0" smtClean="0"/>
          </a:p>
          <a:p>
            <a:r>
              <a:rPr lang="sk-SK" sz="2400" dirty="0" smtClean="0"/>
              <a:t>mal všetku moc vo vlastných rukách - vojenská</a:t>
            </a:r>
            <a:r>
              <a:rPr lang="sk-SK" sz="2400" dirty="0"/>
              <a:t>, </a:t>
            </a:r>
            <a:r>
              <a:rPr lang="sk-SK" sz="2400" dirty="0" smtClean="0"/>
              <a:t>súdna, aj správna</a:t>
            </a:r>
          </a:p>
          <a:p>
            <a:endParaRPr lang="sk-SK" sz="2400" dirty="0" smtClean="0"/>
          </a:p>
          <a:p>
            <a:r>
              <a:rPr lang="sk-SK" sz="2400" dirty="0" smtClean="0"/>
              <a:t>jeho </a:t>
            </a:r>
            <a:r>
              <a:rPr lang="sk-SK" sz="2400" dirty="0"/>
              <a:t>hl. </a:t>
            </a:r>
            <a:r>
              <a:rPr lang="sk-SK" sz="2400" dirty="0" smtClean="0"/>
              <a:t>oporou bolo vojsko</a:t>
            </a:r>
            <a:endParaRPr lang="sk-SK" sz="2400" dirty="0"/>
          </a:p>
          <a:p>
            <a:endParaRPr lang="sk-SK" sz="2400" dirty="0" smtClean="0"/>
          </a:p>
          <a:p>
            <a:r>
              <a:rPr lang="sk-SK" sz="2400" dirty="0" smtClean="0"/>
              <a:t>vzniká </a:t>
            </a:r>
            <a:r>
              <a:rPr lang="sk-SK" sz="2400" dirty="0" err="1"/>
              <a:t>pretoriánská</a:t>
            </a:r>
            <a:r>
              <a:rPr lang="sk-SK" sz="2400" dirty="0"/>
              <a:t> garda – </a:t>
            </a:r>
            <a:r>
              <a:rPr lang="sk-SK" sz="2400" dirty="0" err="1" smtClean="0"/>
              <a:t>císárová</a:t>
            </a:r>
            <a:r>
              <a:rPr lang="sk-SK" sz="2400" dirty="0" smtClean="0"/>
              <a:t> </a:t>
            </a:r>
            <a:r>
              <a:rPr lang="sk-SK" sz="2400" dirty="0"/>
              <a:t>ochranka</a:t>
            </a:r>
            <a:r>
              <a:rPr lang="sk-SK" sz="2400" dirty="0" smtClean="0"/>
              <a:t>, ktorá mala prístup </a:t>
            </a:r>
            <a:r>
              <a:rPr lang="sk-SK" sz="2400" dirty="0"/>
              <a:t>do </a:t>
            </a:r>
            <a:r>
              <a:rPr lang="sk-SK" sz="2400" dirty="0" smtClean="0"/>
              <a:t>mesta</a:t>
            </a:r>
            <a:endParaRPr lang="sk-SK" sz="2400" dirty="0"/>
          </a:p>
          <a:p>
            <a:endParaRPr lang="sk-SK" sz="2400" dirty="0" smtClean="0"/>
          </a:p>
          <a:p>
            <a:r>
              <a:rPr lang="sk-SK" sz="2400" dirty="0" smtClean="0"/>
              <a:t>Rím rozdelil pre </a:t>
            </a:r>
            <a:r>
              <a:rPr lang="sk-SK" sz="2400" dirty="0"/>
              <a:t>lepší správu na provincie: </a:t>
            </a:r>
            <a:r>
              <a:rPr lang="sk-SK" sz="2400" dirty="0" smtClean="0"/>
              <a:t>cisárske/senátne podľa </a:t>
            </a:r>
            <a:r>
              <a:rPr lang="sk-SK" sz="2400" dirty="0"/>
              <a:t>toho </a:t>
            </a:r>
            <a:r>
              <a:rPr lang="sk-SK" sz="2400" dirty="0" smtClean="0"/>
              <a:t>kto ich </a:t>
            </a:r>
            <a:r>
              <a:rPr lang="sk-SK" sz="2400" dirty="0"/>
              <a:t>spravoval</a:t>
            </a:r>
          </a:p>
          <a:p>
            <a:endParaRPr lang="sk-SK" sz="2400" dirty="0" smtClean="0"/>
          </a:p>
        </p:txBody>
      </p:sp>
    </p:spTree>
    <p:extLst>
      <p:ext uri="{BB962C8B-B14F-4D97-AF65-F5344CB8AC3E}">
        <p14:creationId xmlns:p14="http://schemas.microsoft.com/office/powerpoint/2010/main" val="41675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sk-SK" sz="2400" dirty="0" smtClean="0"/>
              <a:t>v </a:t>
            </a:r>
            <a:r>
              <a:rPr lang="sk-SK" sz="2400" dirty="0"/>
              <a:t>tom období zo severu útočia Germáni </a:t>
            </a:r>
            <a:r>
              <a:rPr lang="sk-SK" sz="1800" dirty="0"/>
              <a:t>(utekajú pred Hunmi)</a:t>
            </a:r>
            <a:r>
              <a:rPr lang="sk-SK" sz="2400" dirty="0"/>
              <a:t>, preto dáva časť légií na hranice Rímskej ríše</a:t>
            </a:r>
          </a:p>
          <a:p>
            <a:endParaRPr lang="sk-SK" sz="2400" dirty="0" smtClean="0"/>
          </a:p>
          <a:p>
            <a:r>
              <a:rPr lang="sk-SK" sz="2400" dirty="0" err="1" smtClean="0"/>
              <a:t>Arminius</a:t>
            </a:r>
            <a:r>
              <a:rPr lang="sk-SK" sz="2400" dirty="0" smtClean="0"/>
              <a:t>  </a:t>
            </a:r>
            <a:r>
              <a:rPr lang="sk-SK" sz="2400" dirty="0"/>
              <a:t>roku 9 n. l. porazil 3 rímske légie v bitke u </a:t>
            </a:r>
            <a:r>
              <a:rPr lang="sk-SK" sz="2400" dirty="0" err="1"/>
              <a:t>Teutoburského</a:t>
            </a:r>
            <a:r>
              <a:rPr lang="sk-SK" sz="2400" dirty="0"/>
              <a:t> lesa, tým sa posúva hranica Ríma viac na juh</a:t>
            </a:r>
            <a:r>
              <a:rPr lang="sk-SK" sz="2400" dirty="0" smtClean="0"/>
              <a:t>,</a:t>
            </a:r>
          </a:p>
          <a:p>
            <a:pPr marL="0" indent="0">
              <a:buNone/>
            </a:pPr>
            <a:r>
              <a:rPr lang="sk-SK" sz="2400" dirty="0" smtClean="0"/>
              <a:t> </a:t>
            </a:r>
            <a:endParaRPr lang="sk-SK" sz="2400" dirty="0"/>
          </a:p>
          <a:p>
            <a:r>
              <a:rPr lang="sk-SK" sz="2400" dirty="0"/>
              <a:t>nový systém nástupníctva: </a:t>
            </a:r>
            <a:r>
              <a:rPr lang="sk-SK" sz="2400" dirty="0" smtClean="0"/>
              <a:t>nástupcu </a:t>
            </a:r>
            <a:r>
              <a:rPr lang="sk-SK" sz="2400" dirty="0"/>
              <a:t>určuje cisár</a:t>
            </a:r>
          </a:p>
        </p:txBody>
      </p:sp>
    </p:spTree>
    <p:extLst>
      <p:ext uri="{BB962C8B-B14F-4D97-AF65-F5344CB8AC3E}">
        <p14:creationId xmlns:p14="http://schemas.microsoft.com/office/powerpoint/2010/main" val="321911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10" descr="14 n l Octavi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0168"/>
            <a:ext cx="4313707" cy="33526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Obrázok 12" descr="116 Traia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11" y="3429000"/>
            <a:ext cx="4644188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BlokTextu 18"/>
          <p:cNvSpPr txBox="1">
            <a:spLocks noChangeArrowheads="1"/>
          </p:cNvSpPr>
          <p:nvPr/>
        </p:nvSpPr>
        <p:spPr bwMode="auto">
          <a:xfrm>
            <a:off x="4574021" y="80168"/>
            <a:ext cx="31663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1400" dirty="0"/>
              <a:t>r. 14 </a:t>
            </a:r>
            <a:r>
              <a:rPr lang="sk-SK" altLang="sk-SK" sz="1400" dirty="0" err="1"/>
              <a:t>Octavian</a:t>
            </a:r>
            <a:r>
              <a:rPr lang="sk-SK" altLang="sk-SK" sz="1400" dirty="0"/>
              <a:t> </a:t>
            </a:r>
            <a:r>
              <a:rPr lang="sk-SK" altLang="sk-SK" sz="1400" dirty="0" err="1"/>
              <a:t>Augustus</a:t>
            </a:r>
            <a:endParaRPr lang="sk-SK" altLang="sk-SK" sz="1400" dirty="0"/>
          </a:p>
        </p:txBody>
      </p:sp>
      <p:sp>
        <p:nvSpPr>
          <p:cNvPr id="8" name="BlokTextu 22"/>
          <p:cNvSpPr txBox="1">
            <a:spLocks noChangeArrowheads="1"/>
          </p:cNvSpPr>
          <p:nvPr/>
        </p:nvSpPr>
        <p:spPr bwMode="auto">
          <a:xfrm>
            <a:off x="1043609" y="6093296"/>
            <a:ext cx="3534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1400" dirty="0"/>
              <a:t>r. 116 </a:t>
            </a:r>
            <a:r>
              <a:rPr lang="sk-SK" altLang="sk-SK" sz="1400" dirty="0" err="1" smtClean="0"/>
              <a:t>Trajan</a:t>
            </a:r>
            <a:r>
              <a:rPr lang="sk-SK" altLang="sk-SK" sz="1400" dirty="0" smtClean="0"/>
              <a:t> </a:t>
            </a:r>
            <a:r>
              <a:rPr lang="sk-SK" altLang="sk-SK" sz="1400" dirty="0"/>
              <a:t>– najväčší rozmach územia</a:t>
            </a:r>
          </a:p>
        </p:txBody>
      </p:sp>
    </p:spTree>
    <p:extLst>
      <p:ext uri="{BB962C8B-B14F-4D97-AF65-F5344CB8AC3E}">
        <p14:creationId xmlns:p14="http://schemas.microsoft.com/office/powerpoint/2010/main" val="20943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Juliovsko</a:t>
            </a:r>
            <a:r>
              <a:rPr lang="sk-SK" dirty="0" smtClean="0">
                <a:solidFill>
                  <a:srgbClr val="FF0000"/>
                </a:solidFill>
              </a:rPr>
              <a:t> – </a:t>
            </a:r>
            <a:r>
              <a:rPr lang="sk-SK" dirty="0" err="1" smtClean="0">
                <a:solidFill>
                  <a:srgbClr val="FF0000"/>
                </a:solidFill>
              </a:rPr>
              <a:t>Klaudiovská</a:t>
            </a:r>
            <a:r>
              <a:rPr lang="sk-SK" dirty="0" smtClean="0">
                <a:solidFill>
                  <a:srgbClr val="FF0000"/>
                </a:solidFill>
              </a:rPr>
              <a:t> dynastia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Tiberius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/>
              <a:t>– šetril, bol krutý a prísny</a:t>
            </a:r>
          </a:p>
          <a:p>
            <a:r>
              <a:rPr lang="sk-SK" sz="2800" dirty="0" smtClean="0">
                <a:solidFill>
                  <a:srgbClr val="FF0000"/>
                </a:solidFill>
              </a:rPr>
              <a:t>Caligula </a:t>
            </a:r>
            <a:r>
              <a:rPr lang="sk-SK" dirty="0" smtClean="0"/>
              <a:t> -  ponižoval senátorov, všetkých prenasledoval, bol zvrhlý</a:t>
            </a:r>
          </a:p>
          <a:p>
            <a:r>
              <a:rPr lang="sk-SK" dirty="0" err="1" smtClean="0">
                <a:solidFill>
                  <a:srgbClr val="FF0000"/>
                </a:solidFill>
              </a:rPr>
              <a:t>Claudius</a:t>
            </a:r>
            <a:r>
              <a:rPr lang="sk-SK" dirty="0" smtClean="0"/>
              <a:t>  -  pripojil časť Británie, otrávila ho manželka </a:t>
            </a:r>
            <a:r>
              <a:rPr lang="sk-SK" dirty="0" err="1" smtClean="0"/>
              <a:t>Agrippa</a:t>
            </a:r>
            <a:r>
              <a:rPr lang="sk-SK" dirty="0" smtClean="0"/>
              <a:t> aby dosadila syna Nera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Nero </a:t>
            </a:r>
            <a:r>
              <a:rPr lang="sk-SK" dirty="0" smtClean="0"/>
              <a:t>– šialenec, myslel si že je najväčší umelec, podpálil Rím, všetkých prenasledoval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7703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Fláviovskí</a:t>
            </a:r>
            <a:r>
              <a:rPr lang="sk-SK" dirty="0" smtClean="0">
                <a:solidFill>
                  <a:srgbClr val="FF0000"/>
                </a:solidFill>
              </a:rPr>
              <a:t> cisári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052736"/>
            <a:ext cx="8363272" cy="5472608"/>
          </a:xfrm>
        </p:spPr>
        <p:txBody>
          <a:bodyPr/>
          <a:lstStyle/>
          <a:p>
            <a:r>
              <a:rPr lang="sk-SK" dirty="0" err="1" smtClean="0"/>
              <a:t>Titus</a:t>
            </a:r>
            <a:r>
              <a:rPr lang="sk-SK" dirty="0" smtClean="0"/>
              <a:t> </a:t>
            </a:r>
            <a:r>
              <a:rPr lang="sk-SK" dirty="0" err="1" smtClean="0"/>
              <a:t>Flavius</a:t>
            </a:r>
            <a:r>
              <a:rPr lang="sk-SK" dirty="0" smtClean="0"/>
              <a:t> </a:t>
            </a:r>
            <a:r>
              <a:rPr lang="sk-SK" dirty="0" err="1" smtClean="0"/>
              <a:t>Vespasianus</a:t>
            </a:r>
            <a:r>
              <a:rPr lang="sk-SK" dirty="0" smtClean="0"/>
              <a:t> a jeho syn </a:t>
            </a:r>
            <a:r>
              <a:rPr lang="sk-SK" dirty="0" err="1" smtClean="0"/>
              <a:t>Titus</a:t>
            </a:r>
            <a:endParaRPr lang="sk-SK" dirty="0" smtClean="0"/>
          </a:p>
          <a:p>
            <a:r>
              <a:rPr lang="sk-SK" dirty="0" smtClean="0"/>
              <a:t>Stabilizácia Ríma, potlačenie </a:t>
            </a:r>
            <a:r>
              <a:rPr lang="sk-SK" dirty="0" err="1" smtClean="0"/>
              <a:t>povstana</a:t>
            </a:r>
            <a:r>
              <a:rPr lang="sk-SK" dirty="0" smtClean="0"/>
              <a:t>  Židov, pripojenie provincie </a:t>
            </a:r>
            <a:r>
              <a:rPr lang="sk-SK" dirty="0" err="1" smtClean="0"/>
              <a:t>Judea</a:t>
            </a:r>
            <a:r>
              <a:rPr lang="sk-SK" dirty="0" smtClean="0"/>
              <a:t> k Rímu</a:t>
            </a:r>
          </a:p>
          <a:p>
            <a:r>
              <a:rPr lang="sk-SK" dirty="0" smtClean="0"/>
              <a:t>Výstavba  kolosea. Vláda dobrých cisárov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Adoptívni cisári</a:t>
            </a:r>
          </a:p>
          <a:p>
            <a:r>
              <a:rPr lang="sk-SK" dirty="0" err="1" smtClean="0"/>
              <a:t>Nerva</a:t>
            </a:r>
            <a:r>
              <a:rPr lang="sk-SK" dirty="0" smtClean="0"/>
              <a:t> a  adoptívny syn </a:t>
            </a:r>
            <a:r>
              <a:rPr lang="sk-SK" dirty="0" err="1" smtClean="0"/>
              <a:t>Traján</a:t>
            </a:r>
            <a:endParaRPr lang="sk-SK" dirty="0" smtClean="0"/>
          </a:p>
          <a:p>
            <a:r>
              <a:rPr lang="sk-SK" dirty="0" err="1" smtClean="0"/>
              <a:t>Traján</a:t>
            </a:r>
            <a:r>
              <a:rPr lang="sk-SK" dirty="0" smtClean="0"/>
              <a:t> – výborný vojvodca, pripojil k Rímu Tráciu ( Rumunsko) a za jeho vlády bol Rím najväčší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3083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Limes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Romanus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Traján</a:t>
            </a:r>
            <a:r>
              <a:rPr lang="sk-SK" dirty="0" smtClean="0"/>
              <a:t>  začal stavať rímsku hranicu, opevnenie, ktoré malo zabrániť prieniku Germánov do rímskeho územia. </a:t>
            </a:r>
          </a:p>
          <a:p>
            <a:endParaRPr lang="sk-SK" dirty="0"/>
          </a:p>
          <a:p>
            <a:r>
              <a:rPr lang="sk-SK" dirty="0" err="1" smtClean="0"/>
              <a:t>Hadrián</a:t>
            </a:r>
            <a:r>
              <a:rPr lang="sk-SK" dirty="0" smtClean="0"/>
              <a:t> - -  </a:t>
            </a:r>
            <a:r>
              <a:rPr lang="sk-SK" dirty="0" err="1" smtClean="0"/>
              <a:t>Hadriánov</a:t>
            </a:r>
            <a:r>
              <a:rPr lang="sk-SK" dirty="0" smtClean="0"/>
              <a:t> val</a:t>
            </a:r>
          </a:p>
          <a:p>
            <a:r>
              <a:rPr lang="sk-SK" dirty="0" err="1" smtClean="0"/>
              <a:t>Antonius</a:t>
            </a:r>
            <a:r>
              <a:rPr lang="sk-SK" dirty="0" smtClean="0"/>
              <a:t> </a:t>
            </a:r>
            <a:r>
              <a:rPr lang="sk-SK" dirty="0" err="1" smtClean="0"/>
              <a:t>Pius</a:t>
            </a:r>
            <a:r>
              <a:rPr lang="sk-SK" dirty="0" smtClean="0"/>
              <a:t> – jeden z najlepších cisárov, nerobil reformy, nebojoval, relatívny pokoj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0103970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11634</TotalTime>
  <Words>471</Words>
  <Application>Microsoft Office PowerPoint</Application>
  <PresentationFormat>Prezentácia na obrazovke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Diseño predeterminado</vt:lpstr>
      <vt:lpstr>Principát a Dominát</vt:lpstr>
      <vt:lpstr>Prezentácia programu PowerPoint</vt:lpstr>
      <vt:lpstr>Principát (27 pr.n.l. - 284 n.l.)</vt:lpstr>
      <vt:lpstr>Prezentácia programu PowerPoint</vt:lpstr>
      <vt:lpstr>Prezentácia programu PowerPoint</vt:lpstr>
      <vt:lpstr>Prezentácia programu PowerPoint</vt:lpstr>
      <vt:lpstr>Juliovsko – Klaudiovská dynastia</vt:lpstr>
      <vt:lpstr>Fláviovskí cisári</vt:lpstr>
      <vt:lpstr>Limes Romanus</vt:lpstr>
      <vt:lpstr>Marcus  Aurélius</vt:lpstr>
      <vt:lpstr>Dominát (284n.l. - 476 n. l.)</vt:lpstr>
      <vt:lpstr>Prezentácia programu PowerPoint</vt:lpstr>
      <vt:lpstr>Prezentácia programu PowerPoint</vt:lpstr>
      <vt:lpstr>Ďakujem za pozornosť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Raduz</cp:lastModifiedBy>
  <cp:revision>712</cp:revision>
  <dcterms:created xsi:type="dcterms:W3CDTF">2010-05-23T14:28:12Z</dcterms:created>
  <dcterms:modified xsi:type="dcterms:W3CDTF">2020-11-11T07:04:13Z</dcterms:modified>
</cp:coreProperties>
</file>