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8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13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410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462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191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8849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373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259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475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378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7366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531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32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21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25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03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7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4460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EBC3A3-AC60-49A5-A68E-4C4151013ADF}" type="datetimeFigureOut">
              <a:rPr lang="sk-SK" smtClean="0"/>
              <a:pPr/>
              <a:t>09. 02. 2022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86221-5227-4C3A-B10A-FAA03F0935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481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 smtClean="0"/>
              <a:t>Vyjadrenie neznámej zo vzorca</a:t>
            </a:r>
            <a:endParaRPr lang="sk-SK" sz="6000" b="1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331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6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obsah rovnobežníka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a, </a:t>
            </a:r>
            <a:r>
              <a:rPr lang="sk-SK" sz="2800" b="1" dirty="0" err="1" smtClean="0">
                <a:solidFill>
                  <a:srgbClr val="C0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C00000"/>
                </a:solidFill>
              </a:rPr>
              <a:t>a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4593267" y="1952071"/>
            <a:ext cx="1840117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S = a .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734595" y="3008441"/>
            <a:ext cx="285867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.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S    / :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574569" y="4127588"/>
            <a:ext cx="201869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= S :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433384" y="3008441"/>
            <a:ext cx="285867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.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S    / : a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433384" y="4126228"/>
            <a:ext cx="1891909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r>
              <a:rPr lang="sk-SK" sz="2800" b="1" dirty="0" err="1" smtClean="0">
                <a:solidFill>
                  <a:srgbClr val="FF0000"/>
                </a:solidFill>
              </a:rPr>
              <a:t>v</a:t>
            </a:r>
            <a:r>
              <a:rPr lang="sk-SK" sz="2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S  : a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16458" y="5477931"/>
            <a:ext cx="1070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Obvod kosoštvorca = obvod štvorca           Obvod kosodĺžnika = obvod obdĺžnika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26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7" y="719890"/>
            <a:ext cx="10777337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7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obvodu lichobežníka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</a:rPr>
              <a:t>a,b,c,d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35699" y="1593634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3927039" y="1922106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o = a +b + c +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927039" y="2847323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a +b + c + d= 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151835" y="3772540"/>
            <a:ext cx="508937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a +b + c + d = o  /-b - c -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716457" y="5089266"/>
            <a:ext cx="2537106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o - b - c -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442745" y="5099754"/>
            <a:ext cx="257933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b = o - a - c -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121823" y="5085537"/>
            <a:ext cx="258624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c = o - a - b -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8907553" y="5089266"/>
            <a:ext cx="258624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>
                <a:solidFill>
                  <a:srgbClr val="FF0000"/>
                </a:solidFill>
              </a:rPr>
              <a:t>d</a:t>
            </a:r>
            <a:r>
              <a:rPr lang="sk-SK" sz="2800" b="1" dirty="0" smtClean="0">
                <a:solidFill>
                  <a:srgbClr val="FF0000"/>
                </a:solidFill>
              </a:rPr>
              <a:t> = o - a - b - c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2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7" y="719890"/>
            <a:ext cx="10777337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8.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obsahu lichobežníka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</a:rPr>
              <a:t>a,c,v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35699" y="1593634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BlokTextu 9"/>
              <p:cNvSpPr txBox="1"/>
              <p:nvPr/>
            </p:nvSpPr>
            <p:spPr>
              <a:xfrm>
                <a:off x="4008872" y="1683953"/>
                <a:ext cx="2725688" cy="73975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/>
                </a:r>
                <a:r>
                  <a:rPr lang="sk-SK" sz="2800" b="1" dirty="0">
                    <a:solidFill>
                      <a:srgbClr val="FF0000"/>
                    </a:solidFill>
                  </a:rPr>
                  <a:t>S</a:t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72" y="1683953"/>
                <a:ext cx="2725688" cy="739754"/>
              </a:xfrm>
              <a:prstGeom prst="rect">
                <a:avLst/>
              </a:prstGeom>
              <a:blipFill rotWithShape="0">
                <a:blip r:embed="rId3"/>
                <a:stretch>
                  <a:fillRect l="-2685" b="-98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BlokTextu 10"/>
              <p:cNvSpPr txBox="1"/>
              <p:nvPr/>
            </p:nvSpPr>
            <p:spPr>
              <a:xfrm>
                <a:off x="4008871" y="2570993"/>
                <a:ext cx="2725688" cy="73975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>= S</a:t>
                </a:r>
                <a:endParaRPr lang="sk-SK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71" y="2570993"/>
                <a:ext cx="2725688" cy="739754"/>
              </a:xfrm>
              <a:prstGeom prst="rect">
                <a:avLst/>
              </a:prstGeom>
              <a:blipFill rotWithShape="0">
                <a:blip r:embed="rId4"/>
                <a:stretch>
                  <a:fillRect b="-10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BlokTextu 12"/>
              <p:cNvSpPr txBox="1"/>
              <p:nvPr/>
            </p:nvSpPr>
            <p:spPr>
              <a:xfrm>
                <a:off x="3927962" y="3438854"/>
                <a:ext cx="2887507" cy="731932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sk-SK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>= S  / . 2 </a:t>
                </a:r>
                <a:endParaRPr lang="sk-SK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62" y="3438854"/>
                <a:ext cx="2887507" cy="731932"/>
              </a:xfrm>
              <a:prstGeom prst="rect">
                <a:avLst/>
              </a:prstGeom>
              <a:blipFill rotWithShape="0">
                <a:blip r:embed="rId5"/>
                <a:stretch>
                  <a:fillRect r="-5696" b="-11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lokTextu 13"/>
          <p:cNvSpPr txBox="1"/>
          <p:nvPr/>
        </p:nvSpPr>
        <p:spPr>
          <a:xfrm>
            <a:off x="716456" y="4276071"/>
            <a:ext cx="335169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(a + c) . v= S . 2 /: v 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184020" y="4276071"/>
            <a:ext cx="320669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(a + c) . v= S . 2 /:v 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7506585" y="4276071"/>
            <a:ext cx="4136065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(a + c) . v= S . 2 /:( a+ c) 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16457" y="4954177"/>
            <a:ext cx="320669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a + c = 2.S : v  / - c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4068148" y="4979099"/>
            <a:ext cx="320669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a + c = 2.S : v  / - 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7506586" y="5632283"/>
            <a:ext cx="398720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  v= 2 .S  : ( a+ c) 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716457" y="5632283"/>
            <a:ext cx="320669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a = 2.S : v  - c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4068148" y="5632283"/>
            <a:ext cx="320669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 c = 2.S : v  - a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2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9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obvodu kruhu vyjadríme polomer</a:t>
            </a:r>
            <a:r>
              <a:rPr lang="sk-SK" sz="2800" b="1" dirty="0" smtClean="0">
                <a:solidFill>
                  <a:srgbClr val="C00000"/>
                </a:solidFill>
              </a:rPr>
              <a:t> r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3799877" y="1923084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o = 2 .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r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799877" y="2849279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2 .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</a:t>
            </a:r>
            <a:r>
              <a:rPr lang="sk-SK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799878" y="5089067"/>
            <a:ext cx="291990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 = o :  2 .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799877" y="3984128"/>
            <a:ext cx="338773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2 .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</a:t>
            </a:r>
            <a:r>
              <a:rPr lang="sk-SK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o / : (2 .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8293272" y="1885993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o = 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d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8293272" y="2862762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</a:t>
            </a:r>
            <a:r>
              <a:rPr lang="sk-SK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8293272" y="4018092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d = o / :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8293272" y="5089067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 = o  :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7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10.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obsah kruhu vyjadríme polomer</a:t>
            </a:r>
            <a:r>
              <a:rPr lang="sk-SK" sz="2800" b="1" dirty="0" smtClean="0">
                <a:solidFill>
                  <a:srgbClr val="C00000"/>
                </a:solidFill>
              </a:rPr>
              <a:t> r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395300" y="1843295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S = 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r . r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395300" y="2601152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S =  </a:t>
            </a:r>
            <a:r>
              <a:rPr lang="el-GR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r</a:t>
            </a:r>
            <a:r>
              <a:rPr lang="sk-SK" sz="2800" b="1" baseline="30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395300" y="3385982"/>
            <a:ext cx="2230554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r</a:t>
            </a:r>
            <a:r>
              <a:rPr lang="sk-SK" sz="2800" b="1" baseline="30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 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S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395300" y="4142945"/>
            <a:ext cx="2749779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. r</a:t>
            </a:r>
            <a:r>
              <a:rPr lang="sk-SK" sz="2800" b="1" baseline="30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 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S  / :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4392008" y="4871517"/>
            <a:ext cx="2749779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sk-SK" sz="2800" b="1" baseline="30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  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S  : </a:t>
            </a:r>
            <a:r>
              <a:rPr lang="el-G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π</a:t>
            </a:r>
            <a:r>
              <a:rPr lang="sk-SK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BlokTextu 20"/>
              <p:cNvSpPr txBox="1"/>
              <p:nvPr/>
            </p:nvSpPr>
            <p:spPr>
              <a:xfrm>
                <a:off x="4392008" y="5614963"/>
                <a:ext cx="2749779" cy="583750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</a:t>
                </a:r>
                <a:r>
                  <a:rPr lang="sk-SK" sz="2800" b="1" baseline="300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rad>
                  </m:oMath>
                </a14:m>
                <a:r>
                  <a:rPr lang="sk-SK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/>
                </a:r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8" y="5614963"/>
                <a:ext cx="2749779" cy="583750"/>
              </a:xfrm>
              <a:prstGeom prst="rect">
                <a:avLst/>
              </a:prstGeom>
              <a:blipFill rotWithShape="0">
                <a:blip r:embed="rId4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044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3349" y="2647507"/>
            <a:ext cx="7868093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sz="5400" b="1" dirty="0" smtClean="0"/>
              <a:t>Ďakujem za pozornosť</a:t>
            </a:r>
            <a:endParaRPr lang="sk-SK" sz="5400" b="1" dirty="0"/>
          </a:p>
        </p:txBody>
      </p:sp>
    </p:spTree>
    <p:extLst>
      <p:ext uri="{BB962C8B-B14F-4D97-AF65-F5344CB8AC3E}">
        <p14:creationId xmlns:p14="http://schemas.microsoft.com/office/powerpoint/2010/main" xmlns="" val="4216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9673" y="1082351"/>
            <a:ext cx="285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Čo už vieme :</a:t>
            </a:r>
            <a:endParaRPr lang="sk-SK" sz="32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119672" y="1922106"/>
            <a:ext cx="10133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Poznáme základné vzorce na výpočet obvodu, obsahu, objemu geometrických útvarov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k-SK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Vieme riešiť rovnice s jednou neznámou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k-SK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Vieme, čo znamenajú písmená vo vzorcoch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k-SK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Odvodené vzorce – to je odvodená neznáma zo vzorca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8838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101012" y="886408"/>
            <a:ext cx="40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Čo vieme vypočítať : </a:t>
            </a:r>
            <a:endParaRPr lang="sk-SK" sz="32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101012" y="1632857"/>
            <a:ext cx="9899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Obvod -  o </a:t>
            </a:r>
            <a:r>
              <a:rPr lang="sk-SK" sz="2800" dirty="0" smtClean="0"/>
              <a:t>– trojuholníka, štvorca, obdĺžnika, kosoštvorca, </a:t>
            </a:r>
          </a:p>
          <a:p>
            <a:r>
              <a:rPr lang="sk-SK" sz="2800" dirty="0" smtClean="0"/>
              <a:t>                      kosodĺžnika, lichobežníka</a:t>
            </a:r>
          </a:p>
          <a:p>
            <a:endParaRPr lang="sk-SK" sz="2800" dirty="0"/>
          </a:p>
          <a:p>
            <a:r>
              <a:rPr lang="sk-SK" sz="2800" b="1" dirty="0" smtClean="0"/>
              <a:t>Obsah – S </a:t>
            </a:r>
            <a:r>
              <a:rPr lang="sk-SK" sz="2800" dirty="0" smtClean="0"/>
              <a:t>– trojuholníka, štvorca, obdĺžnika, rovnobežníka, </a:t>
            </a:r>
          </a:p>
          <a:p>
            <a:r>
              <a:rPr lang="sk-SK" sz="2800" dirty="0" smtClean="0"/>
              <a:t>                      lichobežníka</a:t>
            </a:r>
          </a:p>
          <a:p>
            <a:endParaRPr lang="sk-SK" sz="2800" b="1" dirty="0"/>
          </a:p>
          <a:p>
            <a:r>
              <a:rPr lang="sk-SK" sz="2800" b="1" dirty="0" smtClean="0"/>
              <a:t>Objem- V </a:t>
            </a:r>
            <a:r>
              <a:rPr lang="sk-SK" sz="2800" dirty="0" smtClean="0"/>
              <a:t>–  kocky, kvádra, hranola</a:t>
            </a:r>
          </a:p>
          <a:p>
            <a:endParaRPr lang="sk-SK" sz="2800" b="1" dirty="0"/>
          </a:p>
          <a:p>
            <a:r>
              <a:rPr lang="sk-SK" sz="2800" b="1" dirty="0" smtClean="0"/>
              <a:t>Povrch – S </a:t>
            </a:r>
            <a:r>
              <a:rPr lang="sk-SK" sz="2800" dirty="0" smtClean="0"/>
              <a:t>– kocky, kvádra, hranola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xmlns="" val="2449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237861" y="1326607"/>
            <a:ext cx="91751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3200" dirty="0" smtClean="0">
                <a:latin typeface="Garamond" panose="02020404030301010803" pitchFamily="18" charset="0"/>
              </a:rPr>
              <a:t>V matematike, ale aj v iných predmetoch, ako napr. fyzika či chémia ,alebo v bežnom živote sa často stretávame s úlohami, v ktorých máme vypočítať inú hodnotu ako  obvod, obsah, či objem</a:t>
            </a:r>
          </a:p>
          <a:p>
            <a:r>
              <a:rPr lang="sk-SK" sz="3200" dirty="0" smtClean="0">
                <a:latin typeface="Garamond" panose="02020404030301010803" pitchFamily="18" charset="0"/>
              </a:rPr>
              <a:t>     napr. dĺžku, šírku, výšku, polomer, hĺbku..</a:t>
            </a:r>
          </a:p>
          <a:p>
            <a:endParaRPr lang="sk-SK" sz="32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3200" dirty="0" smtClean="0">
                <a:latin typeface="Garamond" panose="02020404030301010803" pitchFamily="18" charset="0"/>
              </a:rPr>
              <a:t>Musíme vedieť, ako si zo základného vzorca odvodíme potrebnú neznámu hodnotu</a:t>
            </a:r>
            <a:endParaRPr lang="sk-SK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6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1.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obvodu </a:t>
            </a:r>
            <a:r>
              <a:rPr lang="sk-SK" sz="2800" b="1" dirty="0"/>
              <a:t>trojuholníka </a:t>
            </a:r>
            <a:r>
              <a:rPr lang="sk-SK" sz="2800" b="1" dirty="0" smtClean="0"/>
              <a:t>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</a:rPr>
              <a:t>a,b,c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35699" y="1593634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915651" y="2631513"/>
            <a:ext cx="1034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Vymeníme strany, pretože </a:t>
            </a:r>
            <a:r>
              <a:rPr lang="sk-SK" sz="2400" b="1" dirty="0" smtClean="0"/>
              <a:t>neznáma, </a:t>
            </a:r>
            <a:r>
              <a:rPr lang="sk-SK" sz="2400" b="1" dirty="0"/>
              <a:t>ktorú chceme vyjadriť, je na pravej strane.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915651" y="4035619"/>
            <a:ext cx="1039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Z ľavej strany odstránime členy, ktoré tam </a:t>
            </a:r>
            <a:r>
              <a:rPr lang="sk-SK" sz="2400" b="1" dirty="0" smtClean="0"/>
              <a:t>nemajú </a:t>
            </a:r>
            <a:r>
              <a:rPr lang="sk-SK" sz="2400" b="1" dirty="0"/>
              <a:t>byť. Využijeme úpravy ako pri rovniciach.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927039" y="1922106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o = a +b + c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927039" y="3330838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a +b + c = 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927038" y="4605006"/>
            <a:ext cx="3761385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a +b + c = o  /-b - c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1035699" y="5475912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o - b </a:t>
            </a:r>
            <a:r>
              <a:rPr lang="sk-SK" sz="2800" b="1" dirty="0">
                <a:solidFill>
                  <a:srgbClr val="FF0000"/>
                </a:solidFill>
              </a:rPr>
              <a:t>-</a:t>
            </a:r>
            <a:r>
              <a:rPr lang="sk-SK" sz="2800" b="1" dirty="0" smtClean="0">
                <a:solidFill>
                  <a:srgbClr val="FF0000"/>
                </a:solidFill>
              </a:rPr>
              <a:t> c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4629540" y="5475912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b = o - a </a:t>
            </a:r>
            <a:r>
              <a:rPr lang="sk-SK" sz="2800" b="1" dirty="0">
                <a:solidFill>
                  <a:srgbClr val="FF0000"/>
                </a:solidFill>
              </a:rPr>
              <a:t>-</a:t>
            </a:r>
            <a:r>
              <a:rPr lang="sk-SK" sz="2800" b="1" dirty="0" smtClean="0">
                <a:solidFill>
                  <a:srgbClr val="FF0000"/>
                </a:solidFill>
              </a:rPr>
              <a:t> c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8223381" y="5475912"/>
            <a:ext cx="272568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c = o - b </a:t>
            </a:r>
            <a:r>
              <a:rPr lang="sk-SK" sz="2800" b="1" dirty="0">
                <a:solidFill>
                  <a:srgbClr val="FF0000"/>
                </a:solidFill>
              </a:rPr>
              <a:t>-</a:t>
            </a:r>
            <a:r>
              <a:rPr lang="sk-SK" sz="2800" b="1" dirty="0" smtClean="0">
                <a:solidFill>
                  <a:srgbClr val="FF0000"/>
                </a:solidFill>
              </a:rPr>
              <a:t> 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10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2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obvodu štvorca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a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915651" y="2631513"/>
            <a:ext cx="1034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Vymeníme strany, pretože neznáma ktorú chceme vyjadriť, je na pravej strane.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915651" y="4035619"/>
            <a:ext cx="1039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Z ľavej strany odstránime </a:t>
            </a:r>
            <a:r>
              <a:rPr lang="sk-SK" sz="2400" b="1" dirty="0" smtClean="0"/>
              <a:t>to, čo tam nechceme mať. </a:t>
            </a:r>
            <a:r>
              <a:rPr lang="sk-SK" sz="2400" b="1" dirty="0"/>
              <a:t>Využijeme úpravy ako pri rovniciach.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238561" y="1807265"/>
            <a:ext cx="158374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o = 4 . 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238562" y="3272926"/>
            <a:ext cx="172370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4 . a = 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354194" y="5601587"/>
            <a:ext cx="158374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>
                <a:solidFill>
                  <a:srgbClr val="FF0000"/>
                </a:solidFill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</a:rPr>
              <a:t> = o : 4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238561" y="4710881"/>
            <a:ext cx="2488663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4 . a = o  / : 4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3.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obsahu štvorca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a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915651" y="2631513"/>
            <a:ext cx="294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Vymeníme </a:t>
            </a:r>
            <a:r>
              <a:rPr lang="sk-SK" sz="2400" b="1" dirty="0" smtClean="0"/>
              <a:t>strany </a:t>
            </a:r>
            <a:endParaRPr lang="sk-SK" sz="24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957013" y="3987562"/>
            <a:ext cx="93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Opačnou operáciou vyjadríme, ako vypočítame stranu a </a:t>
            </a:r>
            <a:endParaRPr lang="sk-SK" sz="24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436060" y="1889294"/>
            <a:ext cx="370848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S = a . a   alebo S = a</a:t>
            </a:r>
            <a:r>
              <a:rPr lang="sk-SK" sz="2800" b="1" baseline="30000" dirty="0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436060" y="3019200"/>
            <a:ext cx="158196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a</a:t>
            </a:r>
            <a:r>
              <a:rPr lang="sk-SK" sz="2800" b="1" baseline="30000" dirty="0" smtClean="0">
                <a:solidFill>
                  <a:srgbClr val="FF0000"/>
                </a:solidFill>
              </a:rPr>
              <a:t>2 </a:t>
            </a:r>
            <a:r>
              <a:rPr lang="sk-SK" sz="2800" b="1" dirty="0" smtClean="0">
                <a:solidFill>
                  <a:srgbClr val="FF0000"/>
                </a:solidFill>
              </a:rPr>
              <a:t>= S</a:t>
            </a:r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BlokTextu 12"/>
              <p:cNvSpPr txBox="1"/>
              <p:nvPr/>
            </p:nvSpPr>
            <p:spPr>
              <a:xfrm>
                <a:off x="4918069" y="5051736"/>
                <a:ext cx="1748545" cy="583750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/>
                </a:r>
                <a:r>
                  <a:rPr lang="sk-SK" sz="2800" b="1" dirty="0" smtClean="0">
                    <a:solidFill>
                      <a:srgbClr val="FF0000"/>
                    </a:solidFill>
                  </a:rPr>
                  <a:t>  a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rad>
                  </m:oMath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69" y="5051736"/>
                <a:ext cx="1748545" cy="583750"/>
              </a:xfrm>
              <a:prstGeom prst="rect">
                <a:avLst/>
              </a:prstGeom>
              <a:blipFill rotWithShape="0">
                <a:blip r:embed="rId4"/>
                <a:stretch>
                  <a:fillRect t="-4211" b="-26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067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9" grpId="0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4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obsahu obdĺžnika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a, b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593267" y="1952071"/>
            <a:ext cx="1840117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S = a . b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734595" y="3149274"/>
            <a:ext cx="285867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. b = S    / : b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433384" y="3148486"/>
            <a:ext cx="2858672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. b = S    / : a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574569" y="5040049"/>
            <a:ext cx="2018698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= S : b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433384" y="5038473"/>
            <a:ext cx="1891909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b = S  : a 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0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25F7894-24CB-4D1B-A0D4-60F0993C4F9E}"/>
              </a:ext>
            </a:extLst>
          </p:cNvPr>
          <p:cNvSpPr txBox="1"/>
          <p:nvPr/>
        </p:nvSpPr>
        <p:spPr>
          <a:xfrm>
            <a:off x="716458" y="719890"/>
            <a:ext cx="10442954" cy="800219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/>
              <a:t>5</a:t>
            </a:r>
            <a:r>
              <a:rPr lang="sk-SK" sz="2800" b="1" dirty="0" smtClean="0"/>
              <a:t>. Zo </a:t>
            </a:r>
            <a:r>
              <a:rPr lang="sk-SK" sz="2800" b="1" dirty="0"/>
              <a:t>vzorca na </a:t>
            </a:r>
            <a:r>
              <a:rPr lang="sk-SK" sz="2800" b="1" dirty="0" smtClean="0"/>
              <a:t>výpočet obvodu obdĺžnika vyjadríme </a:t>
            </a:r>
            <a:r>
              <a:rPr lang="sk-SK" sz="2800" b="1" dirty="0"/>
              <a:t>stranu</a:t>
            </a:r>
            <a:r>
              <a:rPr lang="sk-SK" sz="2800" b="1" dirty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a, b</a:t>
            </a:r>
            <a:r>
              <a:rPr lang="sk-SK" sz="2800" b="1" dirty="0" smtClean="0"/>
              <a:t>.</a:t>
            </a:r>
            <a:endParaRPr lang="sk-SK" sz="2800" b="1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14401" y="1612295"/>
            <a:ext cx="30324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r>
              <a:rPr lang="sk-SK" sz="2800" b="1" dirty="0" smtClean="0"/>
              <a:t>Základný vzorec</a:t>
            </a:r>
            <a:endParaRPr lang="sk-SK" sz="28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4593267" y="1952071"/>
            <a:ext cx="2721933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o  = 2.a  + 2.b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99192" y="2907253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2.a  + 2.b = o  / -2b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499192" y="4189445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2.a = o – 2b  / : 2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499192" y="5471637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a = (o – 2b)  : 2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606364" y="2907253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2.a  + 2.b = o  / -2a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606366" y="4189445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2.b = o – 2a  / : 2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606364" y="5471637"/>
            <a:ext cx="399784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b = (o – 2a)  : 2  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2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888</Words>
  <Application>Microsoft Office PowerPoint</Application>
  <PresentationFormat>Vlastná</PresentationFormat>
  <Paragraphs>123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Organický motív</vt:lpstr>
      <vt:lpstr>Vyjadrenie neznámej zo vzorca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Vyjadrenie neznámej zo vzorca</dc:title>
  <dc:creator>Anna Trilcová</dc:creator>
  <cp:lastModifiedBy>Jarka Viťazková</cp:lastModifiedBy>
  <cp:revision>21</cp:revision>
  <dcterms:created xsi:type="dcterms:W3CDTF">2021-12-12T20:48:56Z</dcterms:created>
  <dcterms:modified xsi:type="dcterms:W3CDTF">2022-02-09T15:54:54Z</dcterms:modified>
</cp:coreProperties>
</file>