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5" r:id="rId3"/>
    <p:sldId id="257" r:id="rId4"/>
    <p:sldId id="268" r:id="rId5"/>
    <p:sldId id="269" r:id="rId6"/>
    <p:sldId id="258" r:id="rId7"/>
    <p:sldId id="272" r:id="rId8"/>
    <p:sldId id="270" r:id="rId9"/>
    <p:sldId id="259" r:id="rId10"/>
    <p:sldId id="273" r:id="rId11"/>
    <p:sldId id="274" r:id="rId12"/>
    <p:sldId id="279" r:id="rId13"/>
    <p:sldId id="275" r:id="rId14"/>
    <p:sldId id="276" r:id="rId15"/>
    <p:sldId id="277" r:id="rId16"/>
    <p:sldId id="278" r:id="rId17"/>
    <p:sldId id="262" r:id="rId18"/>
    <p:sldId id="260" r:id="rId19"/>
    <p:sldId id="271" r:id="rId20"/>
    <p:sldId id="261" r:id="rId21"/>
    <p:sldId id="263" r:id="rId22"/>
    <p:sldId id="266" r:id="rId23"/>
    <p:sldId id="264" r:id="rId24"/>
    <p:sldId id="267" r:id="rId2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7. 12. 2014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7. 12. 2014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ulozto.sk/live/x1x2GVG/amoniakova-fontana-wm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fMkBgxcYk" TargetMode="External"/><Relationship Id="rId2" Type="http://schemas.openxmlformats.org/officeDocument/2006/relationships/hyperlink" Target="https://www.youtube.com/watch?v=uU4evisswt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U4evisswtQ" TargetMode="External"/><Relationship Id="rId3" Type="http://schemas.openxmlformats.org/officeDocument/2006/relationships/hyperlink" Target="http://breakingmuscle.com/health-medicine/how-to-strengthen-your-dna-and-create-super-babies" TargetMode="External"/><Relationship Id="rId7" Type="http://schemas.openxmlformats.org/officeDocument/2006/relationships/hyperlink" Target="http://www.ulozto.sk/live/x1x2GVG/amoniakova-fontana-wmv" TargetMode="External"/><Relationship Id="rId2" Type="http://schemas.openxmlformats.org/officeDocument/2006/relationships/hyperlink" Target="http://www.3rd1000.com/elements/Nitroge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oikapor.sk/rady-tipy-navody/aspekty-vody/kolobeh-dusika/" TargetMode="External"/><Relationship Id="rId5" Type="http://schemas.openxmlformats.org/officeDocument/2006/relationships/hyperlink" Target="http://cs.wikipedia.org/wiki/Kolob%C4%9Bh_dus%C3%ADku" TargetMode="External"/><Relationship Id="rId4" Type="http://schemas.openxmlformats.org/officeDocument/2006/relationships/hyperlink" Target="http://urbanext.illinois.edu/gpe/case1/c1facts3f.html" TargetMode="External"/><Relationship Id="rId9" Type="http://schemas.openxmlformats.org/officeDocument/2006/relationships/hyperlink" Target="https://www.youtube.com/watch?v=GwfMkBgxcYk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predmety.skylan.sk/rigo/8/8str/8jmatch.htm" TargetMode="External"/><Relationship Id="rId3" Type="http://schemas.openxmlformats.org/officeDocument/2006/relationships/hyperlink" Target="http://www.home.stranka.info/index.php?vid=CA" TargetMode="External"/><Relationship Id="rId7" Type="http://schemas.openxmlformats.org/officeDocument/2006/relationships/hyperlink" Target="http://sk.wikipedia.org/wiki/Amoniak" TargetMode="External"/><Relationship Id="rId2" Type="http://schemas.openxmlformats.org/officeDocument/2006/relationships/hyperlink" Target="http://ucebnicechemie.wz.cz/index.php?prvek=dus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as.sk/clanok/233917/narodeninova-hroza-gaby-prisla-po-specialnom-drinku-o-zaludok.html" TargetMode="External"/><Relationship Id="rId5" Type="http://schemas.openxmlformats.org/officeDocument/2006/relationships/hyperlink" Target="http://www.chemierol.wz.cz/8%20slozeni%20latek_chemicka%20vazba.htm" TargetMode="External"/><Relationship Id="rId4" Type="http://schemas.openxmlformats.org/officeDocument/2006/relationships/hyperlink" Target="http://www.chemvazba.moxo.cz/Lekce/lekce3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3886200" y="2743200"/>
            <a:ext cx="5867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sk-SK" sz="9600" b="1" cap="none" spc="0" dirty="0" smtClean="0">
                <a:ln/>
                <a:solidFill>
                  <a:schemeClr val="accent3"/>
                </a:solidFill>
                <a:effectLst/>
              </a:rPr>
              <a:t> Dusík</a:t>
            </a:r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3313" y="-19878"/>
            <a:ext cx="9144000" cy="260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4114800" y="4312860"/>
            <a:ext cx="5029200" cy="1470025"/>
          </a:xfrm>
          <a:prstGeom prst="rect">
            <a:avLst/>
          </a:prstGeom>
        </p:spPr>
        <p:txBody>
          <a:bodyPr anchor="b"/>
          <a:lstStyle>
            <a:lvl1pPr marL="484188" indent="-484188"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FF5C9C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marL="484188" indent="-484188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</a:defRPr>
            </a:lvl2pPr>
            <a:lvl3pPr marL="484188" indent="-484188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</a:defRPr>
            </a:lvl3pPr>
            <a:lvl4pPr marL="484188" indent="-484188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</a:defRPr>
            </a:lvl4pPr>
            <a:lvl5pPr marL="484188" indent="-484188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</a:defRPr>
            </a:lvl5pPr>
            <a:lvl6pPr marL="941388" indent="-484188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</a:defRPr>
            </a:lvl6pPr>
            <a:lvl7pPr marL="1398588" indent="-484188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</a:defRPr>
            </a:lvl7pPr>
            <a:lvl8pPr marL="1855788" indent="-484188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</a:defRPr>
            </a:lvl8pPr>
            <a:lvl9pPr marL="2312988" indent="-484188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</a:defRPr>
            </a:lvl9pPr>
          </a:lstStyle>
          <a:p>
            <a:pPr marL="484632" indent="0" algn="l" eaLnBrk="1" fontAlgn="auto" hangingPunct="1">
              <a:spcAft>
                <a:spcPts val="0"/>
              </a:spcAft>
              <a:defRPr/>
            </a:pPr>
            <a:r>
              <a:rPr lang="sk-SK" sz="2800" dirty="0" smtClean="0">
                <a:solidFill>
                  <a:srgbClr val="00B0F0"/>
                </a:solidFill>
              </a:rPr>
              <a:t>RNDr. Lenka </a:t>
            </a:r>
            <a:r>
              <a:rPr lang="sk-SK" sz="2800" dirty="0" err="1" smtClean="0">
                <a:solidFill>
                  <a:srgbClr val="00B0F0"/>
                </a:solidFill>
              </a:rPr>
              <a:t>Škarbeková</a:t>
            </a:r>
            <a:endParaRPr lang="sk-SK" sz="2800" dirty="0" smtClean="0">
              <a:solidFill>
                <a:srgbClr val="00B0F0"/>
              </a:solidFill>
            </a:endParaRPr>
          </a:p>
          <a:p>
            <a:pPr marL="484632" indent="0" algn="l" eaLnBrk="1" fontAlgn="auto" hangingPunct="1">
              <a:spcAft>
                <a:spcPts val="0"/>
              </a:spcAft>
              <a:defRPr/>
            </a:pPr>
            <a:r>
              <a:rPr lang="sk-SK" sz="2800" dirty="0" smtClean="0">
                <a:solidFill>
                  <a:srgbClr val="00B0F0"/>
                </a:solidFill>
              </a:rPr>
              <a:t>Súbor: </a:t>
            </a:r>
            <a:r>
              <a:rPr lang="sk-SK" sz="2800" b="1" dirty="0" smtClean="0">
                <a:solidFill>
                  <a:srgbClr val="92D050"/>
                </a:solidFill>
                <a:effectLst/>
              </a:rPr>
              <a:t>GEL-ŠKA-CHE-VIIIO-26</a:t>
            </a:r>
            <a:endParaRPr lang="sk-SK" sz="2800" dirty="0">
              <a:solidFill>
                <a:srgbClr val="92D050"/>
              </a:solidFill>
            </a:endParaRPr>
          </a:p>
        </p:txBody>
      </p:sp>
      <p:pic>
        <p:nvPicPr>
          <p:cNvPr id="5122" name="Picture 2" descr="http://www.3rd1000.com/elements/nitrogen/nitroge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854637"/>
            <a:ext cx="3562350" cy="330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AMONIAK</a:t>
            </a:r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Bezfarebný plyn, štipľavého zápachu, leptá sliznice</a:t>
            </a:r>
          </a:p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vodný roztok  sa nazýva __________________</a:t>
            </a:r>
          </a:p>
          <a:p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riemyselná  výroba – </a:t>
            </a:r>
            <a:r>
              <a:rPr lang="sk-SK" dirty="0" err="1" smtClean="0">
                <a:solidFill>
                  <a:schemeClr val="accent6">
                    <a:lumMod val="50000"/>
                  </a:schemeClr>
                </a:solidFill>
              </a:rPr>
              <a:t>Haberovou-Boschovou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 metódou = priama syntéza:</a:t>
            </a:r>
          </a:p>
          <a:p>
            <a:endParaRPr lang="sk-SK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sk-SK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sk-SK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1918 NC – výroba hnojív</a:t>
            </a:r>
          </a:p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katalyzátor:  </a:t>
            </a:r>
            <a:r>
              <a:rPr lang="sk-SK" dirty="0" err="1" smtClean="0">
                <a:solidFill>
                  <a:schemeClr val="accent6">
                    <a:lumMod val="50000"/>
                  </a:schemeClr>
                </a:solidFill>
              </a:rPr>
              <a:t>Fe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, Al2O3</a:t>
            </a:r>
            <a:endParaRPr lang="sk-SK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218" name="Picture 2" descr="http://upload.wikimedia.org/wikipedia/commons/1/11/Ammonia-2D-dimens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783" y="3200400"/>
            <a:ext cx="47244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655983" y="3886200"/>
            <a:ext cx="3733800" cy="12192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rgbClr val="FFC000"/>
                </a:solidFill>
              </a:rPr>
              <a:t> </a:t>
            </a:r>
            <a:r>
              <a:rPr lang="sk-SK" sz="3200" b="1" dirty="0">
                <a:solidFill>
                  <a:srgbClr val="FFC000"/>
                </a:solidFill>
              </a:rPr>
              <a:t>N</a:t>
            </a:r>
            <a:r>
              <a:rPr lang="sk-SK" sz="3200" b="1" baseline="-25000" dirty="0">
                <a:solidFill>
                  <a:srgbClr val="FFC000"/>
                </a:solidFill>
              </a:rPr>
              <a:t>2</a:t>
            </a:r>
            <a:r>
              <a:rPr lang="sk-SK" sz="3200" b="1" dirty="0">
                <a:solidFill>
                  <a:srgbClr val="FFC000"/>
                </a:solidFill>
              </a:rPr>
              <a:t> + 3 H</a:t>
            </a:r>
            <a:r>
              <a:rPr lang="sk-SK" sz="3200" b="1" baseline="-25000" dirty="0">
                <a:solidFill>
                  <a:srgbClr val="FFC000"/>
                </a:solidFill>
              </a:rPr>
              <a:t>2</a:t>
            </a:r>
            <a:r>
              <a:rPr lang="sk-SK" sz="3200" b="1" dirty="0">
                <a:solidFill>
                  <a:srgbClr val="FFC000"/>
                </a:solidFill>
              </a:rPr>
              <a:t> → 2 NH</a:t>
            </a:r>
            <a:r>
              <a:rPr lang="sk-SK" sz="3200" b="1" baseline="-25000" dirty="0">
                <a:solidFill>
                  <a:srgbClr val="FFC000"/>
                </a:solidFill>
              </a:rPr>
              <a:t>3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6918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Rozpustnosť amoniaku vo vode</a:t>
            </a:r>
            <a:endParaRPr lang="sk-SK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polárna molekula, rozpustná vo vode</a:t>
            </a:r>
            <a:endParaRPr lang="sk-SK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Obdĺžnik 3">
            <a:hlinkClick r:id="rId2"/>
          </p:cNvPr>
          <p:cNvSpPr/>
          <p:nvPr/>
        </p:nvSpPr>
        <p:spPr>
          <a:xfrm>
            <a:off x="1232452" y="2667000"/>
            <a:ext cx="6959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solidFill>
                  <a:srgbClr val="FF33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Amoniaková </a:t>
            </a:r>
            <a:r>
              <a:rPr lang="sk-SK" sz="5400" b="1" cap="none" spc="0" dirty="0" err="1" smtClean="0">
                <a:ln w="11430"/>
                <a:solidFill>
                  <a:srgbClr val="FF33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fonfána</a:t>
            </a:r>
            <a:endParaRPr lang="sk-SK" sz="5400" b="1" cap="none" spc="0" dirty="0">
              <a:ln w="11430"/>
              <a:solidFill>
                <a:srgbClr val="FF33CC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0" t="10688" r="20657" b="6975"/>
          <a:stretch/>
        </p:blipFill>
        <p:spPr bwMode="auto">
          <a:xfrm>
            <a:off x="3226275" y="3890665"/>
            <a:ext cx="2945189" cy="287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7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Laboratórna výroba amoniaku</a:t>
            </a:r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935480"/>
            <a:ext cx="8458200" cy="1264920"/>
          </a:xfrm>
        </p:spPr>
        <p:txBody>
          <a:bodyPr>
            <a:normAutofit fontScale="92500"/>
          </a:bodyPr>
          <a:lstStyle/>
          <a:p>
            <a:endParaRPr lang="sk-SK" dirty="0" smtClean="0">
              <a:hlinkClick r:id="rId2"/>
            </a:endParaRPr>
          </a:p>
          <a:p>
            <a:pPr marL="0" indent="0">
              <a:buNone/>
            </a:pPr>
            <a:r>
              <a:rPr lang="sk-SK" sz="3000" b="1" dirty="0" smtClean="0">
                <a:hlinkClick r:id="rId2"/>
              </a:rPr>
              <a:t>https</a:t>
            </a:r>
            <a:r>
              <a:rPr lang="sk-SK" sz="3000" b="1" dirty="0">
                <a:hlinkClick r:id="rId2"/>
              </a:rPr>
              <a:t>://</a:t>
            </a:r>
            <a:r>
              <a:rPr lang="sk-SK" sz="3000" b="1" dirty="0" smtClean="0">
                <a:hlinkClick r:id="rId2"/>
              </a:rPr>
              <a:t>www.youtube.com/watch?v=uU4evis</a:t>
            </a:r>
            <a:r>
              <a:rPr lang="sk-SK" b="1" dirty="0" smtClean="0">
                <a:hlinkClick r:id="rId2"/>
              </a:rPr>
              <a:t>swtQ</a:t>
            </a:r>
            <a:endParaRPr lang="sk-SK" b="1" dirty="0" smtClean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609600" y="35814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Reakcia amoniaku s </a:t>
            </a:r>
            <a:r>
              <a:rPr lang="sk-SK" b="1" dirty="0" err="1" smtClean="0">
                <a:solidFill>
                  <a:schemeClr val="accent6">
                    <a:lumMod val="50000"/>
                  </a:schemeClr>
                </a:solidFill>
              </a:rPr>
              <a:t>HCl</a:t>
            </a:r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632791" y="51816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</a:t>
            </a:r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www.youtube.com/watch?v=GwfMkBgxcYk</a:t>
            </a:r>
            <a:endParaRPr lang="sk-SK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9026"/>
            <a:ext cx="8229600" cy="1143000"/>
          </a:xfrm>
        </p:spPr>
        <p:txBody>
          <a:bodyPr/>
          <a:lstStyle/>
          <a:p>
            <a:r>
              <a:rPr lang="sk-SK" b="1" dirty="0" smtClean="0">
                <a:solidFill>
                  <a:srgbClr val="00B050"/>
                </a:solidFill>
              </a:rPr>
              <a:t>Oxidy dusíka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1" y="1600200"/>
            <a:ext cx="4724399" cy="47244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sk-SK" sz="3000" b="1" u="sng" dirty="0">
                <a:solidFill>
                  <a:srgbClr val="FFC000"/>
                </a:solidFill>
              </a:rPr>
              <a:t> </a:t>
            </a:r>
            <a:r>
              <a:rPr lang="sk-SK" sz="3000" b="1" u="sng" dirty="0" smtClean="0">
                <a:solidFill>
                  <a:srgbClr val="FFC000"/>
                </a:solidFill>
              </a:rPr>
              <a:t>Oxid dusný = rajský </a:t>
            </a:r>
            <a:r>
              <a:rPr lang="sk-SK" sz="3000" b="1" u="sng" dirty="0">
                <a:solidFill>
                  <a:srgbClr val="FFC000"/>
                </a:solidFill>
              </a:rPr>
              <a:t>plyn</a:t>
            </a:r>
          </a:p>
          <a:p>
            <a:pPr algn="just"/>
            <a:r>
              <a:rPr lang="sk-SK" dirty="0">
                <a:solidFill>
                  <a:srgbClr val="00B050"/>
                </a:solidFill>
              </a:rPr>
              <a:t>bezfarebný veľmi stály plyn</a:t>
            </a:r>
          </a:p>
          <a:p>
            <a:pPr algn="just"/>
            <a:r>
              <a:rPr lang="sk-SK" dirty="0">
                <a:solidFill>
                  <a:srgbClr val="00B050"/>
                </a:solidFill>
              </a:rPr>
              <a:t>sladkastá chuť a príjemná vôňa</a:t>
            </a:r>
          </a:p>
          <a:p>
            <a:pPr algn="just"/>
            <a:r>
              <a:rPr lang="sk-SK" dirty="0">
                <a:solidFill>
                  <a:srgbClr val="00B050"/>
                </a:solidFill>
              </a:rPr>
              <a:t>slabo sa rozpúšťa vo vode</a:t>
            </a:r>
          </a:p>
          <a:p>
            <a:pPr algn="just"/>
            <a:r>
              <a:rPr lang="sk-SK" dirty="0" smtClean="0">
                <a:solidFill>
                  <a:srgbClr val="00B050"/>
                </a:solidFill>
              </a:rPr>
              <a:t>používa </a:t>
            </a:r>
            <a:r>
              <a:rPr lang="sk-SK" dirty="0">
                <a:solidFill>
                  <a:srgbClr val="00B050"/>
                </a:solidFill>
              </a:rPr>
              <a:t>sa v lekárstve – narkózy (pri vdychovaní má narkotické účinky – zubná medicína), v potravinárstve – príprava šľahačky v tlakových fľašiach</a:t>
            </a:r>
          </a:p>
          <a:p>
            <a:pPr algn="just"/>
            <a:r>
              <a:rPr lang="sk-SK" dirty="0">
                <a:solidFill>
                  <a:srgbClr val="00B050"/>
                </a:solidFill>
              </a:rPr>
              <a:t>p</a:t>
            </a:r>
            <a:r>
              <a:rPr lang="sk-SK" dirty="0" smtClean="0">
                <a:solidFill>
                  <a:srgbClr val="00B050"/>
                </a:solidFill>
              </a:rPr>
              <a:t>ríprava - </a:t>
            </a:r>
            <a:r>
              <a:rPr lang="sk-SK" dirty="0">
                <a:solidFill>
                  <a:srgbClr val="00B050"/>
                </a:solidFill>
              </a:rPr>
              <a:t>tepelným (pri 200°C) rozkladom dusičnanu amónneho:</a:t>
            </a:r>
          </a:p>
          <a:p>
            <a:endParaRPr lang="sk-SK" dirty="0">
              <a:solidFill>
                <a:srgbClr val="00B050"/>
              </a:solidFill>
            </a:endParaRPr>
          </a:p>
        </p:txBody>
      </p:sp>
      <p:pic>
        <p:nvPicPr>
          <p:cNvPr id="12290" name="Picture 2" descr="Zdroj: http://sk.wikipedia.org/wiki/Oxid_dusn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99" y="1462087"/>
            <a:ext cx="2811411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www.oskole.sk/userfiles/image/ch%C3%A9mia/oxidy/oxidy2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9" b="38164"/>
          <a:stretch/>
        </p:blipFill>
        <p:spPr bwMode="auto">
          <a:xfrm>
            <a:off x="5579165" y="4843670"/>
            <a:ext cx="3367149" cy="1060174"/>
          </a:xfrm>
          <a:prstGeom prst="rect">
            <a:avLst/>
          </a:prstGeom>
          <a:noFill/>
          <a:ln w="635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3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sz="4000" b="1" u="sng" dirty="0" smtClean="0">
                <a:solidFill>
                  <a:srgbClr val="FFC000"/>
                </a:solidFill>
              </a:rPr>
              <a:t>Oxid </a:t>
            </a:r>
            <a:r>
              <a:rPr lang="sk-SK" sz="4000" b="1" u="sng" dirty="0" err="1" smtClean="0">
                <a:solidFill>
                  <a:srgbClr val="FFC000"/>
                </a:solidFill>
              </a:rPr>
              <a:t>dusnatý</a:t>
            </a:r>
            <a:endParaRPr lang="sk-SK" sz="4000" b="1" u="sng" dirty="0" smtClean="0">
              <a:solidFill>
                <a:srgbClr val="FFC000"/>
              </a:solidFill>
            </a:endParaRPr>
          </a:p>
          <a:p>
            <a:r>
              <a:rPr lang="sk-SK" sz="2800" dirty="0">
                <a:solidFill>
                  <a:srgbClr val="00B050"/>
                </a:solidFill>
              </a:rPr>
              <a:t>veľmi reaktívny</a:t>
            </a:r>
          </a:p>
          <a:p>
            <a:r>
              <a:rPr lang="sk-SK" sz="2800" dirty="0">
                <a:solidFill>
                  <a:srgbClr val="00B050"/>
                </a:solidFill>
              </a:rPr>
              <a:t>bezfarebný plyn, jedovatý plyn</a:t>
            </a:r>
          </a:p>
          <a:p>
            <a:r>
              <a:rPr lang="sk-SK" sz="2800" dirty="0" smtClean="0">
                <a:solidFill>
                  <a:srgbClr val="00B050"/>
                </a:solidFill>
              </a:rPr>
              <a:t>je </a:t>
            </a:r>
            <a:r>
              <a:rPr lang="sk-SK" sz="2800" dirty="0">
                <a:solidFill>
                  <a:srgbClr val="00B050"/>
                </a:solidFill>
              </a:rPr>
              <a:t>medziproduktom pri výrobe kyseliny dusičnej</a:t>
            </a:r>
          </a:p>
          <a:p>
            <a:r>
              <a:rPr lang="sk-SK" sz="2800" dirty="0" smtClean="0">
                <a:solidFill>
                  <a:srgbClr val="00B050"/>
                </a:solidFill>
              </a:rPr>
              <a:t>pri </a:t>
            </a:r>
            <a:r>
              <a:rPr lang="sk-SK" sz="2800" dirty="0">
                <a:solidFill>
                  <a:srgbClr val="00B050"/>
                </a:solidFill>
              </a:rPr>
              <a:t>laboratórnej teplote sa pri styku s vzdušným kyslíkom oxiduje na oxid dusičitý:</a:t>
            </a:r>
          </a:p>
          <a:p>
            <a:pPr marL="0" indent="0">
              <a:buNone/>
            </a:pPr>
            <a:r>
              <a:rPr lang="sk-SK" sz="2800" b="1" dirty="0" smtClean="0">
                <a:solidFill>
                  <a:srgbClr val="00B050"/>
                </a:solidFill>
              </a:rPr>
              <a:t>     </a:t>
            </a:r>
            <a:r>
              <a:rPr lang="sk-SK" sz="2800" b="1" dirty="0" smtClean="0">
                <a:solidFill>
                  <a:srgbClr val="FFC000"/>
                </a:solidFill>
              </a:rPr>
              <a:t>2 </a:t>
            </a:r>
            <a:r>
              <a:rPr lang="sk-SK" sz="2800" b="1" dirty="0">
                <a:solidFill>
                  <a:srgbClr val="FFC000"/>
                </a:solidFill>
              </a:rPr>
              <a:t>NO + O</a:t>
            </a:r>
            <a:r>
              <a:rPr lang="sk-SK" sz="2800" b="1" baseline="-25000" dirty="0">
                <a:solidFill>
                  <a:srgbClr val="FFC000"/>
                </a:solidFill>
              </a:rPr>
              <a:t>2</a:t>
            </a:r>
            <a:r>
              <a:rPr lang="sk-SK" sz="2800" b="1" dirty="0">
                <a:solidFill>
                  <a:srgbClr val="FFC000"/>
                </a:solidFill>
              </a:rPr>
              <a:t> → 2 NO</a:t>
            </a:r>
            <a:r>
              <a:rPr lang="sk-SK" sz="2800" b="1" baseline="-25000" dirty="0">
                <a:solidFill>
                  <a:srgbClr val="FFC000"/>
                </a:solidFill>
              </a:rPr>
              <a:t>2</a:t>
            </a:r>
            <a:endParaRPr lang="sk-SK" sz="2800" dirty="0">
              <a:solidFill>
                <a:srgbClr val="FFC000"/>
              </a:solidFill>
            </a:endParaRPr>
          </a:p>
          <a:p>
            <a:r>
              <a:rPr lang="sk-SK" sz="2800" dirty="0" smtClean="0">
                <a:solidFill>
                  <a:srgbClr val="00B050"/>
                </a:solidFill>
              </a:rPr>
              <a:t>dá </a:t>
            </a:r>
            <a:r>
              <a:rPr lang="sk-SK" sz="2800" dirty="0">
                <a:solidFill>
                  <a:srgbClr val="00B050"/>
                </a:solidFill>
              </a:rPr>
              <a:t>sa pripraviť aj priamou syntézou (pri vysokej teplote</a:t>
            </a:r>
            <a:r>
              <a:rPr lang="sk-SK" sz="2800" dirty="0" smtClean="0">
                <a:solidFill>
                  <a:srgbClr val="00B050"/>
                </a:solidFill>
              </a:rPr>
              <a:t>):</a:t>
            </a:r>
          </a:p>
          <a:p>
            <a:pPr marL="0" indent="0">
              <a:buNone/>
            </a:pPr>
            <a:r>
              <a:rPr lang="sk-SK" sz="2800" dirty="0">
                <a:solidFill>
                  <a:srgbClr val="00B050"/>
                </a:solidFill>
              </a:rPr>
              <a:t> </a:t>
            </a:r>
            <a:r>
              <a:rPr lang="sk-SK" sz="2800" dirty="0" smtClean="0">
                <a:solidFill>
                  <a:srgbClr val="00B050"/>
                </a:solidFill>
              </a:rPr>
              <a:t>    </a:t>
            </a:r>
            <a:r>
              <a:rPr lang="sk-SK" sz="2800" b="1" dirty="0">
                <a:solidFill>
                  <a:srgbClr val="FFC000"/>
                </a:solidFill>
              </a:rPr>
              <a:t>N</a:t>
            </a:r>
            <a:r>
              <a:rPr lang="sk-SK" sz="2800" b="1" baseline="-25000" dirty="0">
                <a:solidFill>
                  <a:srgbClr val="FFC000"/>
                </a:solidFill>
              </a:rPr>
              <a:t>2</a:t>
            </a:r>
            <a:r>
              <a:rPr lang="sk-SK" sz="2800" b="1" dirty="0">
                <a:solidFill>
                  <a:srgbClr val="FFC000"/>
                </a:solidFill>
              </a:rPr>
              <a:t> + O</a:t>
            </a:r>
            <a:r>
              <a:rPr lang="sk-SK" sz="2800" b="1" baseline="-25000" dirty="0">
                <a:solidFill>
                  <a:srgbClr val="FFC000"/>
                </a:solidFill>
              </a:rPr>
              <a:t>2</a:t>
            </a:r>
            <a:r>
              <a:rPr lang="sk-SK" sz="2800" b="1" dirty="0">
                <a:solidFill>
                  <a:srgbClr val="FFC000"/>
                </a:solidFill>
              </a:rPr>
              <a:t>→2 NO</a:t>
            </a:r>
            <a:endParaRPr lang="sk-SK" sz="2800" dirty="0">
              <a:solidFill>
                <a:srgbClr val="FFC000"/>
              </a:solidFill>
            </a:endParaRPr>
          </a:p>
          <a:p>
            <a:r>
              <a:rPr lang="sk-SK" sz="2800" dirty="0" smtClean="0">
                <a:solidFill>
                  <a:srgbClr val="00B050"/>
                </a:solidFill>
              </a:rPr>
              <a:t>vo </a:t>
            </a:r>
            <a:r>
              <a:rPr lang="sk-SK" sz="2800" dirty="0">
                <a:solidFill>
                  <a:srgbClr val="00B050"/>
                </a:solidFill>
              </a:rPr>
              <a:t>vode nerozpustný</a:t>
            </a:r>
          </a:p>
          <a:p>
            <a:r>
              <a:rPr lang="sk-SK" sz="2800" dirty="0">
                <a:solidFill>
                  <a:srgbClr val="00B050"/>
                </a:solidFill>
              </a:rPr>
              <a:t>ť</a:t>
            </a:r>
            <a:r>
              <a:rPr lang="sk-SK" sz="2800" dirty="0" smtClean="0">
                <a:solidFill>
                  <a:srgbClr val="00B050"/>
                </a:solidFill>
              </a:rPr>
              <a:t>ažší </a:t>
            </a:r>
            <a:r>
              <a:rPr lang="sk-SK" sz="2800" dirty="0">
                <a:solidFill>
                  <a:srgbClr val="00B050"/>
                </a:solidFill>
              </a:rPr>
              <a:t>ako </a:t>
            </a:r>
            <a:r>
              <a:rPr lang="sk-SK" sz="2800" dirty="0" smtClean="0">
                <a:solidFill>
                  <a:srgbClr val="00B050"/>
                </a:solidFill>
              </a:rPr>
              <a:t>vzduch</a:t>
            </a:r>
            <a:endParaRPr lang="sk-SK" sz="2800" b="1" u="sng" dirty="0">
              <a:solidFill>
                <a:srgbClr val="00B050"/>
              </a:solidFill>
            </a:endParaRPr>
          </a:p>
        </p:txBody>
      </p:sp>
      <p:pic>
        <p:nvPicPr>
          <p:cNvPr id="13314" name="Picture 2" descr="Zdroj: http://sk.wikipedia.org/wiki/Oxid_dusnat%C3%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143000"/>
            <a:ext cx="2019300" cy="159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0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sz="3000" b="1" u="sng" dirty="0" smtClean="0">
                <a:solidFill>
                  <a:srgbClr val="FFC000"/>
                </a:solidFill>
              </a:rPr>
              <a:t>Oxid </a:t>
            </a:r>
            <a:r>
              <a:rPr lang="sk-SK" sz="3000" b="1" u="sng" dirty="0" err="1" smtClean="0">
                <a:solidFill>
                  <a:srgbClr val="FFC000"/>
                </a:solidFill>
              </a:rPr>
              <a:t>dusitý</a:t>
            </a:r>
            <a:endParaRPr lang="sk-SK" sz="3000" b="1" u="sng" dirty="0">
              <a:solidFill>
                <a:srgbClr val="FFC000"/>
              </a:solidFill>
            </a:endParaRPr>
          </a:p>
          <a:p>
            <a:r>
              <a:rPr lang="sk-SK" sz="2800" dirty="0" smtClean="0">
                <a:solidFill>
                  <a:srgbClr val="00B050"/>
                </a:solidFill>
              </a:rPr>
              <a:t>nestála </a:t>
            </a:r>
            <a:r>
              <a:rPr lang="sk-SK" sz="2800" dirty="0">
                <a:solidFill>
                  <a:srgbClr val="00B050"/>
                </a:solidFill>
              </a:rPr>
              <a:t>tmavomodrá kvapalná látka</a:t>
            </a:r>
          </a:p>
          <a:p>
            <a:r>
              <a:rPr lang="sk-SK" sz="2800" dirty="0" smtClean="0">
                <a:solidFill>
                  <a:srgbClr val="00B050"/>
                </a:solidFill>
              </a:rPr>
              <a:t>rozkladá </a:t>
            </a:r>
            <a:r>
              <a:rPr lang="sk-SK" sz="2800" dirty="0">
                <a:solidFill>
                  <a:srgbClr val="00B050"/>
                </a:solidFill>
              </a:rPr>
              <a:t>sa pri teplote - 30°C na </a:t>
            </a:r>
            <a:r>
              <a:rPr lang="sk-SK" sz="2800" dirty="0" err="1">
                <a:solidFill>
                  <a:srgbClr val="00B050"/>
                </a:solidFill>
              </a:rPr>
              <a:t>nitrózne</a:t>
            </a:r>
            <a:r>
              <a:rPr lang="sk-SK" sz="2800" dirty="0">
                <a:solidFill>
                  <a:srgbClr val="00B050"/>
                </a:solidFill>
              </a:rPr>
              <a:t> plyny (NO + NO</a:t>
            </a:r>
            <a:r>
              <a:rPr lang="sk-SK" sz="2800" baseline="-25000" dirty="0">
                <a:solidFill>
                  <a:srgbClr val="00B050"/>
                </a:solidFill>
              </a:rPr>
              <a:t>2</a:t>
            </a:r>
            <a:r>
              <a:rPr lang="sk-SK" sz="2800" dirty="0" smtClean="0">
                <a:solidFill>
                  <a:srgbClr val="00B050"/>
                </a:solidFill>
              </a:rPr>
              <a:t>)</a:t>
            </a:r>
          </a:p>
          <a:p>
            <a:endParaRPr lang="sk-SK" sz="35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sk-SK" sz="3000" b="1" u="sng" dirty="0" smtClean="0">
                <a:solidFill>
                  <a:srgbClr val="FFC000"/>
                </a:solidFill>
              </a:rPr>
              <a:t>Oxid dusičitý</a:t>
            </a:r>
            <a:endParaRPr lang="sk-SK" sz="3000" b="1" u="sng" dirty="0">
              <a:solidFill>
                <a:srgbClr val="FFC000"/>
              </a:solidFill>
            </a:endParaRPr>
          </a:p>
          <a:p>
            <a:r>
              <a:rPr lang="sk-SK" sz="2800" dirty="0" smtClean="0">
                <a:solidFill>
                  <a:srgbClr val="00B050"/>
                </a:solidFill>
              </a:rPr>
              <a:t>jedovatý</a:t>
            </a:r>
            <a:endParaRPr lang="sk-SK" sz="2800" dirty="0">
              <a:solidFill>
                <a:srgbClr val="00B050"/>
              </a:solidFill>
            </a:endParaRPr>
          </a:p>
          <a:p>
            <a:r>
              <a:rPr lang="sk-SK" sz="2800" dirty="0" smtClean="0">
                <a:solidFill>
                  <a:srgbClr val="00B050"/>
                </a:solidFill>
              </a:rPr>
              <a:t>má </a:t>
            </a:r>
            <a:r>
              <a:rPr lang="sk-SK" sz="2800" dirty="0">
                <a:solidFill>
                  <a:srgbClr val="00B050"/>
                </a:solidFill>
              </a:rPr>
              <a:t>červenohnedú farbu</a:t>
            </a:r>
          </a:p>
          <a:p>
            <a:r>
              <a:rPr lang="sk-SK" sz="2800" dirty="0" smtClean="0">
                <a:solidFill>
                  <a:srgbClr val="00B050"/>
                </a:solidFill>
              </a:rPr>
              <a:t>je </a:t>
            </a:r>
            <a:r>
              <a:rPr lang="sk-SK" sz="2800" dirty="0">
                <a:solidFill>
                  <a:srgbClr val="00B050"/>
                </a:solidFill>
              </a:rPr>
              <a:t>to silné oxidačné činidlo</a:t>
            </a:r>
          </a:p>
          <a:p>
            <a:r>
              <a:rPr lang="sk-SK" sz="2800" dirty="0" smtClean="0">
                <a:solidFill>
                  <a:srgbClr val="00B050"/>
                </a:solidFill>
              </a:rPr>
              <a:t>pri </a:t>
            </a:r>
            <a:r>
              <a:rPr lang="sk-SK" sz="2800" dirty="0">
                <a:solidFill>
                  <a:srgbClr val="00B050"/>
                </a:solidFill>
              </a:rPr>
              <a:t>bežných podmienkach je </a:t>
            </a:r>
            <a:r>
              <a:rPr lang="sk-SK" sz="2800" dirty="0" err="1">
                <a:solidFill>
                  <a:srgbClr val="00B050"/>
                </a:solidFill>
              </a:rPr>
              <a:t>dimérny</a:t>
            </a:r>
            <a:r>
              <a:rPr lang="sk-SK" sz="2800" dirty="0">
                <a:solidFill>
                  <a:srgbClr val="00B050"/>
                </a:solidFill>
              </a:rPr>
              <a:t> – 2NO</a:t>
            </a:r>
            <a:r>
              <a:rPr lang="sk-SK" sz="2800" baseline="-25000" dirty="0">
                <a:solidFill>
                  <a:srgbClr val="00B050"/>
                </a:solidFill>
              </a:rPr>
              <a:t>2</a:t>
            </a:r>
            <a:r>
              <a:rPr lang="sk-SK" sz="2800" dirty="0">
                <a:solidFill>
                  <a:srgbClr val="00B050"/>
                </a:solidFill>
              </a:rPr>
              <a:t> ↔ N</a:t>
            </a:r>
            <a:r>
              <a:rPr lang="sk-SK" sz="2800" baseline="-25000" dirty="0">
                <a:solidFill>
                  <a:srgbClr val="00B050"/>
                </a:solidFill>
              </a:rPr>
              <a:t>2</a:t>
            </a:r>
            <a:r>
              <a:rPr lang="sk-SK" sz="2800" dirty="0">
                <a:solidFill>
                  <a:srgbClr val="00B050"/>
                </a:solidFill>
              </a:rPr>
              <a:t>O</a:t>
            </a:r>
            <a:r>
              <a:rPr lang="sk-SK" sz="2800" baseline="-25000" dirty="0">
                <a:solidFill>
                  <a:srgbClr val="00B050"/>
                </a:solidFill>
              </a:rPr>
              <a:t>4</a:t>
            </a:r>
            <a:endParaRPr lang="sk-SK" sz="2800" dirty="0">
              <a:solidFill>
                <a:srgbClr val="00B050"/>
              </a:solidFill>
            </a:endParaRPr>
          </a:p>
          <a:p>
            <a:endParaRPr lang="sk-SK" sz="2800" b="1" u="sng" dirty="0">
              <a:solidFill>
                <a:srgbClr val="00B050"/>
              </a:solidFill>
            </a:endParaRPr>
          </a:p>
        </p:txBody>
      </p:sp>
      <p:pic>
        <p:nvPicPr>
          <p:cNvPr id="14338" name="Picture 2" descr="Zdroj: http://upload.wikimedia.org/wikipedia/commons/thumb/8/89/Dinitrogen-trioxide-3D-vdW.png/150px-Dinitrogen-trioxide-3D-vd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0"/>
            <a:ext cx="2286000" cy="19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Zdroj: Zdroj: http://cs.wikipedia.org/wiki/Soubor:Nitrogen-dioxide-2D-dimens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71800"/>
            <a:ext cx="3329298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972214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sk-SK" sz="2800" b="1" u="sng" dirty="0" smtClean="0">
                <a:solidFill>
                  <a:srgbClr val="FFC000"/>
                </a:solidFill>
              </a:rPr>
              <a:t>Oxid dusičný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nestály </a:t>
            </a:r>
            <a:r>
              <a:rPr lang="sk-SK" dirty="0">
                <a:solidFill>
                  <a:srgbClr val="00B050"/>
                </a:solidFill>
              </a:rPr>
              <a:t>a ľahko výbušný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tvorí </a:t>
            </a:r>
            <a:r>
              <a:rPr lang="sk-SK" dirty="0">
                <a:solidFill>
                  <a:srgbClr val="00B050"/>
                </a:solidFill>
              </a:rPr>
              <a:t>bezfarebné tvrdé kryštáliky</a:t>
            </a:r>
          </a:p>
          <a:p>
            <a:endParaRPr lang="sk-SK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sk-SK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5362" name="Picture 2" descr="Zdroj: http://sk.wikipedia.org/wiki/S%C3%BAbor:Dinitrogen-pentoxide-3D-bal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48972"/>
            <a:ext cx="3328145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1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4000" b="1" u="sng" dirty="0" smtClean="0">
                <a:solidFill>
                  <a:schemeClr val="accent1">
                    <a:lumMod val="25000"/>
                  </a:schemeClr>
                </a:solidFill>
              </a:rPr>
              <a:t>Použitie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nereaktívna (inertná) atmosféra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výroba  amoniaku a kyseliny dusičnej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výroba  hnojív, výbušnín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balenia potravín, konzervácia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400" dirty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tekutý dusík sa používa ako účinná </a:t>
            </a:r>
            <a:r>
              <a:rPr lang="sk-SK" sz="2400" b="1" dirty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chladiaca látka</a:t>
            </a:r>
            <a:r>
              <a:rPr lang="sk-SK" sz="2400" dirty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východisková surovina na výrobu amoniaku</a:t>
            </a:r>
          </a:p>
          <a:p>
            <a:pPr algn="ctr">
              <a:buNone/>
            </a:pPr>
            <a:endParaRPr lang="sk-SK" sz="2800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1506" name="Picture 2" descr="http://nwbotanicalanalysis.com/img/services/sealedbags_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267200"/>
            <a:ext cx="3962400" cy="2411896"/>
          </a:xfrm>
          <a:prstGeom prst="rect">
            <a:avLst/>
          </a:prstGeom>
          <a:noFill/>
        </p:spPr>
      </p:pic>
      <p:pic>
        <p:nvPicPr>
          <p:cNvPr id="21508" name="Picture 4" descr="http://www.foodrecipeshq.com/wp-content/uploads/2013/08/nitrogenicecream-04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343400"/>
            <a:ext cx="3505200" cy="2328455"/>
          </a:xfrm>
          <a:prstGeom prst="rect">
            <a:avLst/>
          </a:prstGeom>
          <a:noFill/>
        </p:spPr>
      </p:pic>
      <p:pic>
        <p:nvPicPr>
          <p:cNvPr id="21510" name="Picture 6" descr="http://www.engineeringchallenges.org/File.aspx?ID=1120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990600"/>
            <a:ext cx="2768600" cy="207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4400" b="1" dirty="0" smtClean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sk-SK" sz="4400" b="1" dirty="0" smtClean="0">
                <a:solidFill>
                  <a:schemeClr val="tx1">
                    <a:lumMod val="25000"/>
                  </a:schemeClr>
                </a:solidFill>
              </a:rPr>
              <a:t>  </a:t>
            </a:r>
            <a:r>
              <a:rPr lang="sk-SK" sz="3600" b="1" u="sng" dirty="0" smtClean="0">
                <a:solidFill>
                  <a:schemeClr val="tx1">
                    <a:lumMod val="25000"/>
                  </a:schemeClr>
                </a:solidFill>
              </a:rPr>
              <a:t>Výskyt dusíka </a:t>
            </a:r>
            <a:endParaRPr lang="sk-SK" sz="3600" b="1" u="sng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85800" y="1524001"/>
            <a:ext cx="373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majoritná zl</a:t>
            </a: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ožka vzduchu </a:t>
            </a:r>
            <a:endParaRPr lang="sk-SK" sz="2400" dirty="0" smtClean="0">
              <a:solidFill>
                <a:schemeClr val="bg2">
                  <a:lumMod val="10000"/>
                </a:schemeClr>
              </a:solidFill>
              <a:latin typeface="Calibri Light" pitchFamily="34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zlúčeniny </a:t>
            </a: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dusíka potrebujú rastliny na tvorbu bielkovinových látok, na stavbu svojich tiel</a:t>
            </a:r>
          </a:p>
          <a:p>
            <a:pPr algn="just"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dôležitá </a:t>
            </a: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súčasť </a:t>
            </a:r>
            <a:r>
              <a:rPr lang="sk-SK" sz="24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aminokyselín </a:t>
            </a: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a</a:t>
            </a:r>
            <a:r>
              <a:rPr lang="sk-SK" sz="24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bielkovín </a:t>
            </a:r>
          </a:p>
          <a:p>
            <a:pPr algn="just"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súčasť DNA, RNA </a:t>
            </a:r>
            <a:endParaRPr lang="sk-SK" sz="2400" dirty="0" smtClean="0">
              <a:solidFill>
                <a:schemeClr val="bg2">
                  <a:lumMod val="10000"/>
                </a:schemeClr>
              </a:solidFill>
              <a:latin typeface="Calibri Light" pitchFamily="34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sz="2400" dirty="0" err="1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čílsky</a:t>
            </a: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liadok (</a:t>
            </a: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hnojivo</a:t>
            </a: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) NaNO</a:t>
            </a:r>
            <a:r>
              <a:rPr lang="sk-SK" sz="2400" baseline="-25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3</a:t>
            </a:r>
            <a:endParaRPr lang="sk-SK" sz="2400" baseline="-25000" dirty="0" smtClean="0">
              <a:solidFill>
                <a:schemeClr val="bg2">
                  <a:lumMod val="10000"/>
                </a:schemeClr>
              </a:solidFill>
              <a:latin typeface="Calibri Light" pitchFamily="34" charset="0"/>
            </a:endParaRPr>
          </a:p>
        </p:txBody>
      </p:sp>
      <p:pic>
        <p:nvPicPr>
          <p:cNvPr id="19458" name="Picture 2" descr="http://www.chemistryexplained.com/photos/nitrogen-33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6504"/>
            <a:ext cx="2534478" cy="2534479"/>
          </a:xfrm>
          <a:prstGeom prst="rect">
            <a:avLst/>
          </a:prstGeom>
          <a:noFill/>
        </p:spPr>
      </p:pic>
      <p:pic>
        <p:nvPicPr>
          <p:cNvPr id="8194" name="Picture 2" descr="http://img.breakingmuscle.com/sites/default/files/imagecache/full_width/images/bydate/20130220/shutterstock98546189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70" y="2763079"/>
            <a:ext cx="28956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-16565"/>
            <a:ext cx="8229600" cy="1143000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25000"/>
                  </a:schemeClr>
                </a:solidFill>
              </a:rPr>
              <a:t>Zloženie vzduchu</a:t>
            </a:r>
            <a:endParaRPr lang="sk-SK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>
              <a:solidFill>
                <a:schemeClr val="accent1">
                  <a:lumMod val="25000"/>
                </a:schemeClr>
              </a:solidFill>
            </a:endParaRPr>
          </a:p>
          <a:p>
            <a:endParaRPr lang="sk-SK" dirty="0" smtClean="0">
              <a:solidFill>
                <a:schemeClr val="accent1">
                  <a:lumMod val="25000"/>
                </a:schemeClr>
              </a:solidFill>
            </a:endParaRPr>
          </a:p>
          <a:p>
            <a:endParaRPr lang="sk-SK" dirty="0">
              <a:solidFill>
                <a:schemeClr val="accent1">
                  <a:lumMod val="2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sk-SK" b="1" u="sng" dirty="0" smtClean="0">
                <a:solidFill>
                  <a:schemeClr val="accent1">
                    <a:lumMod val="25000"/>
                  </a:schemeClr>
                </a:solidFill>
              </a:rPr>
              <a:t>Úloha:</a:t>
            </a:r>
            <a:r>
              <a:rPr lang="sk-SK" dirty="0" smtClean="0">
                <a:solidFill>
                  <a:schemeClr val="accent1">
                    <a:lumMod val="25000"/>
                  </a:schemeClr>
                </a:solidFill>
              </a:rPr>
              <a:t> Zdôvodnite, prečo je vo vzduchu viac dusíka ako kyslíka?</a:t>
            </a:r>
            <a:endParaRPr lang="sk-SK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4098" name="Picture 2" descr="vzdu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924800" cy="408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800px-Top_of_Atmosphe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52" y="152400"/>
            <a:ext cx="2087217" cy="138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6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://ucebnicechemie.wz.cz/multi/prvky_125/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5713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redmety.skylan.sk/rigo/8/8str/o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199"/>
            <a:ext cx="406527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ípka nahor 4"/>
          <p:cNvSpPr/>
          <p:nvPr/>
        </p:nvSpPr>
        <p:spPr>
          <a:xfrm>
            <a:off x="6917635" y="2209800"/>
            <a:ext cx="762000" cy="1600200"/>
          </a:xfrm>
          <a:prstGeom prst="upArrow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nahor 7"/>
          <p:cNvSpPr/>
          <p:nvPr/>
        </p:nvSpPr>
        <p:spPr>
          <a:xfrm>
            <a:off x="8209722" y="2209800"/>
            <a:ext cx="762000" cy="1600200"/>
          </a:xfrm>
          <a:prstGeom prst="upArrow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nahor 8"/>
          <p:cNvSpPr/>
          <p:nvPr/>
        </p:nvSpPr>
        <p:spPr>
          <a:xfrm rot="5400000">
            <a:off x="5703405" y="-268358"/>
            <a:ext cx="762000" cy="1600200"/>
          </a:xfrm>
          <a:prstGeom prst="upArrow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7049207" y="4038600"/>
            <a:ext cx="49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8341294" y="4038600"/>
            <a:ext cx="49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6084405" y="851451"/>
            <a:ext cx="49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01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4000" b="1" u="sng" dirty="0" smtClean="0">
                <a:solidFill>
                  <a:schemeClr val="accent1">
                    <a:lumMod val="25000"/>
                  </a:schemeClr>
                </a:solidFill>
              </a:rPr>
              <a:t>Výroba  dusíka </a:t>
            </a:r>
            <a:endParaRPr lang="sk-SK" sz="4000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85800" y="19050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vyrába sa </a:t>
            </a:r>
            <a:r>
              <a:rPr lang="sk-SK" sz="24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frakčnou destiláciou skvapalneného vzduchu</a:t>
            </a:r>
            <a:endParaRPr lang="sk-SK" sz="2400" dirty="0" smtClean="0">
              <a:solidFill>
                <a:schemeClr val="bg2">
                  <a:lumMod val="10000"/>
                </a:schemeClr>
              </a:solidFill>
              <a:latin typeface="Calibri Light" pitchFamily="34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vyrobený </a:t>
            </a: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dusík sa prepravuje a skladuje </a:t>
            </a:r>
            <a:r>
              <a:rPr lang="sk-SK" sz="24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 oceľových fľašiach označených zeleným pruhom</a:t>
            </a:r>
            <a:endParaRPr lang="sk-SK" sz="2400" dirty="0" smtClean="0">
              <a:solidFill>
                <a:schemeClr val="bg2">
                  <a:lumMod val="10000"/>
                </a:schemeClr>
              </a:solidFill>
              <a:latin typeface="Calibri Light" pitchFamily="34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teplota </a:t>
            </a: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varu dusíku je -196 ºC.</a:t>
            </a:r>
          </a:p>
          <a:p>
            <a:pPr algn="just"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pri prechode dusíka z kvapalného skupenstva do plynného sa spotrebúva teplo z okolia a okolie sa  ochladzuje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</a:pPr>
            <a:endParaRPr lang="sk-SK" sz="2400" dirty="0" smtClean="0">
              <a:solidFill>
                <a:schemeClr val="bg2">
                  <a:lumMod val="10000"/>
                </a:schemeClr>
              </a:solidFill>
              <a:latin typeface="Calibri Light" pitchFamily="34" charset="0"/>
            </a:endParaRPr>
          </a:p>
        </p:txBody>
      </p:sp>
      <p:pic>
        <p:nvPicPr>
          <p:cNvPr id="18436" name="Picture 4" descr="http://www.oxywise.com/uploads/kcfinder/images/cylind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464820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72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3200" b="1" u="sng" dirty="0" smtClean="0">
                <a:solidFill>
                  <a:schemeClr val="accent1">
                    <a:lumMod val="25000"/>
                  </a:schemeClr>
                </a:solidFill>
              </a:rPr>
              <a:t>Kolobeh dusíka</a:t>
            </a:r>
            <a:endParaRPr lang="sk-SK" sz="3200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22530" name="Picture 2" descr="http://upload.wikimedia.org/wikipedia/commons/thumb/3/3e/Nitrogen_cycle_cs.svg/800px-Nitrogen_cycle_cs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139" y="914400"/>
            <a:ext cx="74676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7700" y="228600"/>
            <a:ext cx="8229600" cy="646043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Kolobeh dusíka</a:t>
            </a:r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7172" name="Picture 4" descr="http://www.koikapor.sk/domain/jenkie/files/8jazierka/83/nitrogen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89752"/>
            <a:ext cx="7315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nimation of Fertilize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5887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3733800" y="5309152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</a:rPr>
              <a:t>NH3</a:t>
            </a:r>
            <a:endParaRPr lang="sk-SK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7997687" y="4610100"/>
            <a:ext cx="1143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</a:rPr>
              <a:t>NO3-</a:t>
            </a:r>
            <a:endParaRPr lang="sk-SK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6096000" y="54483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</a:rPr>
              <a:t>NO2-</a:t>
            </a:r>
            <a:endParaRPr lang="sk-SK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2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sk-SK" sz="3200" b="1" u="sng" dirty="0" smtClean="0">
                <a:solidFill>
                  <a:schemeClr val="accent4">
                    <a:lumMod val="75000"/>
                  </a:schemeClr>
                </a:solidFill>
                <a:latin typeface="Calibri Light" pitchFamily="34" charset="0"/>
              </a:rPr>
              <a:t>Zdroje:</a:t>
            </a:r>
          </a:p>
          <a:p>
            <a:pPr marL="0" indent="0">
              <a:buNone/>
            </a:pPr>
            <a:endParaRPr lang="sk-SK" sz="2800" b="1" u="sng" dirty="0" smtClean="0">
              <a:solidFill>
                <a:schemeClr val="accent5">
                  <a:lumMod val="75000"/>
                </a:schemeClr>
              </a:solidFill>
              <a:latin typeface="Calibri Light" pitchFamily="34" charset="0"/>
            </a:endParaRPr>
          </a:p>
          <a:p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Dusík: </a:t>
            </a:r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www.3rd1000.com/elements/Nitrogen.htm</a:t>
            </a:r>
            <a:endParaRPr lang="sk-SK" sz="2800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DNA: </a:t>
            </a:r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</a:t>
            </a:r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breakingmuscle.com/health-medicine/how-to-strengthen-your-dna-and-create-super-babies</a:t>
            </a:r>
            <a:endParaRPr lang="sk-SK" sz="2800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Hnojivo</a:t>
            </a:r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</a:t>
            </a:r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urbanext.illinois.edu/gpe/case1/c1facts3f.html</a:t>
            </a:r>
            <a:endParaRPr lang="sk-SK" sz="2800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Kolobeh </a:t>
            </a:r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dusíka: </a:t>
            </a:r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http://</a:t>
            </a:r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cs.wikipedia.org/wiki/Kolob%C4%9Bh_dus%C3%ADku</a:t>
            </a:r>
            <a:endParaRPr lang="sk-SK" sz="2800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Výživa </a:t>
            </a:r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rias: </a:t>
            </a:r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http://www.koikapor.sk/rady-tipy-navody/aspekty-vody/kolobeh-dusika</a:t>
            </a:r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/</a:t>
            </a:r>
            <a:endParaRPr lang="sk-SK" sz="28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Video amoniaková fontána: </a:t>
            </a:r>
            <a:r>
              <a:rPr lang="sk-SK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http://</a:t>
            </a:r>
            <a:r>
              <a:rPr lang="sk-SK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www.ulozto.sk/live/x1x2GVG/amoniakova-fontana-wmv</a:t>
            </a:r>
            <a:endParaRPr lang="sk-SK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Video </a:t>
            </a:r>
            <a:r>
              <a:rPr lang="sk-SK" sz="28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laboratórna výroba amoniaku: </a:t>
            </a:r>
            <a:r>
              <a:rPr lang="sk-SK" sz="2800" b="1" dirty="0">
                <a:hlinkClick r:id="rId8"/>
              </a:rPr>
              <a:t>https://www.youtube.com/watch?v=uU4evis</a:t>
            </a:r>
            <a:r>
              <a:rPr lang="sk-SK" sz="2400" b="1" dirty="0">
                <a:hlinkClick r:id="rId8"/>
              </a:rPr>
              <a:t>swtQ</a:t>
            </a:r>
            <a:endParaRPr lang="sk-SK" sz="2400" b="1" dirty="0"/>
          </a:p>
          <a:p>
            <a:r>
              <a:rPr lang="sk-SK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Reakcia amoniaku s </a:t>
            </a:r>
            <a:r>
              <a:rPr lang="sk-SK" sz="28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sk-SK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hlinkClick r:id="rId9"/>
              </a:rPr>
              <a:t>https://www.youtube.com/watch?v=GwfMkBgxcYk</a:t>
            </a:r>
            <a:endParaRPr lang="sk-SK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sk-SK" sz="2800" b="1" u="sng" dirty="0" smtClean="0">
              <a:solidFill>
                <a:schemeClr val="accent4">
                  <a:lumMod val="75000"/>
                </a:schemeClr>
              </a:solidFill>
              <a:latin typeface="Calibri Light" pitchFamily="34" charset="0"/>
            </a:endParaRPr>
          </a:p>
          <a:p>
            <a:endParaRPr lang="sk-SK" sz="2800" b="1" u="sng" dirty="0">
              <a:solidFill>
                <a:schemeClr val="accent4">
                  <a:lumMod val="75000"/>
                </a:schemeClr>
              </a:solidFill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Dusík 3D: Chemické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charakteristiky dusíka: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ucebnicechemie.wz.cz/index.php?prvek=dusik</a:t>
            </a:r>
            <a:endParaRPr lang="sk-SK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Ceruzka: </a:t>
            </a:r>
            <a:r>
              <a:rPr lang="sk-SK" sz="2800" u="sng" dirty="0">
                <a:latin typeface="Times New Roman" pitchFamily="18" charset="0"/>
                <a:cs typeface="Times New Roman" pitchFamily="18" charset="0"/>
                <a:hlinkClick r:id="rId3"/>
              </a:rPr>
              <a:t>http://www.home.stranka.info/index.php?vid=CA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Trojitá väzba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 molekule dusíka: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www.chemvazba.moxo.cz/Lekce/lekce3.html</a:t>
            </a:r>
            <a:endParaRPr lang="sk-SK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Tri elektrónové páry dusíka:</a:t>
            </a:r>
          </a:p>
          <a:p>
            <a:r>
              <a:rPr lang="sk-SK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http://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www.chemierol.wz.cz/8%20slozeni%20latek_chemicka%20vazba.htm</a:t>
            </a:r>
            <a:endParaRPr lang="sk-SK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NH4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+: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www.chemvazba.moxo.cz/Lekce/lekce3.html</a:t>
            </a:r>
            <a:endParaRPr lang="sk-SK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Tekutý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dusík: </a:t>
            </a:r>
            <a:r>
              <a:rPr lang="sk-SK" sz="2400" b="1" u="sng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http://www.cas.sk/clanok/233917/narodeninova-hroza-gaby-prisla-po-specialnom-drinku-o-zaludok.html</a:t>
            </a:r>
            <a:endParaRPr lang="sk-SK" sz="2400" b="1" u="sng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>
                <a:solidFill>
                  <a:schemeClr val="tx2">
                    <a:lumMod val="10000"/>
                  </a:schemeClr>
                </a:solidFill>
              </a:rPr>
              <a:t>Molekula amoniaku: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  <a:hlinkClick r:id="rId7"/>
              </a:rPr>
              <a:t>http://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hlinkClick r:id="rId7"/>
              </a:rPr>
              <a:t>sk.wikipedia.org/wiki/Amoniak</a:t>
            </a:r>
            <a:endParaRPr lang="sk-SK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Zloženie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</a:rPr>
              <a:t>vzduchu: </a:t>
            </a:r>
            <a:r>
              <a:rPr lang="sk-SK" dirty="0">
                <a:solidFill>
                  <a:schemeClr val="tx2">
                    <a:lumMod val="10000"/>
                  </a:schemeClr>
                </a:solidFill>
                <a:hlinkClick r:id="rId8"/>
              </a:rPr>
              <a:t>http://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hlinkClick r:id="rId8"/>
              </a:rPr>
              <a:t>predmety.skylan.sk/rigo/8/8str/8jmatch.htm</a:t>
            </a:r>
            <a:endParaRPr lang="sk-SK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sk-SK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3582" y="1295400"/>
            <a:ext cx="8382000" cy="3962400"/>
          </a:xfrm>
        </p:spPr>
        <p:txBody>
          <a:bodyPr/>
          <a:lstStyle/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plyn 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bez farby a zápachu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, o niečo ľahší ako vzduch</a:t>
            </a:r>
          </a:p>
          <a:p>
            <a:r>
              <a:rPr lang="sk-SK" sz="2400" dirty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v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bežných podmienkach 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inertný = </a:t>
            </a:r>
            <a:r>
              <a:rPr lang="sk-SK" sz="2400" b="1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nezlúčivý</a:t>
            </a:r>
            <a:r>
              <a:rPr lang="sk-SK" sz="2400" b="1" dirty="0" smtClean="0">
                <a:latin typeface="Calibri Light" pitchFamily="34" charset="0"/>
              </a:rPr>
              <a:t> </a:t>
            </a:r>
          </a:p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nepatrne rozpustný vo 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vode</a:t>
            </a:r>
          </a:p>
          <a:p>
            <a:r>
              <a:rPr lang="sk-SK" sz="2400" dirty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b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iogénny prvok</a:t>
            </a:r>
            <a:endParaRPr lang="sk-SK" sz="2400" dirty="0" smtClean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  <a:p>
            <a:pPr marL="0" indent="0">
              <a:buNone/>
            </a:pPr>
            <a:endParaRPr lang="sk-SK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sk-SK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6386" name="Picture 2" descr="http://upload.wikimedia.org/wikipedia/commons/thumb/d/d2/Liquidnitrogen.jpg/800px-Liquidnitrog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743200"/>
            <a:ext cx="3107634" cy="3107634"/>
          </a:xfrm>
          <a:prstGeom prst="rect">
            <a:avLst/>
          </a:prstGeom>
          <a:noFill/>
        </p:spPr>
      </p:pic>
      <p:pic>
        <p:nvPicPr>
          <p:cNvPr id="3074" name="Picture 2" descr="http://img.cas.sk/img/4/gallery/1419127_gaby-scanlon-drink-napoj-tekuty-dusik-para-pohare.jpg?hash=c5662e4a2f27b2c353c895762aef9b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42862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-3313"/>
            <a:ext cx="8229600" cy="1143000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25000"/>
                  </a:schemeClr>
                </a:solidFill>
              </a:rPr>
              <a:t>Charakteristika dusíka</a:t>
            </a:r>
            <a:endParaRPr lang="sk-SK" b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solidFill>
            <a:srgbClr val="FFFFCC"/>
          </a:solidFill>
        </p:spPr>
        <p:txBody>
          <a:bodyPr>
            <a:noAutofit/>
          </a:bodyPr>
          <a:lstStyle/>
          <a:p>
            <a:pPr marL="571500" indent="-571500" algn="just">
              <a:buFont typeface="Wingdings" pitchFamily="2" charset="2"/>
              <a:buChar char="ü"/>
            </a:pPr>
            <a:r>
              <a:rPr lang="sk-SK" sz="2800" b="1" u="sng" dirty="0" smtClean="0">
                <a:solidFill>
                  <a:schemeClr val="accent1">
                    <a:lumMod val="25000"/>
                  </a:schemeClr>
                </a:solidFill>
              </a:rPr>
              <a:t>Úloha:</a:t>
            </a:r>
            <a:r>
              <a:rPr lang="sk-SK" sz="2800" dirty="0" smtClean="0">
                <a:solidFill>
                  <a:schemeClr val="accent1">
                    <a:lumMod val="25000"/>
                  </a:schemeClr>
                </a:solidFill>
              </a:rPr>
              <a:t> Napíšte elektrónovú konfiguráciu dusíka a elektróny valenčnej vrstvy znázornite formou rámčekového diagramu. Koľko väzbový je dusík?</a:t>
            </a:r>
            <a:endParaRPr lang="sk-SK" sz="28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18609"/>
            <a:ext cx="8229600" cy="4389120"/>
          </a:xfrm>
        </p:spPr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r>
              <a:rPr lang="sk-SK" dirty="0" smtClean="0">
                <a:solidFill>
                  <a:schemeClr val="accent1">
                    <a:lumMod val="25000"/>
                  </a:schemeClr>
                </a:solidFill>
              </a:rPr>
              <a:t>____________________________________________</a:t>
            </a:r>
          </a:p>
          <a:p>
            <a:endParaRPr lang="sk-SK" dirty="0">
              <a:solidFill>
                <a:schemeClr val="accent1">
                  <a:lumMod val="25000"/>
                </a:schemeClr>
              </a:solidFill>
            </a:endParaRPr>
          </a:p>
          <a:p>
            <a:r>
              <a:rPr lang="sk-SK" dirty="0" smtClean="0">
                <a:solidFill>
                  <a:schemeClr val="accent1">
                    <a:lumMod val="25000"/>
                  </a:schemeClr>
                </a:solidFill>
              </a:rPr>
              <a:t>____________________________________________</a:t>
            </a:r>
            <a:endParaRPr lang="sk-SK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5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sk-SK" b="1" dirty="0" err="1" smtClean="0">
                <a:solidFill>
                  <a:schemeClr val="accent1">
                    <a:lumMod val="25000"/>
                  </a:schemeClr>
                </a:solidFill>
              </a:rPr>
              <a:t>Väzbovosť</a:t>
            </a:r>
            <a:r>
              <a:rPr lang="sk-SK" b="1" dirty="0" smtClean="0">
                <a:solidFill>
                  <a:schemeClr val="accent1">
                    <a:lumMod val="25000"/>
                  </a:schemeClr>
                </a:solidFill>
              </a:rPr>
              <a:t> dusíka</a:t>
            </a:r>
            <a:endParaRPr lang="sk-SK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http://www.chemierol.wz.cz/trojna%20vazba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" r="3399"/>
          <a:stretch/>
        </p:blipFill>
        <p:spPr bwMode="auto">
          <a:xfrm>
            <a:off x="5334000" y="836674"/>
            <a:ext cx="3810000" cy="559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hemvazba.moxo.cz/Vyvoj/trojna_vazb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3343"/>
            <a:ext cx="507558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0" y="5105400"/>
            <a:ext cx="16764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b="1" dirty="0" smtClean="0">
                <a:solidFill>
                  <a:schemeClr val="accent1">
                    <a:lumMod val="25000"/>
                  </a:schemeClr>
                </a:solidFill>
              </a:rPr>
              <a:t>Trojitá väzb</a:t>
            </a:r>
            <a:r>
              <a:rPr lang="sk-SK" sz="1600" dirty="0" smtClean="0">
                <a:solidFill>
                  <a:schemeClr val="accent1">
                    <a:lumMod val="25000"/>
                  </a:schemeClr>
                </a:solidFill>
              </a:rPr>
              <a:t>a </a:t>
            </a:r>
            <a:r>
              <a:rPr lang="sk-SK" sz="1400" b="1" dirty="0" smtClean="0">
                <a:solidFill>
                  <a:schemeClr val="accent1">
                    <a:lumMod val="25000"/>
                  </a:schemeClr>
                </a:solidFill>
              </a:rPr>
              <a:t>medzi atómami dusíka</a:t>
            </a:r>
            <a:endParaRPr lang="sk-SK" sz="1400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2705100" y="3962400"/>
            <a:ext cx="19431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b="1" dirty="0" smtClean="0">
                <a:solidFill>
                  <a:schemeClr val="accent1">
                    <a:lumMod val="25000"/>
                  </a:schemeClr>
                </a:solidFill>
              </a:rPr>
              <a:t>Voľný = neväzbový </a:t>
            </a:r>
          </a:p>
          <a:p>
            <a:pPr algn="ctr"/>
            <a:r>
              <a:rPr lang="sk-SK" sz="1400" b="1" dirty="0" smtClean="0">
                <a:solidFill>
                  <a:schemeClr val="accent1">
                    <a:lumMod val="25000"/>
                  </a:schemeClr>
                </a:solidFill>
              </a:rPr>
              <a:t>elektrónový pár</a:t>
            </a:r>
            <a:endParaRPr lang="sk-SK" sz="1400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3581400" y="2845622"/>
            <a:ext cx="1752600" cy="685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b="1" dirty="0" smtClean="0">
                <a:solidFill>
                  <a:schemeClr val="accent1">
                    <a:lumMod val="25000"/>
                  </a:schemeClr>
                </a:solidFill>
              </a:rPr>
              <a:t>Každý atóm dusíka má tri voľné elektróny</a:t>
            </a:r>
            <a:endParaRPr lang="sk-SK" sz="1400" b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6043" y="893280"/>
            <a:ext cx="8305800" cy="5257800"/>
          </a:xfrm>
        </p:spPr>
        <p:txBody>
          <a:bodyPr/>
          <a:lstStyle/>
          <a:p>
            <a:r>
              <a:rPr lang="sk-SK" b="1" u="sng" dirty="0" smtClean="0">
                <a:solidFill>
                  <a:schemeClr val="accent1">
                    <a:lumMod val="25000"/>
                  </a:schemeClr>
                </a:solidFill>
                <a:latin typeface="Calibri Light" pitchFamily="34" charset="0"/>
              </a:rPr>
              <a:t>Môže </a:t>
            </a:r>
            <a:r>
              <a:rPr lang="sk-SK" b="1" u="sng" dirty="0" smtClean="0">
                <a:solidFill>
                  <a:schemeClr val="accent1">
                    <a:lumMod val="25000"/>
                  </a:schemeClr>
                </a:solidFill>
                <a:latin typeface="Calibri Light" pitchFamily="34" charset="0"/>
              </a:rPr>
              <a:t>vytvoriť 3 väzby s inými atómami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tri jednoduché väzby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- napr. v molekule amoniaku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jedna dvojitá a jedna jednoduchá väzba 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jedna trojitá väzba (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napr. v molekule N</a:t>
            </a:r>
            <a:r>
              <a:rPr lang="sk-SK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)</a:t>
            </a:r>
          </a:p>
          <a:p>
            <a:endParaRPr lang="sk-SK" dirty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sk-SK" b="1" u="sng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Úloha: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Znázornite jednotlivé možnosti. </a:t>
            </a:r>
            <a:endParaRPr lang="sk-SK" dirty="0" smtClean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</p:txBody>
      </p:sp>
      <p:pic>
        <p:nvPicPr>
          <p:cNvPr id="11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9080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ĺžnik 1"/>
          <p:cNvSpPr/>
          <p:nvPr/>
        </p:nvSpPr>
        <p:spPr>
          <a:xfrm>
            <a:off x="1577152" y="4552122"/>
            <a:ext cx="708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4267200" y="4558749"/>
            <a:ext cx="708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6679024" y="4532244"/>
            <a:ext cx="708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://files.sos-poznamky.meu.zoznam.sk/200000072-a5cefa6c8b/dus%C3%AD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7" y="2209800"/>
            <a:ext cx="867782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3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5477" y="1905000"/>
            <a:ext cx="8229600" cy="438912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3074" name="Picture 2" descr="http://www.chemvazba.moxo.cz/Vyvoj/koordinace_kovalentn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5931312" cy="58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391400" y="3605673"/>
            <a:ext cx="115127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66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99390" y="1888435"/>
            <a:ext cx="3482009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rgbClr val="00B050"/>
                </a:solidFill>
              </a:rPr>
              <a:t>Atóm dusíka je </a:t>
            </a:r>
            <a:r>
              <a:rPr lang="sk-SK" sz="2000" b="1" dirty="0" err="1" smtClean="0">
                <a:solidFill>
                  <a:srgbClr val="00B050"/>
                </a:solidFill>
              </a:rPr>
              <a:t>donorom</a:t>
            </a:r>
            <a:r>
              <a:rPr lang="sk-SK" sz="2000" b="1" dirty="0" smtClean="0">
                <a:solidFill>
                  <a:srgbClr val="00B050"/>
                </a:solidFill>
              </a:rPr>
              <a:t> – poskytuje elektrónový pár z </a:t>
            </a:r>
            <a:r>
              <a:rPr lang="sk-SK" sz="2000" b="1" dirty="0" err="1" smtClean="0">
                <a:solidFill>
                  <a:srgbClr val="00B050"/>
                </a:solidFill>
              </a:rPr>
              <a:t>orbitálu</a:t>
            </a:r>
            <a:r>
              <a:rPr lang="sk-SK" sz="2000" b="1" dirty="0" smtClean="0">
                <a:solidFill>
                  <a:srgbClr val="00B050"/>
                </a:solidFill>
              </a:rPr>
              <a:t> 2s</a:t>
            </a:r>
            <a:endParaRPr lang="sk-SK" sz="2000" b="1" dirty="0">
              <a:solidFill>
                <a:srgbClr val="00B050"/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99390" y="2971800"/>
            <a:ext cx="348201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00B050"/>
                </a:solidFill>
              </a:rPr>
              <a:t>Katión vodíka je </a:t>
            </a:r>
            <a:r>
              <a:rPr lang="sk-SK" b="1" dirty="0" err="1" smtClean="0">
                <a:solidFill>
                  <a:srgbClr val="00B050"/>
                </a:solidFill>
              </a:rPr>
              <a:t>akceptorom</a:t>
            </a:r>
            <a:r>
              <a:rPr lang="sk-SK" b="1" dirty="0" smtClean="0">
                <a:solidFill>
                  <a:srgbClr val="00B050"/>
                </a:solidFill>
              </a:rPr>
              <a:t> – prijme elektróny do prázdneho = vakantného </a:t>
            </a:r>
            <a:r>
              <a:rPr lang="sk-SK" b="1" dirty="0" err="1" smtClean="0">
                <a:solidFill>
                  <a:srgbClr val="00B050"/>
                </a:solidFill>
              </a:rPr>
              <a:t>orbitálu</a:t>
            </a:r>
            <a:r>
              <a:rPr lang="sk-SK" b="1" dirty="0" smtClean="0">
                <a:solidFill>
                  <a:srgbClr val="00B050"/>
                </a:solidFill>
              </a:rPr>
              <a:t> 1s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1752600" y="5943600"/>
            <a:ext cx="3352800" cy="77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rgbClr val="00B050"/>
                </a:solidFill>
              </a:rPr>
              <a:t>Všetky väzby </a:t>
            </a:r>
            <a:r>
              <a:rPr lang="sk-SK" sz="2000" b="1" dirty="0" err="1" smtClean="0">
                <a:solidFill>
                  <a:srgbClr val="00B050"/>
                </a:solidFill>
              </a:rPr>
              <a:t>dusík-vodík</a:t>
            </a:r>
            <a:r>
              <a:rPr lang="sk-SK" sz="2000" b="1" dirty="0" smtClean="0">
                <a:solidFill>
                  <a:srgbClr val="00B050"/>
                </a:solidFill>
              </a:rPr>
              <a:t> sú rovnocenné</a:t>
            </a:r>
            <a:endParaRPr lang="sk-SK" sz="2000" b="1" dirty="0">
              <a:solidFill>
                <a:srgbClr val="00B050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1383196" y="152400"/>
            <a:ext cx="5817012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</a:rPr>
              <a:t>Koordinačná väzba v NH4+</a:t>
            </a:r>
            <a:endParaRPr lang="sk-SK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6019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b="1" u="sng" dirty="0" smtClean="0">
                <a:solidFill>
                  <a:schemeClr val="accent1">
                    <a:lumMod val="25000"/>
                  </a:schemeClr>
                </a:solidFill>
              </a:rPr>
              <a:t>Zlúčeniny dusíka</a:t>
            </a:r>
          </a:p>
          <a:p>
            <a:pPr algn="ctr"/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v zlúčeninách s inými prvkami môže mať dusík oxidačné číslo od –III až V</a:t>
            </a:r>
          </a:p>
          <a:p>
            <a:pPr marL="0" indent="0">
              <a:buNone/>
            </a:pPr>
            <a:endParaRPr lang="sk-SK" dirty="0" smtClean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  <a:p>
            <a:pPr marL="265113" indent="0">
              <a:buNone/>
            </a:pP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V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5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dusičný 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HNO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kyselina__________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/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IV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dusičitý 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III 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dusitý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HNO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kyselina__________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/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II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NO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dusnatý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dusný     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kyselina ________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/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0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molekula dusíka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/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 </a:t>
            </a: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   </a:t>
            </a: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/>
            </a:r>
            <a:b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-II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/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-III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NH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amoniak         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NH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4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OH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_______________</a:t>
            </a:r>
          </a:p>
          <a:p>
            <a:pPr marL="265113" indent="0">
              <a:buNone/>
            </a:pPr>
            <a:r>
              <a:rPr lang="sk-SK" dirty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 Li</a:t>
            </a:r>
            <a:r>
              <a:rPr lang="sk-SK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  _______________                           </a:t>
            </a:r>
            <a:endParaRPr lang="sk-SK" dirty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2860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Vlastná 4">
      <a:dk1>
        <a:srgbClr val="E6F8F5"/>
      </a:dk1>
      <a:lt1>
        <a:sysClr val="window" lastClr="FFFFFF"/>
      </a:lt1>
      <a:dk2>
        <a:srgbClr val="C9FAFC"/>
      </a:dk2>
      <a:lt2>
        <a:srgbClr val="F2F2F2"/>
      </a:lt2>
      <a:accent1>
        <a:srgbClr val="E9FDF7"/>
      </a:accent1>
      <a:accent2>
        <a:srgbClr val="93F5F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505</TotalTime>
  <Words>576</Words>
  <Application>Microsoft Office PowerPoint</Application>
  <PresentationFormat>Prezentácia na obrazovke (4:3)</PresentationFormat>
  <Paragraphs>139</Paragraphs>
  <Slides>24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Tok</vt:lpstr>
      <vt:lpstr>Prezentácia programu PowerPoint</vt:lpstr>
      <vt:lpstr>Prezentácia programu PowerPoint</vt:lpstr>
      <vt:lpstr>Charakteristika dusíka</vt:lpstr>
      <vt:lpstr>Úloha: Napíšte elektrónovú konfiguráciu dusíka a elektróny valenčnej vrstvy znázornite formou rámčekového diagramu. Koľko väzbový je dusík?</vt:lpstr>
      <vt:lpstr>Väzbovosť dusíka</vt:lpstr>
      <vt:lpstr>Prezentácia programu PowerPoint</vt:lpstr>
      <vt:lpstr>Prezentácia programu PowerPoint</vt:lpstr>
      <vt:lpstr>Prezentácia programu PowerPoint</vt:lpstr>
      <vt:lpstr>Prezentácia programu PowerPoint</vt:lpstr>
      <vt:lpstr>AMONIAK</vt:lpstr>
      <vt:lpstr>Rozpustnosť amoniaku vo vode</vt:lpstr>
      <vt:lpstr>Laboratórna výroba amoniaku</vt:lpstr>
      <vt:lpstr>Oxidy dusíka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Zloženie vzduchu</vt:lpstr>
      <vt:lpstr>Prezentácia programu PowerPoint</vt:lpstr>
      <vt:lpstr>Prezentácia programu PowerPoint</vt:lpstr>
      <vt:lpstr>Kolobeh dusíka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Janka</dc:creator>
  <cp:lastModifiedBy>lensk</cp:lastModifiedBy>
  <cp:revision>44</cp:revision>
  <dcterms:created xsi:type="dcterms:W3CDTF">2014-10-30T16:58:21Z</dcterms:created>
  <dcterms:modified xsi:type="dcterms:W3CDTF">2014-12-07T16:50:57Z</dcterms:modified>
</cp:coreProperties>
</file>