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2">
        <a:schemeClr val="bg2"/>
      </p:bgRef>
    </p:bg>
    <p:spTree>
      <p:nvGrpSpPr>
        <p:cNvPr id="1" name=""/>
        <p:cNvGrpSpPr/>
        <p:nvPr/>
      </p:nvGrpSpPr>
      <p:grpSpPr>
        <a:xfrm>
          <a:off x="0" y="0"/>
          <a:ext cx="0" cy="0"/>
          <a:chOff x="0" y="0"/>
          <a:chExt cx="0" cy="0"/>
        </a:xfrm>
      </p:grpSpPr>
      <p:sp>
        <p:nvSpPr>
          <p:cNvPr id="7" name="Voľná form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Voľná forma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Nadpis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sk-SK" smtClean="0"/>
              <a:t>Kliknite sem a upravte štýl predlohy nadpisov.</a:t>
            </a:r>
            <a:endParaRPr kumimoji="0" lang="en-US"/>
          </a:p>
        </p:txBody>
      </p:sp>
      <p:sp>
        <p:nvSpPr>
          <p:cNvPr id="17" name="Podnadpis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30" name="Zástupný symbol dátumu 29"/>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19" name="Zástupný symbol päty 18"/>
          <p:cNvSpPr>
            <a:spLocks noGrp="1"/>
          </p:cNvSpPr>
          <p:nvPr>
            <p:ph type="ftr" sz="quarter" idx="11"/>
          </p:nvPr>
        </p:nvSpPr>
        <p:spPr/>
        <p:txBody>
          <a:bodyPr/>
          <a:lstStyle/>
          <a:p>
            <a:endParaRPr lang="sk-SK"/>
          </a:p>
        </p:txBody>
      </p:sp>
      <p:sp>
        <p:nvSpPr>
          <p:cNvPr id="27" name="Zástupný symbol čísla snímky 26"/>
          <p:cNvSpPr>
            <a:spLocks noGrp="1"/>
          </p:cNvSpPr>
          <p:nvPr>
            <p:ph type="sldNum" sz="quarter" idx="12"/>
          </p:nvPr>
        </p:nvSpPr>
        <p:spPr/>
        <p:txBody>
          <a:bodyPr/>
          <a:lstStyle/>
          <a:p>
            <a:fld id="{D6463108-0728-4F2C-A3A7-356034624A9C}"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lgn="l">
              <a:defRPr/>
            </a:lvl1p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2"/>
      </p:bgRef>
    </p:bg>
    <p:spTree>
      <p:nvGrpSpPr>
        <p:cNvPr id="1" name=""/>
        <p:cNvGrpSpPr/>
        <p:nvPr/>
      </p:nvGrpSpPr>
      <p:grpSpPr>
        <a:xfrm>
          <a:off x="0" y="0"/>
          <a:ext cx="0" cy="0"/>
          <a:chOff x="0" y="0"/>
          <a:chExt cx="0" cy="0"/>
        </a:xfrm>
      </p:grpSpPr>
      <p:sp>
        <p:nvSpPr>
          <p:cNvPr id="7" name="Voľná form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Voľná forma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Nadpis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7467600" cy="1143000"/>
          </a:xfrm>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320"/>
            <a:ext cx="7470648" cy="1143000"/>
          </a:xfrm>
        </p:spPr>
        <p:txBody>
          <a:bodyPr anchor="ctr"/>
          <a:lstStyle>
            <a:lvl1pPr algn="l">
              <a:defRPr sz="4600"/>
            </a:lvl1pPr>
          </a:lstStyle>
          <a:p>
            <a:r>
              <a:rPr kumimoji="0" lang="sk-SK" smtClean="0"/>
              <a:t>Kliknite sem a upravte štýl predlohy nadpisov.</a:t>
            </a:r>
            <a:endParaRPr kumimoji="0" lang="en-US"/>
          </a:p>
        </p:txBody>
      </p:sp>
      <p:sp>
        <p:nvSpPr>
          <p:cNvPr id="7" name="Zástupný symbol dátumu 6"/>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8" name="Zástupný symbol čísla snímky 7"/>
          <p:cNvSpPr>
            <a:spLocks noGrp="1"/>
          </p:cNvSpPr>
          <p:nvPr>
            <p:ph type="sldNum" sz="quarter" idx="11"/>
          </p:nvPr>
        </p:nvSpPr>
        <p:spPr/>
        <p:txBody>
          <a:bodyPr/>
          <a:lstStyle/>
          <a:p>
            <a:fld id="{D6463108-0728-4F2C-A3A7-356034624A9C}" type="slidenum">
              <a:rPr lang="sk-SK" smtClean="0"/>
              <a:pPr/>
              <a:t>‹#›</a:t>
            </a:fld>
            <a:endParaRPr lang="sk-SK"/>
          </a:p>
        </p:txBody>
      </p:sp>
      <p:sp>
        <p:nvSpPr>
          <p:cNvPr id="9" name="Zástupný symbol päty 8"/>
          <p:cNvSpPr>
            <a:spLocks noGrp="1"/>
          </p:cNvSpPr>
          <p:nvPr>
            <p:ph type="ftr" sz="quarter" idx="12"/>
          </p:nvPr>
        </p:nvSpPr>
        <p:spPr/>
        <p:txBody>
          <a:bodyPr/>
          <a:lstStyle/>
          <a:p>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6A812B65-9A1B-42FF-8DDA-365A2B0950AF}" type="datetimeFigureOut">
              <a:rPr lang="sk-SK" smtClean="0"/>
              <a:pPr/>
              <a:t>26. 3. 2017</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a:xfrm>
            <a:off x="8156448" y="6422064"/>
            <a:ext cx="762000" cy="365125"/>
          </a:xfrm>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a:xfrm>
            <a:off x="457200" y="6422064"/>
            <a:ext cx="2133600" cy="365125"/>
          </a:xfrm>
        </p:spPr>
        <p:txBody>
          <a:bodyPr/>
          <a:lstStyle/>
          <a:p>
            <a:fld id="{6A812B65-9A1B-42FF-8DDA-365A2B0950AF}" type="datetimeFigureOut">
              <a:rPr lang="sk-SK" smtClean="0"/>
              <a:pPr/>
              <a:t>26. 3. 2017</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Voľná forma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Voľná forma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Zástupný symbol nadpis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sk-SK" smtClean="0"/>
              <a:t>Kliknite sem a upravte štýl predlohy nadpisov.</a:t>
            </a:r>
            <a:endParaRPr kumimoji="0" lang="en-US"/>
          </a:p>
        </p:txBody>
      </p:sp>
      <p:sp>
        <p:nvSpPr>
          <p:cNvPr id="30" name="Zástupný symbol text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A812B65-9A1B-42FF-8DDA-365A2B0950AF}" type="datetimeFigureOut">
              <a:rPr lang="sk-SK" smtClean="0"/>
              <a:pPr/>
              <a:t>26. 3. 2017</a:t>
            </a:fld>
            <a:endParaRPr lang="sk-SK"/>
          </a:p>
        </p:txBody>
      </p:sp>
      <p:sp>
        <p:nvSpPr>
          <p:cNvPr id="22" name="Zástupný symbol päty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sk-SK"/>
          </a:p>
        </p:txBody>
      </p:sp>
      <p:sp>
        <p:nvSpPr>
          <p:cNvPr id="18" name="Zástupný symbol čísla snímky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6463108-0728-4F2C-A3A7-356034624A9C}"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ergia.dennikn.sk/fotogaleria/zemny-plyn-a-ropa/v-obrazoch-pribeh-rafinerie-apollo/10148/" TargetMode="External"/><Relationship Id="rId2" Type="http://schemas.openxmlformats.org/officeDocument/2006/relationships/hyperlink" Target="http://www.teraz.sk/regiony/nalet-apolka-1944-bratislava-nivy-apollo/88144-clanok.html" TargetMode="External"/><Relationship Id="rId1" Type="http://schemas.openxmlformats.org/officeDocument/2006/relationships/slideLayout" Target="../slideLayouts/slideLayout2.xml"/><Relationship Id="rId4" Type="http://schemas.openxmlformats.org/officeDocument/2006/relationships/hyperlink" Target="http://www.engineering.sk/clanky2/stroje-a-technologie/2594-120-rokov-rafinerie-apoll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457200" y="1295400"/>
            <a:ext cx="6096001" cy="1731959"/>
          </a:xfrm>
        </p:spPr>
        <p:txBody>
          <a:bodyPr/>
          <a:lstStyle/>
          <a:p>
            <a:pPr algn="ctr"/>
            <a:r>
              <a:rPr lang="sk-SK" dirty="0" smtClean="0"/>
              <a:t>Rafinéria nafty </a:t>
            </a:r>
            <a:br>
              <a:rPr lang="sk-SK" dirty="0" smtClean="0"/>
            </a:br>
            <a:r>
              <a:rPr lang="sk-SK" dirty="0" smtClean="0"/>
              <a:t>APOLLO</a:t>
            </a:r>
            <a:endParaRPr lang="sk-SK" dirty="0"/>
          </a:p>
        </p:txBody>
      </p:sp>
      <p:sp>
        <p:nvSpPr>
          <p:cNvPr id="3" name="Podnadpis 2"/>
          <p:cNvSpPr>
            <a:spLocks noGrp="1"/>
          </p:cNvSpPr>
          <p:nvPr>
            <p:ph type="subTitle" idx="1"/>
          </p:nvPr>
        </p:nvSpPr>
        <p:spPr>
          <a:xfrm>
            <a:off x="0" y="5867400"/>
            <a:ext cx="3712698" cy="478012"/>
          </a:xfrm>
        </p:spPr>
        <p:txBody>
          <a:bodyPr>
            <a:normAutofit/>
          </a:bodyPr>
          <a:lstStyle/>
          <a:p>
            <a:r>
              <a:rPr lang="sk-SK" sz="2400" dirty="0" smtClean="0"/>
              <a:t>Rebeka </a:t>
            </a:r>
            <a:r>
              <a:rPr lang="sk-SK" sz="2400" dirty="0" err="1" smtClean="0"/>
              <a:t>Beniánová</a:t>
            </a:r>
            <a:r>
              <a:rPr lang="sk-SK" sz="2400" dirty="0" smtClean="0"/>
              <a:t> 8.A</a:t>
            </a:r>
            <a:endParaRPr lang="sk-SK" sz="24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0"/>
            <a:ext cx="5638800" cy="6629400"/>
          </a:xfrm>
        </p:spPr>
        <p:txBody>
          <a:bodyPr>
            <a:noAutofit/>
          </a:bodyPr>
          <a:lstStyle/>
          <a:p>
            <a:r>
              <a:rPr lang="sk-SK" sz="2400" dirty="0" err="1" smtClean="0"/>
              <a:t>Apollo</a:t>
            </a:r>
            <a:r>
              <a:rPr lang="sk-SK" sz="2400" dirty="0" smtClean="0"/>
              <a:t> bola akciová spoločnosť, ktorá v roku 1896 uviedla v Bratislave do prevádzky rafinériu </a:t>
            </a:r>
            <a:r>
              <a:rPr lang="sk-SK" sz="2400" dirty="0" err="1" smtClean="0"/>
              <a:t>Apollo</a:t>
            </a:r>
            <a:r>
              <a:rPr lang="sk-SK" sz="2400" dirty="0" smtClean="0"/>
              <a:t> (</a:t>
            </a:r>
            <a:r>
              <a:rPr lang="sk-SK" sz="2400" dirty="0" err="1" smtClean="0"/>
              <a:t>Apolku</a:t>
            </a:r>
            <a:r>
              <a:rPr lang="sk-SK" sz="2400" dirty="0" smtClean="0"/>
              <a:t>). Rafinovali sa v nej minerálne oleje a vyrábal sa benzín, petrolej, parafín, sviečky, vazelíny, asfalt, dokonca aj umelý ľad. Počas druhej svetovej vojny ju mali pod kontrolou Nemci. Pre výrobu pohonných hmôt pre nemecké vojská bola zmodernizovaná rafinácia motorovej nafty a olejov, vybudovali sa ďalšie rozsiahle objekty, najmä zimný prístav pri Dunaji a ďalšie zásobníky ropy.</a:t>
            </a:r>
            <a:br>
              <a:rPr lang="sk-SK" sz="2400" dirty="0" smtClean="0"/>
            </a:br>
            <a:endParaRPr lang="sk-SK" sz="2400" dirty="0"/>
          </a:p>
        </p:txBody>
      </p:sp>
      <p:pic>
        <p:nvPicPr>
          <p:cNvPr id="17410"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5486400" y="3886200"/>
            <a:ext cx="3657600" cy="2683765"/>
          </a:xfrm>
          <a:prstGeom prst="rect">
            <a:avLst/>
          </a:prstGeom>
          <a:ln>
            <a:noFill/>
          </a:ln>
          <a:effectLst>
            <a:outerShdw blurRad="292100" dist="139700" dir="2700000" algn="tl" rotWithShape="0">
              <a:srgbClr val="333333">
                <a:alpha val="65000"/>
              </a:srgbClr>
            </a:outerShdw>
          </a:effectLst>
        </p:spPr>
      </p:pic>
      <p:pic>
        <p:nvPicPr>
          <p:cNvPr id="17412" name="Picture 4" descr="Výsledok vyhľadávania obrázkov pre dopyt apollo rafineria nafty"/>
          <p:cNvPicPr>
            <a:picLocks noChangeAspect="1" noChangeArrowheads="1"/>
          </p:cNvPicPr>
          <p:nvPr/>
        </p:nvPicPr>
        <p:blipFill>
          <a:blip r:embed="rId3" cstate="print"/>
          <a:srcRect/>
          <a:stretch>
            <a:fillRect/>
          </a:stretch>
        </p:blipFill>
        <p:spPr bwMode="auto">
          <a:xfrm>
            <a:off x="5562600" y="0"/>
            <a:ext cx="2819400" cy="36824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to="" calcmode="lin" valueType="num">
                                      <p:cBhvr>
                                        <p:cTn id="12" dur="1" fill="hold"/>
                                        <p:tgtEl>
                                          <p:spTgt spid="1741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 to="" calcmode="lin" valueType="num">
                                      <p:cBhvr>
                                        <p:cTn id="17" dur="1" fill="hold"/>
                                        <p:tgtEl>
                                          <p:spTgt spid="174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381000"/>
            <a:ext cx="7467600" cy="4525963"/>
          </a:xfrm>
        </p:spPr>
        <p:txBody>
          <a:bodyPr>
            <a:normAutofit/>
          </a:bodyPr>
          <a:lstStyle/>
          <a:p>
            <a:r>
              <a:rPr lang="sk-SK" sz="2400" dirty="0" smtClean="0"/>
              <a:t>Rafinériu na ľavom brehu Dunaja za mestom zbombardovali vo viacerých vlnách 16. júna 1944 americké bombardéry. Zahynuli pritom zamestnanci </a:t>
            </a:r>
            <a:r>
              <a:rPr lang="sk-SK" sz="2400" dirty="0" err="1" smtClean="0"/>
              <a:t>Apolla</a:t>
            </a:r>
            <a:r>
              <a:rPr lang="sk-SK" sz="2400" dirty="0" smtClean="0"/>
              <a:t>, ktorým nepomohli ani kryty, do ktorých natiekla horiaca nafta. Obeťami boli aj ostatní obyvatelia mesta, pretože bomby zasiahli jeho obývané časti. Bombardovanie neprežilo 176 ľudí. Aj na ich počesť nesie piaty bratislavský most cez Dunaj názov most </a:t>
            </a:r>
            <a:r>
              <a:rPr lang="sk-SK" sz="2400" dirty="0" err="1" smtClean="0"/>
              <a:t>Apollo</a:t>
            </a:r>
            <a:r>
              <a:rPr lang="sk-SK" sz="2400" dirty="0" smtClean="0"/>
              <a:t>. Postavili ho v roku 2005.</a:t>
            </a:r>
            <a:endParaRPr lang="sk-SK" sz="2400" dirty="0"/>
          </a:p>
        </p:txBody>
      </p:sp>
      <p:pic>
        <p:nvPicPr>
          <p:cNvPr id="16386" name="Picture 2" descr="http://www1.teraz.sk/usercontent/photos/0/b/d/3-0bd4b87ad988d5bdf8a9f84255d1eb950f7974a3.jpg"/>
          <p:cNvPicPr>
            <a:picLocks noChangeAspect="1" noChangeArrowheads="1"/>
          </p:cNvPicPr>
          <p:nvPr/>
        </p:nvPicPr>
        <p:blipFill>
          <a:blip r:embed="rId2" cstate="print"/>
          <a:srcRect/>
          <a:stretch>
            <a:fillRect/>
          </a:stretch>
        </p:blipFill>
        <p:spPr bwMode="auto">
          <a:xfrm>
            <a:off x="5257800" y="3886200"/>
            <a:ext cx="3886200" cy="2576850"/>
          </a:xfrm>
          <a:prstGeom prst="rect">
            <a:avLst/>
          </a:prstGeom>
          <a:ln>
            <a:noFill/>
          </a:ln>
          <a:effectLst>
            <a:softEdge rad="112500"/>
          </a:effectLst>
        </p:spPr>
      </p:pic>
      <p:pic>
        <p:nvPicPr>
          <p:cNvPr id="16388" name="Picture 4" descr="Nálet na Apolku"/>
          <p:cNvPicPr>
            <a:picLocks noChangeAspect="1" noChangeArrowheads="1"/>
          </p:cNvPicPr>
          <p:nvPr/>
        </p:nvPicPr>
        <p:blipFill>
          <a:blip r:embed="rId3" cstate="print"/>
          <a:srcRect/>
          <a:stretch>
            <a:fillRect/>
          </a:stretch>
        </p:blipFill>
        <p:spPr bwMode="auto">
          <a:xfrm>
            <a:off x="1143000" y="4114800"/>
            <a:ext cx="3581400" cy="2401423"/>
          </a:xfrm>
          <a:prstGeom prst="rect">
            <a:avLst/>
          </a:prstGeom>
          <a:ln>
            <a:noFill/>
          </a:ln>
          <a:effectLst>
            <a:softEdge rad="112500"/>
          </a:effectLst>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 to="" calcmode="lin" valueType="num">
                                      <p:cBhvr>
                                        <p:cTn id="12" dur="1" fill="hold"/>
                                        <p:tgtEl>
                                          <p:spTgt spid="1638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6386"/>
                                        </p:tgtEl>
                                        <p:attrNameLst>
                                          <p:attrName>style.visibility</p:attrName>
                                        </p:attrNameLst>
                                      </p:cBhvr>
                                      <p:to>
                                        <p:strVal val="visible"/>
                                      </p:to>
                                    </p:set>
                                    <p:anim to="" calcmode="lin" valueType="num">
                                      <p:cBhvr>
                                        <p:cTn id="17" dur="1" fill="hold"/>
                                        <p:tgtEl>
                                          <p:spTgt spid="163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0"/>
            <a:ext cx="5791200" cy="6858000"/>
          </a:xfrm>
        </p:spPr>
        <p:txBody>
          <a:bodyPr>
            <a:noAutofit/>
          </a:bodyPr>
          <a:lstStyle/>
          <a:p>
            <a:pPr>
              <a:buNone/>
            </a:pPr>
            <a:r>
              <a:rPr lang="sk-SK" sz="3200" dirty="0" smtClean="0"/>
              <a:t>        Nová </a:t>
            </a:r>
            <a:r>
              <a:rPr lang="sk-SK" sz="3200" dirty="0" smtClean="0"/>
              <a:t>lokalita za </a:t>
            </a:r>
            <a:r>
              <a:rPr lang="sk-SK" sz="3200" dirty="0" smtClean="0"/>
              <a:t>mestom</a:t>
            </a:r>
          </a:p>
          <a:p>
            <a:endParaRPr lang="sk-SK" sz="2400" dirty="0" smtClean="0"/>
          </a:p>
          <a:p>
            <a:r>
              <a:rPr lang="sk-SK" sz="2400" dirty="0" smtClean="0"/>
              <a:t>V roku 1946 boli pozostatky závodu </a:t>
            </a:r>
            <a:r>
              <a:rPr lang="sk-SK" sz="2400" dirty="0" err="1" smtClean="0"/>
              <a:t>Apollo</a:t>
            </a:r>
            <a:r>
              <a:rPr lang="sk-SK" sz="2400" dirty="0" smtClean="0"/>
              <a:t> znárodnené a začlenené do národného podniku Slovenské rafinérie minerálnych olejov, ktorý bol roku 1949 premenovaný na národný podnik Slovnaft. Rafinéria, pracovala ešte do roku 1963, potom sa presťahovala do novej lokality za mestom vo Vlčom hrdle.</a:t>
            </a:r>
            <a:br>
              <a:rPr lang="sk-SK" sz="2400" dirty="0" smtClean="0"/>
            </a:br>
            <a:r>
              <a:rPr lang="sk-SK" sz="2400" dirty="0" smtClean="0"/>
              <a:t>V </a:t>
            </a:r>
            <a:r>
              <a:rPr lang="sk-SK" sz="2400" dirty="0" smtClean="0"/>
              <a:t>máji 2005 sa v bratislavskom Primaciálnom paláci konala výstava fotografií rafinérie </a:t>
            </a:r>
            <a:r>
              <a:rPr lang="sk-SK" sz="2400" dirty="0" err="1" smtClean="0"/>
              <a:t>Apollo</a:t>
            </a:r>
            <a:r>
              <a:rPr lang="sk-SK" sz="2400" dirty="0" smtClean="0"/>
              <a:t> od zakladacej listiny až po tragický jún 1944.</a:t>
            </a:r>
            <a:endParaRPr lang="sk-SK" sz="2400" dirty="0"/>
          </a:p>
        </p:txBody>
      </p:sp>
      <p:pic>
        <p:nvPicPr>
          <p:cNvPr id="15362"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5638800" y="381000"/>
            <a:ext cx="3200400" cy="1965046"/>
          </a:xfrm>
          <a:prstGeom prst="rect">
            <a:avLst/>
          </a:prstGeom>
          <a:ln>
            <a:noFill/>
          </a:ln>
          <a:effectLst>
            <a:softEdge rad="112500"/>
          </a:effectLst>
        </p:spPr>
      </p:pic>
      <p:pic>
        <p:nvPicPr>
          <p:cNvPr id="15364" name="Picture 4" descr="Výsledok vyhľadávania obrázkov pre dopyt apollo rafineria nafty"/>
          <p:cNvPicPr>
            <a:picLocks noChangeAspect="1" noChangeArrowheads="1"/>
          </p:cNvPicPr>
          <p:nvPr/>
        </p:nvPicPr>
        <p:blipFill>
          <a:blip r:embed="rId3" cstate="print"/>
          <a:srcRect/>
          <a:stretch>
            <a:fillRect/>
          </a:stretch>
        </p:blipFill>
        <p:spPr bwMode="auto">
          <a:xfrm>
            <a:off x="5943600" y="2514600"/>
            <a:ext cx="2590800" cy="3919887"/>
          </a:xfrm>
          <a:prstGeom prst="rect">
            <a:avLst/>
          </a:prstGeom>
          <a:ln>
            <a:noFill/>
          </a:ln>
          <a:effectLst>
            <a:softEdge rad="112500"/>
          </a:effectLst>
        </p:spPr>
      </p:pic>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 to="" calcmode="lin" valueType="num">
                                      <p:cBhvr>
                                        <p:cTn id="17" dur="1" fill="hold"/>
                                        <p:tgtEl>
                                          <p:spTgt spid="1536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 to="" calcmode="lin" valueType="num">
                                      <p:cBhvr>
                                        <p:cTn id="22" dur="1" fill="hold"/>
                                        <p:tgtEl>
                                          <p:spTgt spid="153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0"/>
            <a:ext cx="7467600" cy="990600"/>
          </a:xfrm>
        </p:spPr>
        <p:txBody>
          <a:bodyPr/>
          <a:lstStyle/>
          <a:p>
            <a:pPr algn="ctr"/>
            <a:r>
              <a:rPr lang="sk-SK" dirty="0" smtClean="0"/>
              <a:t>Zdroje</a:t>
            </a:r>
            <a:endParaRPr lang="sk-SK" dirty="0"/>
          </a:p>
        </p:txBody>
      </p:sp>
      <p:sp>
        <p:nvSpPr>
          <p:cNvPr id="3" name="Zástupný symbol obsahu 2"/>
          <p:cNvSpPr>
            <a:spLocks noGrp="1"/>
          </p:cNvSpPr>
          <p:nvPr>
            <p:ph idx="1"/>
          </p:nvPr>
        </p:nvSpPr>
        <p:spPr>
          <a:xfrm>
            <a:off x="0" y="1447800"/>
            <a:ext cx="8229600" cy="4724400"/>
          </a:xfrm>
        </p:spPr>
        <p:txBody>
          <a:bodyPr>
            <a:normAutofit/>
          </a:bodyPr>
          <a:lstStyle/>
          <a:p>
            <a:r>
              <a:rPr lang="sk-SK" dirty="0" smtClean="0">
                <a:hlinkClick r:id="rId2"/>
              </a:rPr>
              <a:t>http://</a:t>
            </a:r>
            <a:r>
              <a:rPr lang="sk-SK" dirty="0" smtClean="0">
                <a:hlinkClick r:id="rId2"/>
              </a:rPr>
              <a:t>www.teraz.sk/regiony/nalet-apolka-1944-bratislava-nivy-apollo/88144-clanok.html</a:t>
            </a:r>
            <a:endParaRPr lang="sk-SK" dirty="0" smtClean="0"/>
          </a:p>
          <a:p>
            <a:r>
              <a:rPr lang="sk-SK" dirty="0" smtClean="0">
                <a:hlinkClick r:id="rId3"/>
              </a:rPr>
              <a:t>http://energia.dennikn.sk/fotogaleria/zemny-plyn-a-ropa/v-obrazoch-pribeh-rafinerie-apollo/10148</a:t>
            </a:r>
            <a:r>
              <a:rPr lang="sk-SK" dirty="0" smtClean="0">
                <a:hlinkClick r:id="rId3"/>
              </a:rPr>
              <a:t>/</a:t>
            </a:r>
            <a:endParaRPr lang="sk-SK" dirty="0" smtClean="0"/>
          </a:p>
          <a:p>
            <a:r>
              <a:rPr lang="sk-SK" dirty="0" smtClean="0">
                <a:hlinkClick r:id="rId4"/>
              </a:rPr>
              <a:t>http://</a:t>
            </a:r>
            <a:r>
              <a:rPr lang="sk-SK" dirty="0" smtClean="0">
                <a:hlinkClick r:id="rId4"/>
              </a:rPr>
              <a:t>www.engineering.sk/clanky2/stroje-a-technologie/2594-120-rokov-rafinerie-apollo</a:t>
            </a:r>
            <a:endParaRPr lang="sk-SK" dirty="0" smtClean="0"/>
          </a:p>
          <a:p>
            <a:endParaRPr lang="sk-SK" dirty="0"/>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228600" y="381000"/>
            <a:ext cx="7467600" cy="1295400"/>
          </a:xfrm>
        </p:spPr>
        <p:txBody>
          <a:bodyPr>
            <a:normAutofit/>
          </a:bodyPr>
          <a:lstStyle/>
          <a:p>
            <a:pPr>
              <a:buNone/>
            </a:pPr>
            <a:r>
              <a:rPr lang="sk-SK" sz="4400" dirty="0" smtClean="0"/>
              <a:t>Ďakujem za pozornosť !</a:t>
            </a:r>
            <a:endParaRPr lang="sk-SK" sz="4400" dirty="0"/>
          </a:p>
        </p:txBody>
      </p:sp>
      <p:pic>
        <p:nvPicPr>
          <p:cNvPr id="13314"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1447800" y="1676400"/>
            <a:ext cx="4572000" cy="4572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to="" calcmode="lin" valueType="num">
                                      <p:cBhvr>
                                        <p:cTn id="12" dur="1" fill="hold"/>
                                        <p:tgtEl>
                                          <p:spTgt spid="133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chnický">
  <a:themeElements>
    <a:clrScheme name="Technický">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ký">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ký">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TotalTime>
  <Words>42</Words>
  <Application>Microsoft Office PowerPoint</Application>
  <PresentationFormat>Prezentácia na obrazovke (4:3)</PresentationFormat>
  <Paragraphs>12</Paragraphs>
  <Slides>6</Slides>
  <Notes>0</Notes>
  <HiddenSlides>0</HiddenSlides>
  <MMClips>0</MMClips>
  <ScaleCrop>false</ScaleCrop>
  <HeadingPairs>
    <vt:vector size="4" baseType="variant">
      <vt:variant>
        <vt:lpstr>Motív</vt:lpstr>
      </vt:variant>
      <vt:variant>
        <vt:i4>1</vt:i4>
      </vt:variant>
      <vt:variant>
        <vt:lpstr>Nadpisy snímok</vt:lpstr>
      </vt:variant>
      <vt:variant>
        <vt:i4>6</vt:i4>
      </vt:variant>
    </vt:vector>
  </HeadingPairs>
  <TitlesOfParts>
    <vt:vector size="7" baseType="lpstr">
      <vt:lpstr>Technický</vt:lpstr>
      <vt:lpstr>Rafinéria nafty  APOLLO</vt:lpstr>
      <vt:lpstr>Snímka 2</vt:lpstr>
      <vt:lpstr>Snímka 3</vt:lpstr>
      <vt:lpstr>Snímka 4</vt:lpstr>
      <vt:lpstr>Zdroje</vt:lpstr>
      <vt:lpstr>Snímka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Rafinéria nafty  APOLLO</dc:title>
  <dc:creator>karol</dc:creator>
  <cp:lastModifiedBy>karol</cp:lastModifiedBy>
  <cp:revision>4</cp:revision>
  <dcterms:created xsi:type="dcterms:W3CDTF">2017-03-26T11:43:53Z</dcterms:created>
  <dcterms:modified xsi:type="dcterms:W3CDTF">2017-03-26T12:23:21Z</dcterms:modified>
</cp:coreProperties>
</file>