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4"/>
  </p:sldMasterIdLst>
  <p:handoutMasterIdLst>
    <p:handoutMasterId r:id="rId41"/>
  </p:handoutMasterIdLst>
  <p:sldIdLst>
    <p:sldId id="256" r:id="rId5"/>
    <p:sldId id="300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62" r:id="rId14"/>
    <p:sldId id="337" r:id="rId15"/>
    <p:sldId id="338" r:id="rId16"/>
    <p:sldId id="340" r:id="rId17"/>
    <p:sldId id="341" r:id="rId18"/>
    <p:sldId id="343" r:id="rId19"/>
    <p:sldId id="342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29" r:id="rId39"/>
    <p:sldId id="285" r:id="rId40"/>
  </p:sldIdLst>
  <p:sldSz cx="9144000" cy="6858000" type="screen4x3"/>
  <p:notesSz cx="67611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Condensed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Condensed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Condensed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Condensed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Condensed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Condensed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Condensed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Condensed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Condensed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8" autoAdjust="0"/>
    <p:restoredTop sz="90929"/>
  </p:normalViewPr>
  <p:slideViewPr>
    <p:cSldViewPr>
      <p:cViewPr varScale="1">
        <p:scale>
          <a:sx n="104" d="100"/>
          <a:sy n="104" d="100"/>
        </p:scale>
        <p:origin x="178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1E3F7-EE7E-4D70-9CF8-B5A3940C081A}" type="datetimeFigureOut">
              <a:rPr lang="sk-SK" smtClean="0"/>
              <a:pPr/>
              <a:t>18. 5. 2021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BBB9A-276F-4323-B18F-57371A63913A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Úvodná snímk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5E86378F-D96B-4BCA-B26E-BAE4CCCCAF96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4001" cy="6858000"/>
            <a:chOff x="-1574" y="0"/>
            <a:chExt cx="9144000" cy="6858000"/>
          </a:xfrm>
        </p:grpSpPr>
        <p:pic>
          <p:nvPicPr>
            <p:cNvPr id="5" name="Rectangle 6">
              <a:extLst>
                <a:ext uri="{FF2B5EF4-FFF2-40B4-BE49-F238E27FC236}">
                  <a16:creationId xmlns:a16="http://schemas.microsoft.com/office/drawing/2014/main" id="{19FB91C0-8A24-4C1F-90F1-60F604DB7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CA6D624C-FFD3-4681-AACA-BE3D81AA4725}"/>
                </a:ext>
              </a:extLst>
            </p:cNvPr>
            <p:cNvSpPr/>
            <p:nvPr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FDE8EE05-80E1-45DA-A552-225BBE70504D}"/>
                </a:ext>
              </a:extLst>
            </p:cNvPr>
            <p:cNvSpPr/>
            <p:nvPr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14">
              <a:extLst>
                <a:ext uri="{FF2B5EF4-FFF2-40B4-BE49-F238E27FC236}">
                  <a16:creationId xmlns:a16="http://schemas.microsoft.com/office/drawing/2014/main" id="{4FA3E096-4839-4BE1-B456-9525DC0E471A}"/>
                </a:ext>
              </a:extLst>
            </p:cNvPr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6">
              <a:extLst>
                <a:ext uri="{FF2B5EF4-FFF2-40B4-BE49-F238E27FC236}">
                  <a16:creationId xmlns:a16="http://schemas.microsoft.com/office/drawing/2014/main" id="{B3A7693A-64F9-41A8-9018-1BED545982F4}"/>
                </a:ext>
              </a:extLst>
            </p:cNvPr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>
              <a:buNone/>
              <a:defRPr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937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98438"/>
            <a:ext cx="77724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r>
              <a:rPr lang="sk-SK"/>
              <a:t>Klepnutím lze upravit styl předlohy nadpisů.</a:t>
            </a:r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sk-SK"/>
              <a:t>Klepnutím lze upravit styl předlohy podnadpisů.</a:t>
            </a:r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2F83B35-117E-499F-B60F-C4FE91E68B0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724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sk-SK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7B5C9-2184-4A93-86C1-EAD28336287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726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FA772-0941-4573-B3D6-B8D2FB68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535E2-F8CE-4C6D-ABD7-6FCE817F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C2F7D-E347-4F3A-AA00-7D24698F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5663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0923802B-85D0-4FD6-A06F-B856CEA54367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0"/>
            <a:ext cx="9145588" cy="6858000"/>
            <a:chOff x="-1574" y="0"/>
            <a:chExt cx="9145574" cy="6858000"/>
          </a:xfrm>
        </p:grpSpPr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B8FD485C-3F8A-4075-B36A-41CCFBD70659}"/>
                </a:ext>
              </a:extLst>
            </p:cNvPr>
            <p:cNvSpPr/>
            <p:nvPr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DF530CB1-8BA7-43B4-8F94-2BA70313C6BC}"/>
                </a:ext>
              </a:extLst>
            </p:cNvPr>
            <p:cNvSpPr/>
            <p:nvPr/>
          </p:nvSpPr>
          <p:spPr>
            <a:xfrm>
              <a:off x="-1574" y="0"/>
              <a:ext cx="9143987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BABDE487-711F-430C-A58D-FD5821C78121}"/>
                </a:ext>
              </a:extLst>
            </p:cNvPr>
            <p:cNvSpPr/>
            <p:nvPr/>
          </p:nvSpPr>
          <p:spPr>
            <a:xfrm>
              <a:off x="-1574" y="6553200"/>
              <a:ext cx="9143987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15">
              <a:extLst>
                <a:ext uri="{FF2B5EF4-FFF2-40B4-BE49-F238E27FC236}">
                  <a16:creationId xmlns:a16="http://schemas.microsoft.com/office/drawing/2014/main" id="{B6AABD04-D5E4-4EC3-AEA4-4B076683F55E}"/>
                </a:ext>
              </a:extLst>
            </p:cNvPr>
            <p:cNvCxnSpPr/>
            <p:nvPr/>
          </p:nvCxnSpPr>
          <p:spPr>
            <a:xfrm>
              <a:off x="-1574" y="381000"/>
              <a:ext cx="9143987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6">
              <a:extLst>
                <a:ext uri="{FF2B5EF4-FFF2-40B4-BE49-F238E27FC236}">
                  <a16:creationId xmlns:a16="http://schemas.microsoft.com/office/drawing/2014/main" id="{C9ED9033-BFFB-459D-AE91-16605F4BBE8D}"/>
                </a:ext>
              </a:extLst>
            </p:cNvPr>
            <p:cNvCxnSpPr/>
            <p:nvPr/>
          </p:nvCxnSpPr>
          <p:spPr>
            <a:xfrm>
              <a:off x="-1574" y="6477000"/>
              <a:ext cx="9143987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6399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908427-B4F7-4A82-9C8D-18BB640E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2F5A0B-7534-480D-8612-D0797C2A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7AEF49-FE06-49DE-92D7-47B47C65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C9549-881F-45B9-8AF2-223862740B46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2006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7E19A2A-CE0D-4F12-A310-C1AE263A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F59CAE8-B560-4D5F-A2A7-31423794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AA97DB6-0797-4D59-8E85-7180EFDD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623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B62A940-2708-409F-BE43-D99080B9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EB7A339-F921-4560-87E6-A1E94D31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C0FCB54-DC74-443F-8DD5-1AF61E85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978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B798069-F4CE-4546-B0FF-B0E5D96B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23C3A3D-5870-438F-A8BC-43B36DFC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BCBAE1D-3E83-4C2A-A12A-5313E692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427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8E1E2E6-5FC3-4F9F-9CEC-4827EAD6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C001BD-6D18-481D-8D4D-6F7E2FFB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5CAB03-D976-4140-A6C6-306B9B84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90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3D24C4-9C11-4999-B47C-C05D4416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36B2DC-6797-478D-8909-433C970D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0FC550-ACB8-4A5A-B89A-0D85401E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240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>
            <a:extLst>
              <a:ext uri="{FF2B5EF4-FFF2-40B4-BE49-F238E27FC236}">
                <a16:creationId xmlns:a16="http://schemas.microsoft.com/office/drawing/2014/main" id="{58210D75-479D-4C04-B277-98DD3CFFD6C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1032" name="Rectangle 6">
              <a:extLst>
                <a:ext uri="{FF2B5EF4-FFF2-40B4-BE49-F238E27FC236}">
                  <a16:creationId xmlns:a16="http://schemas.microsoft.com/office/drawing/2014/main" id="{D16EEBF2-371E-47EA-8589-E08FE4B21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2B6F79-8BF7-4106-B298-9D5534E94FE7}"/>
                </a:ext>
              </a:extLst>
            </p:cNvPr>
            <p:cNvSpPr/>
            <p:nvPr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9271C50-C19F-4B87-B3B8-7AE036678BAD}"/>
                </a:ext>
              </a:extLst>
            </p:cNvPr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DC0AD1D-9C6A-4CA8-8713-A2FFE9B975B6}"/>
                </a:ext>
              </a:extLst>
            </p:cNvPr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1E617-87DA-4420-9A9D-B8C48E1A3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DC577-23A7-40E1-B860-835DEE7AA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1D29C-903D-4467-8CC1-1870FC985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67AED-69A2-468D-A379-D83DF5402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09E9908-4887-4611-B480-ACB140F66607}" type="slidenum">
              <a:rPr lang="sk-SK" smtClean="0"/>
              <a:pPr>
                <a:defRPr/>
              </a:pPr>
              <a:t>‹#›</a:t>
            </a:fld>
            <a:endParaRPr lang="sk-SK"/>
          </a:p>
        </p:txBody>
      </p:sp>
      <p:sp>
        <p:nvSpPr>
          <p:cNvPr id="13" name="Title Placeholder 12">
            <a:extLst>
              <a:ext uri="{FF2B5EF4-FFF2-40B4-BE49-F238E27FC236}">
                <a16:creationId xmlns:a16="http://schemas.microsoft.com/office/drawing/2014/main" id="{803F281F-FDF0-4B9E-A34A-96EB4DEA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51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4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Bookman Old Style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420888"/>
            <a:ext cx="8640960" cy="2664296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sk-SK" b="1" dirty="0"/>
              <a:t>Vyučovacie ciele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7704" y="5517232"/>
            <a:ext cx="7448872" cy="1475259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sk-SK" sz="2000" i="1" dirty="0">
                <a:effectLst>
                  <a:outerShdw blurRad="38100" dist="38100" dir="2700000" algn="tl">
                    <a:srgbClr val="C0C0C0"/>
                  </a:outerShdw>
                </a:effectLst>
                <a:cs typeface="+mn-ea"/>
              </a:rPr>
              <a:t>                                                 </a:t>
            </a:r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ea"/>
              </a:rPr>
              <a:t>Mgr. Imrich </a:t>
            </a:r>
            <a:r>
              <a:rPr lang="sk-SK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ea"/>
              </a:rPr>
              <a:t>Ištvan</a:t>
            </a:r>
            <a:r>
              <a:rPr lang="sk-SK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ea"/>
              </a:rPr>
              <a:t>, PhD.</a:t>
            </a:r>
          </a:p>
          <a:p>
            <a:pPr algn="ctr" eaLnBrk="1" hangingPunct="1">
              <a:defRPr/>
            </a:pPr>
            <a:endParaRPr lang="sk-SK" sz="20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endParaRPr lang="sk-SK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4F7B0C1-BA31-4AF2-B272-03DC45F0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Požiadavky na formulovanie KC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A24F2D-6AB7-4007-AA49-AC1420BF8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</p:spPr>
        <p:txBody>
          <a:bodyPr>
            <a:normAutofit/>
          </a:bodyPr>
          <a:lstStyle/>
          <a:p>
            <a:r>
              <a:rPr lang="sk-SK" sz="2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konzistentnosť (súdržnosť) cieľov;</a:t>
            </a:r>
          </a:p>
          <a:p>
            <a:r>
              <a:rPr lang="sk-SK" sz="2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primeranosť cieľov;</a:t>
            </a:r>
          </a:p>
          <a:p>
            <a:r>
              <a:rPr lang="sk-SK" sz="2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jednoznačnosť (jasnosť) cieľov;</a:t>
            </a:r>
          </a:p>
          <a:p>
            <a:r>
              <a:rPr lang="sk-SK" sz="2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vyjadrenie žiackych výkonov v pojmoch</a:t>
            </a:r>
            <a:r>
              <a:rPr lang="sk-SK" sz="2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;</a:t>
            </a:r>
          </a:p>
          <a:p>
            <a:r>
              <a:rPr lang="sk-SK" sz="2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kontrolovateľnosť a merateľnosť </a:t>
            </a:r>
            <a:r>
              <a:rPr lang="sk-SK" sz="2600" dirty="0"/>
              <a:t>(činnostné slovesá, výkon, podmienky, norma výkonu);</a:t>
            </a:r>
          </a:p>
          <a:p>
            <a:r>
              <a:rPr lang="sk-SK" sz="2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rešpektovať taxonómie cieľov.</a:t>
            </a:r>
          </a:p>
        </p:txBody>
      </p:sp>
    </p:spTree>
    <p:extLst>
      <p:ext uri="{BB962C8B-B14F-4D97-AF65-F5344CB8AC3E}">
        <p14:creationId xmlns:p14="http://schemas.microsoft.com/office/powerpoint/2010/main" val="319312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03504-8399-45BE-A5F0-C73D67E20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9592" y="1689874"/>
            <a:ext cx="7944968" cy="631107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kognitívna                afektívna             psychomotorická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352A3D-92D2-419B-AB9C-D99772F455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88" y="2420888"/>
            <a:ext cx="2276764" cy="28004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400C1A2-E158-46B8-9A7A-DE57407D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60648"/>
            <a:ext cx="9073008" cy="1224136"/>
          </a:xfrm>
        </p:spPr>
        <p:txBody>
          <a:bodyPr>
            <a:normAutofit fontScale="90000"/>
          </a:bodyPr>
          <a:lstStyle/>
          <a:p>
            <a:r>
              <a:rPr lang="sk-SK" dirty="0"/>
              <a:t>3 roviny (oblasti) konkrétnych cieľov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DF28B-61E8-42E5-B7D6-846F36BD0D42}"/>
              </a:ext>
            </a:extLst>
          </p:cNvPr>
          <p:cNvSpPr txBox="1"/>
          <p:nvPr/>
        </p:nvSpPr>
        <p:spPr>
          <a:xfrm>
            <a:off x="3261651" y="5563375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hodnoty, postoje, emócie ...</a:t>
            </a:r>
          </a:p>
          <a:p>
            <a:r>
              <a:rPr lang="sk-S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afektívne/ výchovné ciele</a:t>
            </a:r>
          </a:p>
          <a:p>
            <a:endParaRPr lang="sk-SK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20E85D4B-0EFA-4E40-887E-D86B7912434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651" y="2754046"/>
            <a:ext cx="2620698" cy="23762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731BE50-3A29-4DCD-B17B-352855538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678425"/>
            <a:ext cx="2616377" cy="252983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ADCCE3B-3D60-4AE6-9358-538D0991AF10}"/>
              </a:ext>
            </a:extLst>
          </p:cNvPr>
          <p:cNvSpPr txBox="1"/>
          <p:nvPr/>
        </p:nvSpPr>
        <p:spPr>
          <a:xfrm>
            <a:off x="328721" y="5502816"/>
            <a:ext cx="2736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vedomosti, informácie, poznatky ...</a:t>
            </a:r>
          </a:p>
          <a:p>
            <a:r>
              <a:rPr lang="sk-S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kognitívne / vzdelávacie ciele</a:t>
            </a:r>
          </a:p>
          <a:p>
            <a:endParaRPr lang="sk-SK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1A0E17-2E95-4F45-8EB1-6C10FFEE42D2}"/>
              </a:ext>
            </a:extLst>
          </p:cNvPr>
          <p:cNvSpPr txBox="1"/>
          <p:nvPr/>
        </p:nvSpPr>
        <p:spPr>
          <a:xfrm>
            <a:off x="6389681" y="5547986"/>
            <a:ext cx="2736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senzomotorické zručnosti ...</a:t>
            </a:r>
          </a:p>
          <a:p>
            <a:r>
              <a:rPr lang="sk-SK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psychomotorické / výcvikové ciele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9874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352A3D-92D2-419B-AB9C-D99772F455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3" y="1591876"/>
            <a:ext cx="1506975" cy="1853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400C1A2-E158-46B8-9A7A-DE57407D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60648"/>
            <a:ext cx="9073008" cy="1224136"/>
          </a:xfrm>
        </p:spPr>
        <p:txBody>
          <a:bodyPr>
            <a:normAutofit/>
          </a:bodyPr>
          <a:lstStyle/>
          <a:p>
            <a:r>
              <a:rPr lang="sk-SK" dirty="0"/>
              <a:t>Príklady cieľov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20E85D4B-0EFA-4E40-887E-D86B7912434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62" y="3552548"/>
            <a:ext cx="1782298" cy="1616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731BE50-3A29-4DCD-B17B-352855538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4" y="5168610"/>
            <a:ext cx="1671348" cy="161606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41A0E17-2E95-4F45-8EB1-6C10FFEE42D2}"/>
              </a:ext>
            </a:extLst>
          </p:cNvPr>
          <p:cNvSpPr txBox="1"/>
          <p:nvPr/>
        </p:nvSpPr>
        <p:spPr>
          <a:xfrm>
            <a:off x="2445674" y="1893602"/>
            <a:ext cx="62682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Žiak dokáže vymenovať vybrané slová po b.</a:t>
            </a:r>
          </a:p>
          <a:p>
            <a:r>
              <a:rPr lang="sk-SK" dirty="0"/>
              <a:t>Žiak dokáže uviesť dátum a miesto narodenia J.A. Komenského.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Žiak si dokáže vypočuť výklad učiteľa bez toho aby vyrušoval.</a:t>
            </a:r>
          </a:p>
          <a:p>
            <a:r>
              <a:rPr lang="sk-SK" dirty="0"/>
              <a:t>Žiak dokáže prijať pomoc od svoho spolužiaka, či učiteľa.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Žiak dokáže podľa návodu správne zmontovať rohovú skriňu.</a:t>
            </a:r>
          </a:p>
          <a:p>
            <a:r>
              <a:rPr lang="sk-SK" dirty="0"/>
              <a:t>Žiak dokáže správne urobiť dvojtakt v basketbale.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3615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7AE2-B259-47C5-8069-EC3316C5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Chyby pri formulovaní cieľov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15D0-919E-462D-ABEC-D17B15BC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0848"/>
            <a:ext cx="7859216" cy="4065315"/>
          </a:xfrm>
        </p:spPr>
        <p:txBody>
          <a:bodyPr/>
          <a:lstStyle/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vymedzené vo veľmi všeobecnej rovine;</a:t>
            </a:r>
          </a:p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namiesto stavu sa popisuje činnosť žiakov, alebo učiteľa;</a:t>
            </a:r>
          </a:p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ciele sú nahradzané témou hodiny;</a:t>
            </a:r>
          </a:p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nesprávne sa formulujú psychomotorické ciele – ide o kognitívne.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4627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A854-FBBE-48C3-8A82-3536B853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1. Ciele sú vymedzené veľmi všobecne (abstraktne)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C95CBF-A634-4517-B6A2-9C90B2853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3" y="2207295"/>
            <a:ext cx="1800200" cy="18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83BD6-0D29-45A4-8453-7A20BF36F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797152"/>
            <a:ext cx="1581150" cy="1571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F074F4-BE31-4817-8C43-73AB94021A75}"/>
              </a:ext>
            </a:extLst>
          </p:cNvPr>
          <p:cNvSpPr txBox="1"/>
          <p:nvPr/>
        </p:nvSpPr>
        <p:spPr>
          <a:xfrm>
            <a:off x="2555776" y="1896356"/>
            <a:ext cx="63367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Nesprávna formulácia:</a:t>
            </a:r>
          </a:p>
          <a:p>
            <a:endParaRPr lang="sk-SK" dirty="0"/>
          </a:p>
          <a:p>
            <a:r>
              <a:rPr lang="sk-SK" dirty="0"/>
              <a:t>Poznať J.A. Komenského. </a:t>
            </a:r>
          </a:p>
          <a:p>
            <a:r>
              <a:rPr lang="sk-SK" dirty="0"/>
              <a:t>Žiak sa dokáže orientovať v prírode.</a:t>
            </a:r>
          </a:p>
          <a:p>
            <a:r>
              <a:rPr lang="sk-SK" dirty="0"/>
              <a:t>Rozvíjať asertívne správanie žiakov.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Správna formulácia:</a:t>
            </a:r>
          </a:p>
          <a:p>
            <a:endParaRPr lang="sk-SK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sk-SK" i="1" dirty="0"/>
              <a:t>Študent dokáže vymenovať aspoň 5 diel J.A. Komenského. Študent dokáže vlastnými slovami vysvetliť zásadu názornosti. </a:t>
            </a:r>
          </a:p>
          <a:p>
            <a:r>
              <a:rPr lang="sk-SK" i="1" dirty="0"/>
              <a:t>Žiak dokáže sa pomoci mapy a kompasu správne určiť svetové strany. </a:t>
            </a:r>
          </a:p>
          <a:p>
            <a:r>
              <a:rPr lang="sk-SK" i="1" dirty="0"/>
              <a:t>Žiak dokáže za pomoci mapy správne určiť vzdialenosť z Prešova do Košíc. </a:t>
            </a:r>
            <a:endParaRPr lang="sk-SK" dirty="0"/>
          </a:p>
          <a:p>
            <a:endParaRPr lang="sk-SK" i="1" dirty="0"/>
          </a:p>
          <a:p>
            <a:r>
              <a:rPr lang="sk-SK" i="1" dirty="0"/>
              <a:t> 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82271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D3A8-6661-4546-8893-B29A5C4D7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FDF8A78-325F-4772-BABF-42966F54AF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084487"/>
              </p:ext>
            </p:extLst>
          </p:nvPr>
        </p:nvGraphicFramePr>
        <p:xfrm>
          <a:off x="458370" y="1700808"/>
          <a:ext cx="8229600" cy="50047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0504">
                  <a:extLst>
                    <a:ext uri="{9D8B030D-6E8A-4147-A177-3AD203B41FA5}">
                      <a16:colId xmlns:a16="http://schemas.microsoft.com/office/drawing/2014/main" val="3671183515"/>
                    </a:ext>
                  </a:extLst>
                </a:gridCol>
                <a:gridCol w="6779096">
                  <a:extLst>
                    <a:ext uri="{9D8B030D-6E8A-4147-A177-3AD203B41FA5}">
                      <a16:colId xmlns:a16="http://schemas.microsoft.com/office/drawing/2014/main" val="3773178644"/>
                    </a:ext>
                  </a:extLst>
                </a:gridCol>
              </a:tblGrid>
              <a:tr h="1301245">
                <a:tc>
                  <a:txBody>
                    <a:bodyPr/>
                    <a:lstStyle/>
                    <a:p>
                      <a:r>
                        <a:rPr lang="sk-SK" dirty="0"/>
                        <a:t>Všeobecný cieľ / čiastkový cieľ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sk-SK" dirty="0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</a:rPr>
                        <a:t>Rozvoj asertívneho správania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88376"/>
                  </a:ext>
                </a:extLst>
              </a:tr>
              <a:tr h="3703547">
                <a:tc>
                  <a:txBody>
                    <a:bodyPr/>
                    <a:lstStyle/>
                    <a:p>
                      <a:r>
                        <a:rPr lang="sk-SK" dirty="0"/>
                        <a:t>Špecifický (konkrétny) cieľ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</a:rPr>
                        <a:t>Žiak si uvedomí a pochopí, že každý človek má právo na vlastný názor. </a:t>
                      </a:r>
                    </a:p>
                    <a:p>
                      <a:r>
                        <a:rPr lang="sk-SK" dirty="0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</a:rPr>
                        <a:t>Žiak si dokáže vypočuť spolužiaka bez toho, aby sa mu vysmieval, vnucoval svoje názory a myšlienky. </a:t>
                      </a:r>
                    </a:p>
                    <a:p>
                      <a:r>
                        <a:rPr lang="sk-SK" dirty="0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</a:rPr>
                        <a:t>Žiak dokáže vyjadriť svoje presvedčenie a názory priamo a úprimne, no zároveň dokáže uznávať, že aj druhá strana má právo na vlastný názor. </a:t>
                      </a:r>
                    </a:p>
                    <a:p>
                      <a:r>
                        <a:rPr lang="sk-SK" dirty="0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</a:rPr>
                        <a:t>Žiak sa dokáže svojimi spolužiakmi dohodnúť, prijať kompromis. </a:t>
                      </a:r>
                    </a:p>
                    <a:p>
                      <a:r>
                        <a:rPr lang="sk-SK" dirty="0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</a:rPr>
                        <a:t>Žiak si dokáže uznať svoje chyby a niesť za ne zodpovednosť. </a:t>
                      </a:r>
                    </a:p>
                    <a:p>
                      <a:r>
                        <a:rPr lang="sk-SK" dirty="0">
                          <a:solidFill>
                            <a:srgbClr val="000000"/>
                          </a:solidFill>
                          <a:latin typeface="Bookman Old Style" panose="02050604050505020204" pitchFamily="18" charset="0"/>
                        </a:rPr>
                        <a:t>Žiak dokáže vyjadriť svoj názor otvorene, z očí do očí. 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225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215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A854-FBBE-48C3-8A82-3536B853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2. Namiesto stavu sa popisuje činnosť učiteľa, žiaka ...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C95CBF-A634-4517-B6A2-9C90B2853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3" y="2207295"/>
            <a:ext cx="1800200" cy="18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83BD6-0D29-45A4-8453-7A20BF36F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797152"/>
            <a:ext cx="1581150" cy="1571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F074F4-BE31-4817-8C43-73AB94021A75}"/>
              </a:ext>
            </a:extLst>
          </p:cNvPr>
          <p:cNvSpPr txBox="1"/>
          <p:nvPr/>
        </p:nvSpPr>
        <p:spPr>
          <a:xfrm>
            <a:off x="2555776" y="1896356"/>
            <a:ext cx="63367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Nesprávna formulácia:</a:t>
            </a:r>
          </a:p>
          <a:p>
            <a:endParaRPr lang="sk-SK" dirty="0"/>
          </a:p>
          <a:p>
            <a:r>
              <a:rPr lang="sk-SK" i="1" dirty="0"/>
              <a:t>Vysvetliť pojem fotosyntéza.</a:t>
            </a:r>
          </a:p>
          <a:p>
            <a:r>
              <a:rPr lang="sk-SK" i="1" dirty="0"/>
              <a:t>Precvičiť písanie veľkých a malých písmen. </a:t>
            </a:r>
          </a:p>
          <a:p>
            <a:r>
              <a:rPr lang="sk-SK" i="1" dirty="0"/>
              <a:t>Predviesť Archimedov zákon. 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Správna formulácia:</a:t>
            </a:r>
          </a:p>
          <a:p>
            <a:endParaRPr lang="sk-SK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sk-SK" i="1" dirty="0"/>
              <a:t>Žiak dokáže vysvetliť pojem fotosyntéza a doložiť jeho význam argumentmi. </a:t>
            </a:r>
          </a:p>
          <a:p>
            <a:r>
              <a:rPr lang="sk-SK" i="1" dirty="0"/>
              <a:t>Žiak dokáže uviesť, ktoré podstatné mená sa píšu s veľkým začiatočným písmenom. </a:t>
            </a:r>
          </a:p>
          <a:p>
            <a:r>
              <a:rPr lang="sk-SK" i="1" dirty="0"/>
              <a:t>Žiak dokáže uviesť využitie Archimedovho zákona na konkrétnom príklade. </a:t>
            </a:r>
            <a:endParaRPr lang="sk-SK" dirty="0"/>
          </a:p>
          <a:p>
            <a:endParaRPr lang="sk-SK" i="1" dirty="0"/>
          </a:p>
          <a:p>
            <a:r>
              <a:rPr lang="sk-SK" i="1" dirty="0"/>
              <a:t> 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84748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A854-FBBE-48C3-8A82-3536B853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3. Ciele sú nahradzané témou hodiny...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C95CBF-A634-4517-B6A2-9C90B2853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3" y="2207295"/>
            <a:ext cx="1800200" cy="18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83BD6-0D29-45A4-8453-7A20BF36F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797152"/>
            <a:ext cx="1581150" cy="1571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F074F4-BE31-4817-8C43-73AB94021A75}"/>
              </a:ext>
            </a:extLst>
          </p:cNvPr>
          <p:cNvSpPr txBox="1"/>
          <p:nvPr/>
        </p:nvSpPr>
        <p:spPr>
          <a:xfrm>
            <a:off x="2555776" y="1896356"/>
            <a:ext cx="63367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Nesprávna formulácia:</a:t>
            </a:r>
          </a:p>
          <a:p>
            <a:endParaRPr lang="sk-SK" dirty="0"/>
          </a:p>
          <a:p>
            <a:r>
              <a:rPr lang="sk-SK" i="1" dirty="0"/>
              <a:t>2. svetová vojna</a:t>
            </a:r>
          </a:p>
          <a:p>
            <a:endParaRPr lang="sk-SK" i="1" dirty="0"/>
          </a:p>
          <a:p>
            <a:r>
              <a:rPr lang="sk-SK" i="1" dirty="0"/>
              <a:t>Rodina, základ šťastného života 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Správna formulácia:</a:t>
            </a:r>
          </a:p>
          <a:p>
            <a:endParaRPr lang="sk-SK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sk-SK" i="1" dirty="0"/>
              <a:t>Žiak dokáže vysvetliť vlastnými slovami príčiny vzniku 2. svetovej vojny. </a:t>
            </a:r>
          </a:p>
          <a:p>
            <a:r>
              <a:rPr lang="sk-SK" i="1" dirty="0"/>
              <a:t>Žiak dokáže na základe argumentov uviesť dôležitosť SNP. </a:t>
            </a:r>
          </a:p>
          <a:p>
            <a:r>
              <a:rPr lang="sk-SK" i="1" dirty="0"/>
              <a:t>Žiak dokáže vytvoriť rodokmeň svojej rodiny.</a:t>
            </a:r>
          </a:p>
          <a:p>
            <a:r>
              <a:rPr lang="sk-SK" i="1" dirty="0"/>
              <a:t>Žiak dokáže zaujať postoj k rodinnému životu slobodnej matky, k registrovanému partnerstvu. </a:t>
            </a:r>
            <a:endParaRPr lang="sk-SK" dirty="0"/>
          </a:p>
          <a:p>
            <a:endParaRPr lang="sk-SK" i="1" dirty="0"/>
          </a:p>
          <a:p>
            <a:r>
              <a:rPr lang="sk-SK" i="1" dirty="0"/>
              <a:t> 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47006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A854-FBBE-48C3-8A82-3536B853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4. Nesprávna formulácia psych. cieľov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C95CBF-A634-4517-B6A2-9C90B2853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43" y="2207295"/>
            <a:ext cx="1800200" cy="18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83BD6-0D29-45A4-8453-7A20BF36F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797152"/>
            <a:ext cx="1581150" cy="1571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F074F4-BE31-4817-8C43-73AB94021A75}"/>
              </a:ext>
            </a:extLst>
          </p:cNvPr>
          <p:cNvSpPr txBox="1"/>
          <p:nvPr/>
        </p:nvSpPr>
        <p:spPr>
          <a:xfrm>
            <a:off x="2555776" y="1896356"/>
            <a:ext cx="633670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Nesprávna formulácia:</a:t>
            </a:r>
          </a:p>
          <a:p>
            <a:endParaRPr lang="sk-SK" dirty="0"/>
          </a:p>
          <a:p>
            <a:r>
              <a:rPr lang="sk-SK" i="1" dirty="0"/>
              <a:t>Žiak sa dokáže pýtať na slovesá otázkou: Čo robí? </a:t>
            </a:r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Správna formulácia:</a:t>
            </a:r>
          </a:p>
          <a:p>
            <a:endParaRPr lang="sk-SK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sk-SK" i="1" dirty="0"/>
              <a:t>Žiak dokáže prostredníctvom kružidla správne narysovať kružnicu o polomere 3 cm. </a:t>
            </a:r>
          </a:p>
          <a:p>
            <a:endParaRPr lang="sk-SK" i="1" dirty="0"/>
          </a:p>
          <a:p>
            <a:endParaRPr lang="sk-SK" i="1" dirty="0"/>
          </a:p>
          <a:p>
            <a:r>
              <a:rPr lang="sk-SK" i="1" dirty="0"/>
              <a:t>Žiak dokáže správne prišiť podšívku prostredníctvom skrytého matracovitého stehu.</a:t>
            </a:r>
            <a:endParaRPr lang="sk-SK" dirty="0"/>
          </a:p>
          <a:p>
            <a:endParaRPr lang="sk-SK" i="1" dirty="0"/>
          </a:p>
          <a:p>
            <a:r>
              <a:rPr lang="sk-SK" i="1" dirty="0"/>
              <a:t> 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13227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463C-F40B-43FE-A5E8-52EB77AC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Taxonómia cieľov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65CFA-CAAB-43E1-92BF-E3D86BBDE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M. Pascha et al. (1998, s. 75) </a:t>
            </a:r>
            <a:r>
              <a:rPr lang="sk-SK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„pomôcka pre učiteľa</a:t>
            </a:r>
            <a:r>
              <a:rPr lang="sk-SK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ktorá mu má poslúžiť: </a:t>
            </a:r>
            <a:endParaRPr lang="sk-SK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pri stanovení všeobecných a konkrétnych cieľov výučby;</a:t>
            </a:r>
          </a:p>
          <a:p>
            <a:pPr marL="514350" indent="-514350">
              <a:buFont typeface="+mj-lt"/>
              <a:buAutoNum type="arabicPeriod"/>
            </a:pPr>
            <a:r>
              <a:rPr lang="sk-SK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pri príprave učebných úloh, cvičení;</a:t>
            </a:r>
          </a:p>
          <a:p>
            <a:pPr marL="514350" indent="-514350">
              <a:buFont typeface="+mj-lt"/>
              <a:buAutoNum type="arabicPeriod"/>
            </a:pPr>
            <a:r>
              <a:rPr lang="sk-SK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pri príprave činností a postupov, ktoré uplatňuje pri skúšaní a hodnotení“. </a:t>
            </a:r>
            <a:endParaRPr lang="sk-SK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058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4BB798-B3CC-4E36-9492-8B5FB8F0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60648"/>
            <a:ext cx="8291264" cy="1049214"/>
          </a:xfrm>
        </p:spPr>
        <p:txBody>
          <a:bodyPr>
            <a:normAutofit/>
          </a:bodyPr>
          <a:lstStyle/>
          <a:p>
            <a:endParaRPr lang="sk-SK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B890DC-2388-42E1-AEFD-B6729FB4EBA5}"/>
              </a:ext>
            </a:extLst>
          </p:cNvPr>
          <p:cNvSpPr/>
          <p:nvPr/>
        </p:nvSpPr>
        <p:spPr>
          <a:xfrm>
            <a:off x="341152" y="3573016"/>
            <a:ext cx="8461696" cy="1070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sk-SK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„Cieľa si všímaj pozornejšie ako prostriedky. Prostriedky sú pre cieľ, vôbec nie, pre seba samé. Ak sa neustále hľadí k cieľu, je možné sa vyhnúť zákrutám</a:t>
            </a:r>
            <a:r>
              <a:rPr lang="sk-SK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.“</a:t>
            </a: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J.A. Komenský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597BA-01E9-42E0-B6B9-83A4BA813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6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EC64-8F57-40FC-934C-B89828E5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FE663F-BE77-4F8E-B725-0B2316227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897" y="0"/>
            <a:ext cx="6290206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66251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2C6C-F0AC-40FD-936F-B5C02B6F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Bloomova taxonómia cieľov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E81DE-91A7-49ED-AB0F-863E8B546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 fontScale="92500" lnSpcReduction="20000"/>
          </a:bodyPr>
          <a:lstStyle/>
          <a:p>
            <a:r>
              <a:rPr lang="sk-SK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1. zapamätanie</a:t>
            </a:r>
          </a:p>
          <a:p>
            <a:pPr marL="0" indent="0">
              <a:buNone/>
            </a:pPr>
            <a:r>
              <a:rPr lang="sk-SK" i="1" dirty="0"/>
              <a:t>Napr.</a:t>
            </a:r>
          </a:p>
          <a:p>
            <a:pPr marL="0" indent="0">
              <a:buNone/>
            </a:pPr>
            <a:r>
              <a:rPr lang="sk-SK" i="1" dirty="0"/>
              <a:t>Žiak dokáže uviesť dátum začiatku a konca 2. svetovej vojny. </a:t>
            </a:r>
          </a:p>
          <a:p>
            <a:pPr marL="0" indent="0">
              <a:buNone/>
            </a:pPr>
            <a:r>
              <a:rPr lang="sk-SK" i="1" dirty="0"/>
              <a:t>Žiak dokáže definovať pojem výchova </a:t>
            </a:r>
          </a:p>
          <a:p>
            <a:pPr marL="0" indent="0">
              <a:buNone/>
            </a:pPr>
            <a:endParaRPr lang="sk-SK" i="1" dirty="0"/>
          </a:p>
          <a:p>
            <a:pPr marL="0" indent="0">
              <a:buNone/>
            </a:pPr>
            <a:r>
              <a:rPr lang="sk-SK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2. Porozumenie</a:t>
            </a:r>
          </a:p>
          <a:p>
            <a:pPr marL="0" indent="0">
              <a:buNone/>
            </a:pPr>
            <a:r>
              <a:rPr lang="sk-SK" dirty="0"/>
              <a:t>Napr.</a:t>
            </a:r>
          </a:p>
          <a:p>
            <a:pPr marL="0" indent="0">
              <a:buNone/>
            </a:pPr>
            <a:r>
              <a:rPr lang="sk-SK" i="1" dirty="0"/>
              <a:t>Žiak dokáže vysvetliť vlastnými slovami rozdiel medzi pojmami výchova a vzdelávanie, učenie a vyučovanie. 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52516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2C6C-F0AC-40FD-936F-B5C02B6F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Bloomova taxonómia cieľov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E81DE-91A7-49ED-AB0F-863E8B546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3. aplikácia</a:t>
            </a:r>
          </a:p>
          <a:p>
            <a:pPr marL="0" indent="0">
              <a:buNone/>
            </a:pPr>
            <a:r>
              <a:rPr lang="sk-SK" i="1" dirty="0"/>
              <a:t>Napr.</a:t>
            </a:r>
          </a:p>
          <a:p>
            <a:pPr marL="0" indent="0">
              <a:buNone/>
            </a:pPr>
            <a:r>
              <a:rPr lang="sk-SK" i="1" dirty="0"/>
              <a:t>Žiaci dokážu správne vytvoriť minulý čas za pomoci slovies haben a sein. </a:t>
            </a:r>
            <a:endParaRPr lang="sk-SK" dirty="0"/>
          </a:p>
          <a:p>
            <a:pPr marL="0" indent="0">
              <a:buNone/>
            </a:pPr>
            <a:endParaRPr lang="sk-SK" i="1" dirty="0"/>
          </a:p>
          <a:p>
            <a:pPr marL="0" indent="0">
              <a:buNone/>
            </a:pPr>
            <a:r>
              <a:rPr lang="sk-SK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4. analýza</a:t>
            </a:r>
          </a:p>
          <a:p>
            <a:pPr marL="0" indent="0">
              <a:buNone/>
            </a:pPr>
            <a:r>
              <a:rPr lang="sk-SK" dirty="0"/>
              <a:t>Napr.</a:t>
            </a:r>
          </a:p>
          <a:p>
            <a:pPr marL="0" indent="0">
              <a:buNone/>
            </a:pPr>
            <a:r>
              <a:rPr lang="sk-SK" i="1" dirty="0"/>
              <a:t>Žiak dokáže na základe vypočutého príbehu určiť hlavné a vedľajšie postavy, dokáže uviesť ponaučenie z príbehu. 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29758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2C6C-F0AC-40FD-936F-B5C02B6F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Bloomova taxonómia cieľov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E81DE-91A7-49ED-AB0F-863E8B546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5. syntéza</a:t>
            </a:r>
          </a:p>
          <a:p>
            <a:pPr marL="0" indent="0">
              <a:buNone/>
            </a:pPr>
            <a:r>
              <a:rPr lang="sk-SK" i="1" dirty="0"/>
              <a:t>Napr.</a:t>
            </a:r>
          </a:p>
          <a:p>
            <a:pPr marL="0" indent="0">
              <a:buNone/>
            </a:pPr>
            <a:r>
              <a:rPr lang="sk-SK" dirty="0"/>
              <a:t>Ž</a:t>
            </a:r>
            <a:r>
              <a:rPr lang="sk-SK" i="1" dirty="0"/>
              <a:t>iak dokáže vytvoriť rodokmeň svojej rodiny.</a:t>
            </a:r>
          </a:p>
          <a:p>
            <a:pPr marL="0" indent="0">
              <a:buNone/>
            </a:pPr>
            <a:r>
              <a:rPr lang="sk-SK" i="1" dirty="0"/>
              <a:t>Žiaci dokážu z ílovitej hliny vyrobiť originálny predmet, ktorý môžu vystaviť a používať v domácnosti. </a:t>
            </a:r>
            <a:endParaRPr lang="sk-SK" dirty="0"/>
          </a:p>
          <a:p>
            <a:pPr marL="0" indent="0">
              <a:buNone/>
            </a:pPr>
            <a:endParaRPr lang="sk-SK" i="1" dirty="0"/>
          </a:p>
          <a:p>
            <a:pPr marL="0" indent="0">
              <a:buNone/>
            </a:pPr>
            <a:r>
              <a:rPr lang="sk-SK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6. hodnotenie</a:t>
            </a:r>
          </a:p>
          <a:p>
            <a:pPr marL="0" indent="0">
              <a:buNone/>
            </a:pPr>
            <a:r>
              <a:rPr lang="sk-SK" dirty="0"/>
              <a:t>Napr.</a:t>
            </a:r>
          </a:p>
          <a:p>
            <a:pPr marL="0" indent="0">
              <a:buNone/>
            </a:pPr>
            <a:r>
              <a:rPr lang="sk-SK" i="1" dirty="0"/>
              <a:t>Žiak dokáže obhájiť (vyvrátiť) tvrdenie „športom k trvalej invalidite.“ </a:t>
            </a: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04449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2C6C-F0AC-40FD-936F-B5C02B6F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Niemierkova taxonómia cieľov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E81DE-91A7-49ED-AB0F-863E8B546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2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Zapamätanie informácií. 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Porozumenie informáciám.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Aplikovať informácie (poznatky) v typických podmienkach.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Aplikovať informácie (poznatky) v problémových situáciách.</a:t>
            </a:r>
          </a:p>
        </p:txBody>
      </p:sp>
    </p:spTree>
    <p:extLst>
      <p:ext uri="{BB962C8B-B14F-4D97-AF65-F5344CB8AC3E}">
        <p14:creationId xmlns:p14="http://schemas.microsoft.com/office/powerpoint/2010/main" val="3390678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41FB-732C-4E4D-8478-CA0DC6EF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Taxonómia cieľo D.B. Kratwohla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D55D4-EE7C-44A1-B3B2-037657C8C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2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1. prijímanie (vnímavosť)</a:t>
            </a:r>
          </a:p>
          <a:p>
            <a:r>
              <a:rPr lang="sk-SK" sz="2600" dirty="0"/>
              <a:t>uvedomovanie si, všímanie si javu,</a:t>
            </a:r>
          </a:p>
          <a:p>
            <a:r>
              <a:rPr lang="sk-SK" sz="2600" dirty="0"/>
              <a:t>ochotu prijímať (javy, objekty – nevyhýbať sa im), </a:t>
            </a:r>
          </a:p>
          <a:p>
            <a:r>
              <a:rPr lang="sk-SK" sz="2600" dirty="0"/>
              <a:t>usmernená výberová pozornosť. </a:t>
            </a:r>
          </a:p>
          <a:p>
            <a:endParaRPr lang="sk-SK" sz="2600" dirty="0"/>
          </a:p>
          <a:p>
            <a:pPr marL="0" indent="0">
              <a:buNone/>
            </a:pPr>
            <a:r>
              <a:rPr lang="sk-SK" sz="2600" dirty="0"/>
              <a:t>Napr.</a:t>
            </a:r>
          </a:p>
          <a:p>
            <a:r>
              <a:rPr lang="sk-SK" sz="2600" dirty="0"/>
              <a:t>Žiak si dokáže vypočuť spolužiaka, výklad učiteľa.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55431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41FB-732C-4E4D-8478-CA0DC6EF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Taxonómia cieľo D.B. Kratwohla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D55D4-EE7C-44A1-B3B2-037657C8C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2. reagovanie</a:t>
            </a:r>
          </a:p>
          <a:p>
            <a:r>
              <a:rPr lang="sk-SK" sz="2600" dirty="0"/>
              <a:t>zainteresovanosť, aktívnu pozornosť, žiak si už nielen všíma, ale aj reaguje niečo robí s objektom, javom</a:t>
            </a:r>
          </a:p>
          <a:p>
            <a:endParaRPr lang="sk-SK" sz="2600" dirty="0"/>
          </a:p>
          <a:p>
            <a:endParaRPr lang="sk-SK" sz="2600" dirty="0"/>
          </a:p>
          <a:p>
            <a:pPr marL="0" indent="0">
              <a:buNone/>
            </a:pPr>
            <a:r>
              <a:rPr lang="sk-SK" sz="2600" dirty="0"/>
              <a:t>Napr.</a:t>
            </a:r>
          </a:p>
          <a:p>
            <a:pPr marL="0" indent="0">
              <a:buNone/>
            </a:pPr>
            <a:r>
              <a:rPr lang="sk-SK" sz="2600" i="1" dirty="0"/>
              <a:t>Žiak si dokáže vypočuť spolužiaka bez toho aby sa mu vysmieval, vnucoval mu svoje názory a myšlienky. </a:t>
            </a:r>
            <a:endParaRPr lang="sk-SK" sz="26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5752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41FB-732C-4E4D-8478-CA0DC6EF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Taxonómia cieľo D.B. Kratwohla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D55D4-EE7C-44A1-B3B2-037657C8C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sz="2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3. oceňovanie hodnoty</a:t>
            </a:r>
          </a:p>
          <a:p>
            <a:r>
              <a:rPr lang="sk-SK" sz="2600" dirty="0"/>
              <a:t>ide o vytvorenie kladného postoja, o vyvolanie záujmu, pociťovanie záväzku, presvedčenie o význame činnosti, akceptovanie hodnoty, preferovanie hodnoty, presvedčenie o hodnote. </a:t>
            </a:r>
          </a:p>
          <a:p>
            <a:endParaRPr lang="sk-SK" sz="2600" dirty="0"/>
          </a:p>
          <a:p>
            <a:pPr marL="0" indent="0">
              <a:buNone/>
            </a:pPr>
            <a:r>
              <a:rPr lang="sk-SK" sz="2600" dirty="0"/>
              <a:t>Napr.</a:t>
            </a:r>
          </a:p>
          <a:p>
            <a:pPr marL="0" indent="0">
              <a:buNone/>
            </a:pPr>
            <a:r>
              <a:rPr lang="sk-SK" sz="2600" i="1" dirty="0"/>
              <a:t>Žiak dokáže úprimne pochváliť svojho spolužiaka za dobre vykonanú prácu. </a:t>
            </a:r>
            <a:endParaRPr lang="sk-SK" sz="26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09098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41FB-732C-4E4D-8478-CA0DC6EF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Taxonómia cieľo D.B. Kratwohla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D55D4-EE7C-44A1-B3B2-037657C8C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4. Integrovanie hodnoty</a:t>
            </a:r>
          </a:p>
          <a:p>
            <a:r>
              <a:rPr lang="sk-SK" sz="2600" dirty="0"/>
              <a:t>ide tu o začiatok vytvárania osobného hodnotového systému s myšlienkovým spracovaním a uvedomením si zovšeobecnených a dominantných hodnôt;</a:t>
            </a:r>
          </a:p>
          <a:p>
            <a:r>
              <a:rPr lang="sk-SK" sz="2600" dirty="0"/>
              <a:t>integrovanie hodnôt do systému. </a:t>
            </a:r>
          </a:p>
          <a:p>
            <a:pPr marL="0" indent="0">
              <a:buNone/>
            </a:pPr>
            <a:endParaRPr lang="sk-SK" sz="2600" dirty="0"/>
          </a:p>
          <a:p>
            <a:pPr marL="0" indent="0">
              <a:buNone/>
            </a:pPr>
            <a:r>
              <a:rPr lang="sk-SK" sz="2600" dirty="0"/>
              <a:t>Napr.</a:t>
            </a:r>
          </a:p>
          <a:p>
            <a:pPr marL="0" indent="0">
              <a:buNone/>
            </a:pPr>
            <a:r>
              <a:rPr lang="sk-SK" sz="2600" i="1" dirty="0"/>
              <a:t>Žiak dokáže na základe osvojených poznatkov uprednostniť vo svojej výžive zdravú stravu a nápoje. </a:t>
            </a:r>
            <a:endParaRPr lang="sk-SK" sz="26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45520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41FB-732C-4E4D-8478-CA0DC6EF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Taxonómia cieľo D.B. Kratwohla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D55D4-EE7C-44A1-B3B2-037657C8C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sz="2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5. Začlenenie do charakterovej štruktúry osobnosti</a:t>
            </a:r>
          </a:p>
          <a:p>
            <a:r>
              <a:rPr lang="sk-SK" dirty="0"/>
              <a:t>hodnoty majú pevné miesto v hodnotovej orientácii žiaka;</a:t>
            </a:r>
          </a:p>
          <a:p>
            <a:r>
              <a:rPr lang="sk-SK" dirty="0"/>
              <a:t>vytvára sa ucelený systém, ktorý v plnom rozsahu a dlhodobo ovplyvňuje správanie a konanie žiaka...</a:t>
            </a:r>
          </a:p>
          <a:p>
            <a:r>
              <a:rPr lang="sk-SK" dirty="0"/>
              <a:t>Ide o pravdivosť, úprimnosť, otvorenosť, t.j. správanie a konanie žiakov je v súlade s ich slovami.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Napr. </a:t>
            </a:r>
            <a:r>
              <a:rPr lang="sk-SK" i="1" dirty="0"/>
              <a:t>Žiak sa zachová v krízovej situácii, napr. v konfliktnej situácii so spolužiakmi, čestne, neklame, nepodvádza. 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3661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F40042-8337-4A91-AC34-EE0396B24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772816"/>
            <a:ext cx="8419341" cy="4353347"/>
          </a:xfrm>
        </p:spPr>
        <p:txBody>
          <a:bodyPr/>
          <a:lstStyle/>
          <a:p>
            <a:r>
              <a:rPr lang="sk-SK" sz="2400" i="1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ideálna predstava toho, čo sa má výchovnou a vzdelávacou činnosťou dosiahnuť. </a:t>
            </a:r>
          </a:p>
          <a:p>
            <a:endParaRPr lang="sk-SK" sz="2400" i="1" dirty="0">
              <a:effectLst/>
            </a:endParaRPr>
          </a:p>
          <a:p>
            <a:r>
              <a:rPr lang="sk-SK" sz="2400" dirty="0"/>
              <a:t>R. Šikulovej, L. Müllerovej (2001, s. 58) </a:t>
            </a:r>
            <a:r>
              <a:rPr lang="sk-SK" sz="2400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„zamýšľaný, očakávaný a žiaduci stav (zmenu), ku ktorému učiteľ v spolupráci so žiakmi smeruje.“ </a:t>
            </a:r>
          </a:p>
          <a:p>
            <a:pPr marL="0" indent="0">
              <a:buNone/>
            </a:pPr>
            <a:r>
              <a:rPr lang="sk-SK" sz="2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sk-SK" sz="2400" i="1" dirty="0"/>
              <a:t>zmeny v osobnosti (vedomosti, </a:t>
            </a:r>
          </a:p>
          <a:p>
            <a:pPr marL="0" indent="0">
              <a:buNone/>
            </a:pPr>
            <a:r>
              <a:rPr lang="sk-SK" sz="2400" i="1" dirty="0"/>
              <a:t>    zručnosti, hodnotová orientácia ...)</a:t>
            </a:r>
            <a:endParaRPr lang="sk-SK" sz="2400" dirty="0"/>
          </a:p>
          <a:p>
            <a:endParaRPr lang="sk-S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11F42C-E496-4621-8747-F78858BC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Vyučovací cieľ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AC86E-AD7F-413C-9F06-B9BDA3000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4434095"/>
            <a:ext cx="2720365" cy="22715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237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61A6-68AE-41D6-9F6D-CA696C71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Taxonómia cieľo podľa H. Davea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0C461-30D9-4C1D-B3D6-7EE50B13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k-SK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Imitácia. </a:t>
            </a:r>
          </a:p>
          <a:p>
            <a:r>
              <a:rPr lang="sk-SK" dirty="0"/>
              <a:t>pozorovanie a napodobňovanie činnosti. Imitácia prebieha na základe vonkajších podnetov a pozorovania. </a:t>
            </a:r>
          </a:p>
          <a:p>
            <a:endParaRPr lang="sk-SK" dirty="0"/>
          </a:p>
          <a:p>
            <a:pPr marL="0" indent="0">
              <a:buNone/>
            </a:pPr>
            <a:r>
              <a:rPr lang="sk-SK" dirty="0"/>
              <a:t>Napr.: </a:t>
            </a:r>
          </a:p>
          <a:p>
            <a:pPr marL="0" indent="0">
              <a:buNone/>
            </a:pPr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Žiak dokáže urobiť predný a zadný úder. 	</a:t>
            </a:r>
          </a:p>
          <a:p>
            <a:pPr marL="0" indent="0">
              <a:buNone/>
            </a:pPr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Žiak dokáže napodobniť tanečné kroky.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09939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61A6-68AE-41D6-9F6D-CA696C71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Taxonómia cieľo podľa H. Davea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0C461-30D9-4C1D-B3D6-7EE50B13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2. Manipulácia</a:t>
            </a:r>
          </a:p>
          <a:p>
            <a:r>
              <a:rPr lang="sk-SK" dirty="0"/>
              <a:t>žiak schopný vykonať istú činnosť podľa pokynov, podľa návodu.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Napr.</a:t>
            </a:r>
          </a:p>
          <a:p>
            <a:pPr marL="0" indent="0">
              <a:buNone/>
            </a:pPr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Žiak dokáže podľa pokynov odskrutkovať bezpečnostné koliesko proti vypadnutiu.</a:t>
            </a:r>
          </a:p>
          <a:p>
            <a:pPr marL="0" indent="0">
              <a:buNone/>
            </a:pPr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Žiak dokáže podľa návodu zmontovať nočný stolík. Žiak dokáže podľa nôt zahrať na klavíri Medveďku, daj labku. 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16083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61A6-68AE-41D6-9F6D-CA696C71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Taxonómia cieľo podľa H. Davea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0C461-30D9-4C1D-B3D6-7EE50B13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3. Spresňovanie</a:t>
            </a:r>
            <a:endParaRPr lang="sk-SK" i="1" dirty="0"/>
          </a:p>
          <a:p>
            <a:r>
              <a:rPr lang="sk-SK" dirty="0"/>
              <a:t>žiak dokáže vykonávať pohyb, činnosť s oveľa väčšou presnosťou a účinnosťou. 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Napr.:</a:t>
            </a:r>
          </a:p>
          <a:p>
            <a:pPr marL="0" indent="0">
              <a:buNone/>
            </a:pPr>
            <a:r>
              <a:rPr lang="sk-SK" dirty="0"/>
              <a:t> </a:t>
            </a:r>
            <a:r>
              <a:rPr lang="sk-SK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Žiak dokáže vytvoriť relatívne odolný model jednoduchého objektu. </a:t>
            </a:r>
            <a:endParaRPr lang="sk-SK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6651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61A6-68AE-41D6-9F6D-CA696C71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Taxonómia cieľo podľa H. Davea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0C461-30D9-4C1D-B3D6-7EE50B132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4. Koordinácia</a:t>
            </a:r>
            <a:endParaRPr lang="sk-SK" i="1" dirty="0"/>
          </a:p>
          <a:p>
            <a:r>
              <a:rPr lang="sk-SK" dirty="0"/>
              <a:t>jedinec dokáže vykonávať koordinovať viacej rôznych činností. Ide o komplexnú, zložitú činnosť vyžadujúcu vysoko koordinované motorické aktivity. </a:t>
            </a:r>
          </a:p>
          <a:p>
            <a:endParaRPr lang="sk-SK" dirty="0"/>
          </a:p>
          <a:p>
            <a:pPr marL="0" indent="0">
              <a:buNone/>
            </a:pPr>
            <a:r>
              <a:rPr lang="sk-SK" dirty="0"/>
              <a:t>Napr.: </a:t>
            </a:r>
          </a:p>
          <a:p>
            <a:pPr marL="0" indent="0">
              <a:buNone/>
            </a:pPr>
            <a:r>
              <a:rPr lang="sk-SK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Žiak dokáže vytvoriť plagát za moci špeciálneho typu písma. </a:t>
            </a:r>
          </a:p>
          <a:p>
            <a:pPr marL="0" indent="0">
              <a:buNone/>
            </a:pPr>
            <a:r>
              <a:rPr lang="sk-SK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Žiak dokáže podľa situácie správne vykonať zmenu prevodového stupňa (preradiť).</a:t>
            </a:r>
            <a:endParaRPr lang="sk-SK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051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61A6-68AE-41D6-9F6D-CA696C71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Taxonómia cieľo podľa H. Davea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0C461-30D9-4C1D-B3D6-7EE50B132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5. Automatizácia</a:t>
            </a:r>
            <a:endParaRPr lang="sk-SK" sz="2600" i="1" dirty="0"/>
          </a:p>
          <a:p>
            <a:r>
              <a:rPr lang="sk-SK" sz="2600" dirty="0"/>
              <a:t>objavujú sa automatizované prvky vedúce k psychomotorickým zručnostiam;</a:t>
            </a:r>
          </a:p>
          <a:p>
            <a:r>
              <a:rPr lang="sk-SK" sz="2600" dirty="0"/>
              <a:t>ide aj o vytvorenie nových spôsobov motorickej činnosti, použitie osvojených spôsobov činností v nových, problémových situáciách</a:t>
            </a:r>
          </a:p>
          <a:p>
            <a:pPr marL="0" indent="0">
              <a:buNone/>
            </a:pPr>
            <a:r>
              <a:rPr lang="sk-SK" sz="2600" dirty="0"/>
              <a:t>Napr.: </a:t>
            </a:r>
          </a:p>
          <a:p>
            <a:pPr marL="0" indent="0">
              <a:buNone/>
            </a:pPr>
            <a:r>
              <a:rPr lang="sk-SK" sz="26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Žiak dokáže vytvoriť zostavu rozcvičovacích pohybov pre chrbticu. </a:t>
            </a:r>
          </a:p>
          <a:p>
            <a:pPr marL="0" indent="0">
              <a:buNone/>
            </a:pPr>
            <a:r>
              <a:rPr lang="sk-SK" sz="26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Žiak dokáže naaranžovať kvety do slávnostnej kytice. </a:t>
            </a:r>
            <a:endParaRPr lang="sk-SK" sz="2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446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5E94-0F5E-46D5-8C35-2F9EA55E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Literatúra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77A2-3975-400C-B7E9-BCF6973E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sk-SK" sz="1600" dirty="0"/>
              <a:t>IŠTVAN, I., 2016. </a:t>
            </a:r>
            <a:r>
              <a:rPr lang="sk-SK" sz="1600" i="1" dirty="0"/>
              <a:t>Vybrané kapitoly z didaktiky</a:t>
            </a:r>
            <a:r>
              <a:rPr lang="sk-SK" sz="1600" dirty="0"/>
              <a:t>. Prešov: Vydavateľstvo PU.</a:t>
            </a:r>
          </a:p>
          <a:p>
            <a:r>
              <a:rPr lang="sk-SK" sz="1600" dirty="0"/>
              <a:t>KALHOUS, Z. a O. OBST, 2002. </a:t>
            </a:r>
            <a:r>
              <a:rPr lang="sk-SK" sz="1600" i="1" dirty="0"/>
              <a:t>Školní didaktika. </a:t>
            </a:r>
            <a:r>
              <a:rPr lang="sk-SK" sz="1600" dirty="0"/>
              <a:t>Praha: Portál.</a:t>
            </a:r>
          </a:p>
          <a:p>
            <a:r>
              <a:rPr lang="sk-SK" sz="1600" dirty="0"/>
              <a:t>PETLÁK, E., 2016. </a:t>
            </a:r>
            <a:r>
              <a:rPr lang="sk-SK" sz="1600" i="1" dirty="0"/>
              <a:t>Všeobecná didaktika</a:t>
            </a:r>
            <a:r>
              <a:rPr lang="sk-SK" sz="1600" dirty="0"/>
              <a:t>. Bratislava: Iris. </a:t>
            </a:r>
          </a:p>
          <a:p>
            <a:r>
              <a:rPr lang="sk-SK" sz="1600" dirty="0"/>
              <a:t>SKALKOVÁ, J., 2006. </a:t>
            </a:r>
            <a:r>
              <a:rPr lang="sk-SK" sz="1600" i="1" dirty="0"/>
              <a:t>Obecná didaktika</a:t>
            </a:r>
            <a:r>
              <a:rPr lang="sk-SK" sz="1600" dirty="0"/>
              <a:t>. Praha: Grada.</a:t>
            </a:r>
          </a:p>
          <a:p>
            <a:r>
              <a:rPr lang="sk-SK" sz="1600" dirty="0"/>
              <a:t>TUREK, I., 2014. </a:t>
            </a:r>
            <a:r>
              <a:rPr lang="sk-SK" sz="1600" i="1" dirty="0"/>
              <a:t>Didaktika</a:t>
            </a:r>
            <a:r>
              <a:rPr lang="sk-SK" sz="1600" dirty="0"/>
              <a:t>. Wolters Kluwer.</a:t>
            </a:r>
          </a:p>
        </p:txBody>
      </p:sp>
    </p:spTree>
    <p:extLst>
      <p:ext uri="{BB962C8B-B14F-4D97-AF65-F5344CB8AC3E}">
        <p14:creationId xmlns:p14="http://schemas.microsoft.com/office/powerpoint/2010/main" val="3584119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357438" y="198438"/>
            <a:ext cx="6588125" cy="2087562"/>
          </a:xfrm>
        </p:spPr>
        <p:txBody>
          <a:bodyPr/>
          <a:lstStyle/>
          <a:p>
            <a:pPr eaLnBrk="1" hangingPunct="1">
              <a:defRPr/>
            </a:pPr>
            <a:r>
              <a:rPr lang="sk-SK" sz="8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Ďakujem 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14313" y="3886200"/>
            <a:ext cx="7643812" cy="1971675"/>
          </a:xfrm>
        </p:spPr>
        <p:txBody>
          <a:bodyPr/>
          <a:lstStyle/>
          <a:p>
            <a:pPr eaLnBrk="1" hangingPunct="1">
              <a:defRPr/>
            </a:pPr>
            <a:r>
              <a:rPr lang="sk-SK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za pozornosť. </a:t>
            </a:r>
          </a:p>
        </p:txBody>
      </p:sp>
      <p:pic>
        <p:nvPicPr>
          <p:cNvPr id="32772" name="Obrázek 3" descr="slnk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40005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00B713-B495-41EC-BF92-7BF30FA2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72744"/>
          </a:xfrm>
        </p:spPr>
        <p:txBody>
          <a:bodyPr>
            <a:noAutofit/>
          </a:bodyPr>
          <a:lstStyle/>
          <a:p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Ciele vedú k členeniu vyučovacej hodiny na určité úseky čiastkovými, jasne formulovanými problémami;</a:t>
            </a:r>
          </a:p>
          <a:p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Ujasnenie cieľa orientuje učiteľa pri výbere faktov, pojmov, dôkazov, zovšeobecnení, na ktoré kladie v priebehu hodiny dôraz;</a:t>
            </a:r>
          </a:p>
          <a:p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Ujasnenie cieľa orientuje učiteľa pri výbere vhodných metód, organizačných foriem, prostriedkov;</a:t>
            </a:r>
          </a:p>
          <a:p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Cieľovej orientácii slúži priama formulácia cieľov na začiatku VH, ako i zdôraznenie ich splnenia na konci VH</a:t>
            </a:r>
            <a:r>
              <a:rPr lang="sk-SK" sz="24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.</a:t>
            </a:r>
            <a:endParaRPr lang="sk-SK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41CF9F-4CEC-416E-AE34-6502A15D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Význam cieľa pre učiteľa</a:t>
            </a:r>
          </a:p>
        </p:txBody>
      </p:sp>
    </p:spTree>
    <p:extLst>
      <p:ext uri="{BB962C8B-B14F-4D97-AF65-F5344CB8AC3E}">
        <p14:creationId xmlns:p14="http://schemas.microsoft.com/office/powerpoint/2010/main" val="139134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00B713-B495-41EC-BF92-7BF30FA29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72744"/>
          </a:xfrm>
        </p:spPr>
        <p:txBody>
          <a:bodyPr>
            <a:noAutofit/>
          </a:bodyPr>
          <a:lstStyle/>
          <a:p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poznanie cieľa má vplyv na pohotovosť žiakov k určitej činnosti – má motivačný charakter;</a:t>
            </a:r>
          </a:p>
          <a:p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poznanie cieľov dynamizuje učebnú činnosť žiakov; </a:t>
            </a:r>
          </a:p>
          <a:p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žiak  má možnosť posúdiť svoje napredovanie, či sa blíži k cieľu, alebo sa od neho vzďaľuje;</a:t>
            </a:r>
          </a:p>
          <a:p>
            <a:r>
              <a:rPr lang="sk-SK" sz="24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ciele s väčšou perspektívou pomáhajú preklenúť nepríťažlivé čiastkové ciele.</a:t>
            </a:r>
            <a:endParaRPr lang="sk-SK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41CF9F-4CEC-416E-AE34-6502A15D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Význam cieľa pre žiaka</a:t>
            </a:r>
          </a:p>
        </p:txBody>
      </p:sp>
    </p:spTree>
    <p:extLst>
      <p:ext uri="{BB962C8B-B14F-4D97-AF65-F5344CB8AC3E}">
        <p14:creationId xmlns:p14="http://schemas.microsoft.com/office/powerpoint/2010/main" val="303615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690116-C447-45C7-9570-80B2D152C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R"/>
            </a:pPr>
            <a:r>
              <a:rPr lang="sk-SK" sz="2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miery zovšeobecnenia</a:t>
            </a:r>
          </a:p>
          <a:p>
            <a:pPr>
              <a:buFontTx/>
              <a:buChar char="-"/>
            </a:pPr>
            <a:r>
              <a:rPr lang="sk-SK" sz="2400" dirty="0"/>
              <a:t>všeobecné (komplexné), čiastkové (rámcové), špecifické (konkrétne); </a:t>
            </a:r>
          </a:p>
          <a:p>
            <a:pPr>
              <a:buFontTx/>
              <a:buChar char="-"/>
            </a:pPr>
            <a:endParaRPr lang="sk-SK" sz="2400" dirty="0"/>
          </a:p>
          <a:p>
            <a:pPr marL="514350" indent="-514350">
              <a:buFont typeface="+mj-lt"/>
              <a:buAutoNum type="alphaLcParenR" startAt="2"/>
            </a:pPr>
            <a:r>
              <a:rPr lang="sk-SK" sz="2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podľa časovej postupnosti </a:t>
            </a:r>
          </a:p>
          <a:p>
            <a:pPr>
              <a:buFontTx/>
              <a:buChar char="-"/>
            </a:pPr>
            <a:r>
              <a:rPr lang="sk-SK" sz="2400" dirty="0"/>
              <a:t>blízke, ciele perspektívne, ciele etapové; </a:t>
            </a:r>
          </a:p>
          <a:p>
            <a:pPr>
              <a:buFontTx/>
              <a:buChar char="-"/>
            </a:pPr>
            <a:endParaRPr lang="sk-SK" sz="2400" dirty="0"/>
          </a:p>
          <a:p>
            <a:pPr marL="514350" indent="-514350">
              <a:buFont typeface="+mj-lt"/>
              <a:buAutoNum type="alphaLcParenR" startAt="3"/>
            </a:pPr>
            <a:r>
              <a:rPr lang="sk-SK" sz="24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podľa kvalít osobnosti žiaka a ich rozvoja </a:t>
            </a:r>
          </a:p>
          <a:p>
            <a:pPr marL="0" indent="0">
              <a:buNone/>
            </a:pPr>
            <a:r>
              <a:rPr lang="sk-SK" sz="2400" dirty="0"/>
              <a:t>- ciele vzdelávacie, výchovné, výcvikové ciele. </a:t>
            </a:r>
          </a:p>
          <a:p>
            <a:endParaRPr lang="sk-S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3E4D5C-E32E-4C64-920E-C854AE9F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 cieľov</a:t>
            </a:r>
          </a:p>
        </p:txBody>
      </p:sp>
    </p:spTree>
    <p:extLst>
      <p:ext uri="{BB962C8B-B14F-4D97-AF65-F5344CB8AC3E}">
        <p14:creationId xmlns:p14="http://schemas.microsoft.com/office/powerpoint/2010/main" val="357618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30791E-DE70-414F-A0F4-187A555F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832" y="1844823"/>
            <a:ext cx="5626968" cy="3234221"/>
          </a:xfrm>
        </p:spPr>
        <p:txBody>
          <a:bodyPr/>
          <a:lstStyle/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ideál, požiadavky spoločnosti;</a:t>
            </a:r>
          </a:p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ukazovateľ smeru, často dlhodobé;</a:t>
            </a:r>
          </a:p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formulované všeobecne, abstraktne, rôzne interpretácie, ťažkosti kontrolovať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00C1A2-E158-46B8-9A7A-DE57407D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Všeobecné (komplexné) ciele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911FCD-3C8E-4968-8238-F29ED1C26A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47317"/>
            <a:ext cx="2458159" cy="2431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6BCAD8-67DF-44B6-97B5-267F90AF282E}"/>
              </a:ext>
            </a:extLst>
          </p:cNvPr>
          <p:cNvSpPr txBox="1"/>
          <p:nvPr/>
        </p:nvSpPr>
        <p:spPr>
          <a:xfrm>
            <a:off x="338057" y="5445224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Napr. 	Žiaci si osvoja kľúčové kompetencie.</a:t>
            </a:r>
          </a:p>
          <a:p>
            <a:r>
              <a:rPr lang="sk-SK" sz="2400" dirty="0"/>
              <a:t>	Škola pripraví žiakov na celoživotné sebavzdelávanie</a:t>
            </a:r>
            <a:r>
              <a:rPr lang="sk-S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259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30791E-DE70-414F-A0F4-187A555F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832" y="1844823"/>
            <a:ext cx="5626968" cy="3234221"/>
          </a:xfrm>
        </p:spPr>
        <p:txBody>
          <a:bodyPr>
            <a:normAutofit lnSpcReduction="10000"/>
          </a:bodyPr>
          <a:lstStyle/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ciele škôl, štud. odborov;</a:t>
            </a:r>
          </a:p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určitá konkretizácia všeobec. cieľov;</a:t>
            </a:r>
          </a:p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formulované trochu konkrétnejšie, no napriek tomu rôzne interpretácie, ťažkosti kontrolovať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00C1A2-E158-46B8-9A7A-DE57407D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Čiastkové (rámcové) ciele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BCAD8-67DF-44B6-97B5-267F90AF282E}"/>
              </a:ext>
            </a:extLst>
          </p:cNvPr>
          <p:cNvSpPr txBox="1"/>
          <p:nvPr/>
        </p:nvSpPr>
        <p:spPr>
          <a:xfrm>
            <a:off x="338057" y="5445224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Napr. 	Rozvíjať asertívne správanie.</a:t>
            </a:r>
          </a:p>
          <a:p>
            <a:r>
              <a:rPr lang="sk-SK" sz="2400" dirty="0"/>
              <a:t>	Zlepšiť schopnosť písomnej komunikácie v spisovnej 	nemčine.</a:t>
            </a:r>
            <a:endParaRPr lang="sk-S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504619-EAEF-4AC7-87CC-48AAE6E468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708920"/>
            <a:ext cx="2831802" cy="2304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87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30791E-DE70-414F-A0F4-187A555FC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832" y="1844823"/>
            <a:ext cx="5626968" cy="3168353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ciele vyuč. hodiny;</a:t>
            </a:r>
          </a:p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jednoznačne definujú stav osobnosti, správania žiakov, ktorý sa má dosiahnuť;</a:t>
            </a:r>
          </a:p>
          <a:p>
            <a:r>
              <a:rPr lang="sk-SK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splňajú požiadavky /viď nižšie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00C1A2-E158-46B8-9A7A-DE57407D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Špecifické (konkrétne) ciele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BCAD8-67DF-44B6-97B5-267F90AF282E}"/>
              </a:ext>
            </a:extLst>
          </p:cNvPr>
          <p:cNvSpPr txBox="1"/>
          <p:nvPr/>
        </p:nvSpPr>
        <p:spPr>
          <a:xfrm>
            <a:off x="338056" y="5445224"/>
            <a:ext cx="8698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/>
              <a:t>Napr. 	Žiak dokáže vo vete správne určiť vetné členy.</a:t>
            </a:r>
          </a:p>
          <a:p>
            <a:r>
              <a:rPr lang="sk-SK" sz="2400" dirty="0"/>
              <a:t>	Žiak dokáže prostredníctvom spájkovačky správne a     	bezpečne prispájkovať súčiastky k elektrickému obvodu. </a:t>
            </a:r>
            <a:endParaRPr lang="sk-S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DB3517-2339-48A8-80F8-4C316EED9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9" y="2777162"/>
            <a:ext cx="2962073" cy="22215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6069072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F36502E-95F4-4145-91A2-1767A542582C}" vid="{A487ACA1-23B1-44C4-AE77-7B6F4E971400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CFCA2F78622BF4592E3D73DC2D321D0" ma:contentTypeVersion="2" ma:contentTypeDescription="Vytvoří nový dokument" ma:contentTypeScope="" ma:versionID="63b885cc986dd6ee27acf5c602c2f255">
  <xsd:schema xmlns:xsd="http://www.w3.org/2001/XMLSchema" xmlns:xs="http://www.w3.org/2001/XMLSchema" xmlns:p="http://schemas.microsoft.com/office/2006/metadata/properties" xmlns:ns2="2809c07b-5806-4e23-aa76-04ce8b9c8249" targetNamespace="http://schemas.microsoft.com/office/2006/metadata/properties" ma:root="true" ma:fieldsID="d044eeb538e23bad455e1908bc8c8152" ns2:_="">
    <xsd:import namespace="2809c07b-5806-4e23-aa76-04ce8b9c82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9c07b-5806-4e23-aa76-04ce8b9c82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F7ECDE-F41E-4997-AF8F-DE1BAE2FEF6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551B03-E864-4F2C-BE20-42F9947AF4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C14D97-7272-46D4-82E8-8226F281CA9E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1985</TotalTime>
  <Words>1791</Words>
  <Application>Microsoft Office PowerPoint</Application>
  <PresentationFormat>On-screen Show (4:3)</PresentationFormat>
  <Paragraphs>269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Bookman Old Style</vt:lpstr>
      <vt:lpstr>Calibri</vt:lpstr>
      <vt:lpstr>Segoe Condensed</vt:lpstr>
      <vt:lpstr>Wingdings</vt:lpstr>
      <vt:lpstr>Theme1</vt:lpstr>
      <vt:lpstr>Vyučovacie ciele</vt:lpstr>
      <vt:lpstr>PowerPoint Presentation</vt:lpstr>
      <vt:lpstr>Vyučovací cieľ</vt:lpstr>
      <vt:lpstr>Význam cieľa pre učiteľa</vt:lpstr>
      <vt:lpstr>Význam cieľa pre žiaka</vt:lpstr>
      <vt:lpstr>Delenie cieľov</vt:lpstr>
      <vt:lpstr>Všeobecné (komplexné) ciele</vt:lpstr>
      <vt:lpstr>Čiastkové (rámcové) ciele</vt:lpstr>
      <vt:lpstr>Špecifické (konkrétne) ciele</vt:lpstr>
      <vt:lpstr>Požiadavky na formulovanie KC</vt:lpstr>
      <vt:lpstr>3 roviny (oblasti) konkrétnych cieľov</vt:lpstr>
      <vt:lpstr>Príklady cieľov</vt:lpstr>
      <vt:lpstr>Chyby pri formulovaní cieľov</vt:lpstr>
      <vt:lpstr>1. Ciele sú vymedzené veľmi všobecne (abstraktne)</vt:lpstr>
      <vt:lpstr>PowerPoint Presentation</vt:lpstr>
      <vt:lpstr>2. Namiesto stavu sa popisuje činnosť učiteľa, žiaka ...</vt:lpstr>
      <vt:lpstr>3. Ciele sú nahradzané témou hodiny...</vt:lpstr>
      <vt:lpstr>4. Nesprávna formulácia psych. cieľov</vt:lpstr>
      <vt:lpstr>Taxonómia cieľov</vt:lpstr>
      <vt:lpstr>PowerPoint Presentation</vt:lpstr>
      <vt:lpstr>Bloomova taxonómia cieľov</vt:lpstr>
      <vt:lpstr>Bloomova taxonómia cieľov</vt:lpstr>
      <vt:lpstr>Bloomova taxonómia cieľov</vt:lpstr>
      <vt:lpstr>Niemierkova taxonómia cieľov</vt:lpstr>
      <vt:lpstr>Taxonómia cieľo D.B. Kratwohla</vt:lpstr>
      <vt:lpstr>Taxonómia cieľo D.B. Kratwohla</vt:lpstr>
      <vt:lpstr>Taxonómia cieľo D.B. Kratwohla</vt:lpstr>
      <vt:lpstr>Taxonómia cieľo D.B. Kratwohla</vt:lpstr>
      <vt:lpstr>Taxonómia cieľo D.B. Kratwohla</vt:lpstr>
      <vt:lpstr>Taxonómia cieľo podľa H. Davea</vt:lpstr>
      <vt:lpstr>Taxonómia cieľo podľa H. Davea</vt:lpstr>
      <vt:lpstr>Taxonómia cieľo podľa H. Davea</vt:lpstr>
      <vt:lpstr>Taxonómia cieľo podľa H. Davea</vt:lpstr>
      <vt:lpstr>Taxonómia cieľo podľa H. Davea</vt:lpstr>
      <vt:lpstr>Literatúra</vt:lpstr>
      <vt:lpstr>Ďakujem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Vývoj vzdelávacích potrieb v systéme ďalšieho vzdelávania učiteľov  Projekt dizertačnej práce</dc:title>
  <dc:creator>Zajacová Tatiana</dc:creator>
  <cp:lastModifiedBy>Imrich Istvan</cp:lastModifiedBy>
  <cp:revision>101</cp:revision>
  <dcterms:created xsi:type="dcterms:W3CDTF">2010-07-08T13:57:45Z</dcterms:created>
  <dcterms:modified xsi:type="dcterms:W3CDTF">2021-05-18T07:30:16Z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0x010100CCFCA2F78622BF4592E3D73DC2D321D0</vt:lpwstr>
  </property>
</Properties>
</file>