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82" r:id="rId3"/>
    <p:sldId id="267" r:id="rId4"/>
    <p:sldId id="269" r:id="rId5"/>
    <p:sldId id="270" r:id="rId6"/>
    <p:sldId id="280" r:id="rId7"/>
    <p:sldId id="266" r:id="rId8"/>
    <p:sldId id="264" r:id="rId9"/>
    <p:sldId id="265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redný štýl 3 - zvýrazneni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Svetlý štý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Svetlý štýl 2 - zvýrazneni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Svetlý štýl 2 - zvýrazneni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Stredný štý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Štýl s motívom 1 - zvýrazneni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7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/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/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9F9814-0E47-485B-8433-F46DDAB5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6672F-5D8D-4374-873C-BFA11839F830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2C7149-33D9-4582-AAD3-9E7CFB6A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6AC40F-49A5-46E3-B1EF-3B825F93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71585-5981-45DA-B769-DE1B6EE82D13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13009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/>
              <a:t>Ak chcete pridať obrázok, kliknite na ikonu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B444F4FD-7655-4E72-82AD-9FFBAA6D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C5BF1-7EF0-4316-BE9E-B351EC2406B5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B5D6A745-8544-45E3-8C01-25D8FD7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928A040C-E378-4AC1-B3EB-1CEB433C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37B95-1A45-41CD-8243-4F5D00DAD16A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54179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061957E3-9945-46D8-A67B-4E6BC4FD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7850-9113-4800-929B-094FD00D4B98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36779E87-BC86-4444-9927-984B1CB0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B8B6758-03CB-43EA-8362-2E655955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A165C-247B-4190-AC17-CEE7A3E87C09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2062803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="" xmlns:a16="http://schemas.microsoft.com/office/drawing/2014/main" id="{52FAA13C-FA43-4B9C-8855-56375A239EE5}"/>
              </a:ext>
            </a:extLst>
          </p:cNvPr>
          <p:cNvSpPr txBox="1"/>
          <p:nvPr/>
        </p:nvSpPr>
        <p:spPr>
          <a:xfrm>
            <a:off x="1111250" y="787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="" xmlns:a16="http://schemas.microsoft.com/office/drawing/2014/main" id="{FB57EBDB-0A40-4032-9541-561700DB76C1}"/>
              </a:ext>
            </a:extLst>
          </p:cNvPr>
          <p:cNvSpPr txBox="1"/>
          <p:nvPr/>
        </p:nvSpPr>
        <p:spPr>
          <a:xfrm>
            <a:off x="10437813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/>
          <a:lstStyle>
            <a:lvl1pPr>
              <a:defRPr sz="4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="" xmlns:a16="http://schemas.microsoft.com/office/drawing/2014/main" id="{D0372B90-45C9-4DE3-BEC3-5B825A2886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3F097-641F-4661-95F1-1E56C5283FBD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="" xmlns:a16="http://schemas.microsoft.com/office/drawing/2014/main" id="{9EADB2B4-BBFC-47AE-9FB0-E36475183A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="" xmlns:a16="http://schemas.microsoft.com/office/drawing/2014/main" id="{F0549152-F6EC-4310-9AE2-B7A0B0576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FEDADD-A474-4F99-93D6-B3FCF24535AD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826861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FDAFD658-4BAA-4035-8941-28C51C6A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8C825-E7AF-4534-A798-B6041B3156EB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258EDE82-2CD6-4CF5-8659-69E02504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E566251-0C18-4C68-8DE5-2DC775EC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33D0-A31E-42DF-91F9-8089EDB6EF65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1238132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="" xmlns:a16="http://schemas.microsoft.com/office/drawing/2014/main" id="{3BE1B866-BACB-48CE-A062-E1C6920956D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21EA-5E55-46B0-AAB2-DA4A2467EF34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C284F864-B18E-4236-A530-D2F566B8918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E78E3395-BE03-49F9-BFBB-CD0F18FAFAF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6F076-090B-450B-BED1-6D99ED20E22D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4229023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noProof="0"/>
              <a:t>Ak chcete pridať obrázok, kliknite na ikonu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noProof="0"/>
              <a:t>Ak chcete pridať obrázok, kliknite na ikonu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noProof="0"/>
              <a:t>Ak chcete pridať obrázok, kliknite na ikonu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A90CFAFA-793D-4783-AF5E-1873B1102AE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F7B86-C1B0-4635-BB61-5AB9B640D435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F6D16B8A-CC2F-434A-981E-47884F7CEB4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977083D2-42B8-49E2-B24D-EFF6D4B6E94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36D89-7D23-4478-B19E-98A1690D9E57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364251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8741CB-50CC-4B23-A219-F5601793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D1251-5389-4FB1-BFF5-91183E4BF4D1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7E6AE1-B25F-4627-83AC-6EC9BD39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3CF9CC-982C-4126-81EF-70233E0F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C7533-956F-4E12-8F31-EFE3556A406A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101632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35CF0A-2FFA-4F11-AE82-798F3955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5507D-BF7F-4A4A-9FF7-32A2A3EA8D50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2E7308-D9ED-4ED2-888D-9ADC6EE6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BAA142-F8D4-47C7-94BB-735B53B0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F6BD6-07D5-45BF-87CC-A411B643EC12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376477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CA5E1C-2092-4654-914F-6E791638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FB6D0-3F8D-4B1C-A6FB-E43E3EF04B5D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FDEFB8-CA16-488A-A80E-B52509CF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869EB7-A86A-40D4-B5A5-9B10F1D1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5A632-BAEB-4996-9984-641461FCC5A3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318360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/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/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DEA264-B7EF-4DFA-9FBB-490F84E7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C1DA3-2417-4837-860E-95D8034B4806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FC98BA-2469-4D5E-9910-6B369EEB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EE9BC7-3BFF-40FD-B4A0-7C2033A7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9F499-4399-4228-9395-BF8A5A38421D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153606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D8B5F166-A308-4198-B196-7787D839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A1181-DA21-4D41-9E7D-6017DA4B1510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E9E4802B-FABC-47AA-A7D8-B3F06857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3A4D724-EBAA-4486-8077-7FC8EECE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F66ED-F5B3-488B-B117-FF78BBBA386A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184876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anchor="b"/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9DEA015B-81F7-46D9-A641-6D4811DF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A7ADC-3B1D-4E56-8FD7-C01638669285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41F4BA4B-F285-458E-BB72-97CE88F2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98C774F-E9F2-4BC2-8991-207447A6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32A46-6903-468F-9436-AC991C648619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256272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FCE057D9-C072-4899-BF98-47CC9664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23C95-62BB-4B83-9295-A4034A500B7B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CC0B84ED-0E9F-4A8A-9E4C-134794EF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CB165FC-D56F-42DC-B8D4-864B5BEC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FB839-E455-4E91-9371-35A687CC9879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85872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6CCB3DBF-2BDE-488B-85FA-62812997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4BDC-E4FF-44E4-8527-E86C38A168C6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93ADC130-0020-4659-8458-3BE30181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98D58351-C743-403D-BFB0-CF38734D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B138D-38E5-4420-9B2A-A3A8C4477DA8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326346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3957F5A7-73C5-4FC7-9FBA-B5F2AFE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81F94-9886-45C9-8AC0-25A452E1114A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42FE5A3A-EA20-47B0-A471-3A8161A9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96D04FDD-E517-4521-BB78-CC3C7B34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E52D0-4EBB-4896-89F7-62E29B1B27A5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65215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/>
              <a:t>Ak chcete pridať obrázok, kliknite na ikonu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F0456501-5181-401A-8FF4-AF325DB4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FE39D-D54E-4F58-ACED-7C7A891976CB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790EBC71-67C9-4640-A2D1-FB8D2EF3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5C3E3D8-4C08-4899-8BAF-83AC18D1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5071F-95C7-41B9-AB65-5C51EE988575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41203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912441A-80F5-465F-A6B2-8F0C1445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EB3E7C-3470-4A4F-BE30-568315E0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775" y="1825625"/>
            <a:ext cx="10233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752CC7-97BC-4BA3-B9A8-39BC708F0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</a:defRPr>
            </a:lvl1pPr>
          </a:lstStyle>
          <a:p>
            <a:pPr>
              <a:defRPr/>
            </a:pPr>
            <a:fld id="{FD71F8B1-1E9D-42E6-9BDF-B2A8908B2BC5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61FCD2-19ED-40C0-BF1E-F1D1A064A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076CD5-5E73-4287-84A8-3CEEAD930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3ECEBF5-0203-4445-A645-DCED66EB2B98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30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orbel" panose="020B0503020204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orbel" panose="020B0503020204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orbel" panose="020B0503020204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orbel" panose="020B0503020204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orbel" panose="020B0503020204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orbel" panose="020B0503020204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orbel" panose="020B0503020204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orbel" panose="020B0503020204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4877CF8-0844-420E-9567-5CD717EFA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963" y="4270064"/>
            <a:ext cx="9144000" cy="1641490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sk-SK" b="1" dirty="0">
                <a:solidFill>
                  <a:schemeClr val="bg1"/>
                </a:solidFill>
              </a:rPr>
              <a:t>Podnebie Ázie</a:t>
            </a:r>
          </a:p>
        </p:txBody>
      </p:sp>
      <p:pic>
        <p:nvPicPr>
          <p:cNvPr id="4" name="Obrázok 2">
            <a:extLst>
              <a:ext uri="{FF2B5EF4-FFF2-40B4-BE49-F238E27FC236}">
                <a16:creationId xmlns="" xmlns:a16="http://schemas.microsoft.com/office/drawing/2014/main" id="{FB7A5D96-1050-4489-A376-64FD7AFA3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4" y="0"/>
            <a:ext cx="5094577" cy="428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9E49F04-14C1-4ACF-AB9D-15E27BC4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dirty="0"/>
              <a:t>TAJFÚN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="" xmlns:a16="http://schemas.microsoft.com/office/drawing/2014/main" id="{D563DE40-7401-4C47-894E-9BE1A0108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sk-SK" b="1" dirty="0"/>
              <a:t>Tajfún</a:t>
            </a:r>
            <a:r>
              <a:rPr lang="sk-SK" dirty="0"/>
              <a:t> = silné vetry, ktoré môžu byť sprevádzané búrkami </a:t>
            </a:r>
          </a:p>
          <a:p>
            <a:pPr>
              <a:buFont typeface="Arial" charset="0"/>
              <a:buChar char="•"/>
              <a:defRPr/>
            </a:pPr>
            <a:r>
              <a:rPr lang="sk-SK" dirty="0"/>
              <a:t>spôsobujú ničivé škody</a:t>
            </a:r>
          </a:p>
          <a:p>
            <a:pPr>
              <a:buFont typeface="Arial" charset="0"/>
              <a:buChar char="•"/>
              <a:defRPr/>
            </a:pPr>
            <a:r>
              <a:rPr lang="sk-SK" dirty="0"/>
              <a:t>oblasť JV Ázie</a:t>
            </a:r>
          </a:p>
        </p:txBody>
      </p:sp>
      <p:pic>
        <p:nvPicPr>
          <p:cNvPr id="40962" name="Picture 2" descr="Výsledok vyhľadávania obrázkov pre dopyt tajfún azia">
            <a:extLst>
              <a:ext uri="{FF2B5EF4-FFF2-40B4-BE49-F238E27FC236}">
                <a16:creationId xmlns="" xmlns:a16="http://schemas.microsoft.com/office/drawing/2014/main" id="{34500455-5F2D-4992-8D4E-F5FEF821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6504" y="2374763"/>
            <a:ext cx="6599098" cy="44048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0232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TEPLOTNÉ A ZRÁŽKOVÉ REKORDY</a:t>
            </a:r>
            <a:br>
              <a:rPr lang="sk-SK" dirty="0" smtClean="0"/>
            </a:br>
            <a:r>
              <a:rPr lang="sk-SK" dirty="0" smtClean="0"/>
              <a:t>SVETA </a:t>
            </a:r>
            <a:endParaRPr lang="sk-SK" dirty="0"/>
          </a:p>
        </p:txBody>
      </p:sp>
      <p:pic>
        <p:nvPicPr>
          <p:cNvPr id="1026" name="Picture 2" descr="Ázia - všeobecnogeografická mapa, zadná strana politická mapa Ázie | 1299"/>
          <p:cNvPicPr>
            <a:picLocks noChangeAspect="1" noChangeArrowheads="1"/>
          </p:cNvPicPr>
          <p:nvPr/>
        </p:nvPicPr>
        <p:blipFill>
          <a:blip r:embed="rId2"/>
          <a:srcRect l="6030" t="8727" r="4548" b="7879"/>
          <a:stretch>
            <a:fillRect/>
          </a:stretch>
        </p:blipFill>
        <p:spPr bwMode="auto">
          <a:xfrm>
            <a:off x="1094509" y="1101706"/>
            <a:ext cx="5153891" cy="5756294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3906982" y="4932218"/>
            <a:ext cx="193963" cy="1801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793673" y="2757055"/>
            <a:ext cx="193963" cy="1801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567055" y="1579418"/>
            <a:ext cx="2144498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sk-SK" sz="2800" b="1" dirty="0" smtClean="0"/>
              <a:t>OYMYAKON</a:t>
            </a:r>
            <a:endParaRPr lang="sk-SK" sz="28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6525491" y="4599709"/>
            <a:ext cx="235192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ČERAPUNDŽÍ</a:t>
            </a:r>
            <a:endParaRPr lang="sk-SK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6720747" cy="10458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Podnebné činitele: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KLIMAT~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362" y="1772817"/>
            <a:ext cx="11586677" cy="4765021"/>
          </a:xfrm>
        </p:spPr>
      </p:pic>
      <p:pic>
        <p:nvPicPr>
          <p:cNvPr id="5" name="Obrázok 4" descr="zš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1531" y="1772816"/>
            <a:ext cx="8160907" cy="4729616"/>
          </a:xfrm>
          <a:prstGeom prst="rect">
            <a:avLst/>
          </a:prstGeom>
        </p:spPr>
      </p:pic>
      <p:pic>
        <p:nvPicPr>
          <p:cNvPr id="6" name="Obrázok 5" descr="Perly_francuzskej_riviery85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1531" y="1772816"/>
            <a:ext cx="8160907" cy="4590510"/>
          </a:xfrm>
          <a:prstGeom prst="rect">
            <a:avLst/>
          </a:prstGeom>
        </p:spPr>
      </p:pic>
      <p:pic>
        <p:nvPicPr>
          <p:cNvPr id="7" name="Obrázok 6" descr="golfsky-prud-mapa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3499" y="1412776"/>
            <a:ext cx="9131300" cy="5191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oblastnizkehotlakuvzduchu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1531" y="1346200"/>
            <a:ext cx="8466667" cy="551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BlokTextu 8"/>
          <p:cNvSpPr txBox="1"/>
          <p:nvPr/>
        </p:nvSpPr>
        <p:spPr>
          <a:xfrm>
            <a:off x="3215681" y="3573016"/>
            <a:ext cx="3762568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5400" b="1" dirty="0" smtClean="0"/>
              <a:t>makroklíma</a:t>
            </a:r>
            <a:endParaRPr lang="sk-SK" sz="5400" b="1" dirty="0"/>
          </a:p>
        </p:txBody>
      </p:sp>
      <p:pic>
        <p:nvPicPr>
          <p:cNvPr id="10" name="Obrázok 9" descr="gerlach.jpg"/>
          <p:cNvPicPr>
            <a:picLocks noChangeAspect="1"/>
          </p:cNvPicPr>
          <p:nvPr/>
        </p:nvPicPr>
        <p:blipFill>
          <a:blip r:embed="rId7" cstate="print"/>
          <a:srcRect t="8421" b="10940"/>
          <a:stretch>
            <a:fillRect/>
          </a:stretch>
        </p:blipFill>
        <p:spPr>
          <a:xfrm>
            <a:off x="2927649" y="1241376"/>
            <a:ext cx="6655593" cy="5616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Šípka nahor 10"/>
          <p:cNvSpPr/>
          <p:nvPr/>
        </p:nvSpPr>
        <p:spPr>
          <a:xfrm>
            <a:off x="4175787" y="2348880"/>
            <a:ext cx="576064" cy="273630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43A6F17-CB6D-4561-9E4E-D2FBF3A3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365125"/>
            <a:ext cx="10648406" cy="13255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sk-SK" sz="4800" b="1" dirty="0"/>
              <a:t>Činitele, ktoré vplývajú na podnebie Ázie:</a:t>
            </a:r>
            <a:r>
              <a:rPr lang="sk-SK" sz="4800" dirty="0"/>
              <a:t> 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="" xmlns:a16="http://schemas.microsoft.com/office/drawing/2014/main" id="{48440551-369B-4D20-B7AB-FAEF5919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485" y="1786437"/>
            <a:ext cx="5332275" cy="435133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514350" indent="-514350">
              <a:buFont typeface="Arial" charset="0"/>
              <a:buAutoNum type="arabicPeriod"/>
              <a:defRPr/>
            </a:pPr>
            <a:r>
              <a:rPr lang="sk-SK" b="1" u="sng" dirty="0">
                <a:solidFill>
                  <a:schemeClr val="bg1"/>
                </a:solidFill>
              </a:rPr>
              <a:t>GEOGRAFICKÁ ŠÍRKA</a:t>
            </a:r>
          </a:p>
          <a:p>
            <a:pPr marL="514350" indent="-514350">
              <a:defRPr/>
            </a:pPr>
            <a:r>
              <a:rPr lang="sk-SK" dirty="0">
                <a:solidFill>
                  <a:schemeClr val="bg1"/>
                </a:solidFill>
              </a:rPr>
              <a:t>udáva nám množstvo slnečného žiarenia dopadajúceho  na zemský povrch</a:t>
            </a:r>
          </a:p>
          <a:p>
            <a:pPr marL="514350" indent="-514350">
              <a:defRPr/>
            </a:pPr>
            <a:r>
              <a:rPr lang="sk-SK" dirty="0">
                <a:solidFill>
                  <a:schemeClr val="bg1"/>
                </a:solidFill>
              </a:rPr>
              <a:t>niekde dopadá viac niekde menej </a:t>
            </a:r>
          </a:p>
          <a:p>
            <a:pPr marL="514350" indent="-514350">
              <a:defRPr/>
            </a:pPr>
            <a:r>
              <a:rPr lang="sk-SK" dirty="0">
                <a:solidFill>
                  <a:schemeClr val="bg1"/>
                </a:solidFill>
              </a:rPr>
              <a:t>na základe tohto rozlišujeme podnebné pásma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sk-SK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100" name="Obrázok 2">
            <a:extLst>
              <a:ext uri="{FF2B5EF4-FFF2-40B4-BE49-F238E27FC236}">
                <a16:creationId xmlns="" xmlns:a16="http://schemas.microsoft.com/office/drawing/2014/main" id="{FB7A5D96-1050-4489-A376-64FD7AFA3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436688"/>
            <a:ext cx="6086475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>
            <a:extLst>
              <a:ext uri="{FF2B5EF4-FFF2-40B4-BE49-F238E27FC236}">
                <a16:creationId xmlns="" xmlns:a16="http://schemas.microsoft.com/office/drawing/2014/main" id="{2680BC92-0721-4937-BB14-36D719FD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712" y="323397"/>
            <a:ext cx="10233025" cy="612965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  <a:defRPr/>
            </a:pPr>
            <a:r>
              <a:rPr lang="sk-SK" dirty="0"/>
              <a:t>2. </a:t>
            </a:r>
            <a:r>
              <a:rPr lang="sk-SK" b="1" u="sng" dirty="0"/>
              <a:t>VZDIALENOSŤ OD OCEÁNOV</a:t>
            </a:r>
          </a:p>
          <a:p>
            <a:pPr>
              <a:defRPr/>
            </a:pPr>
            <a:r>
              <a:rPr lang="sk-SK" dirty="0"/>
              <a:t>oblasti vzdialené viac od oceánov majú drsnejšie podnebie ako prímorské oblasti, väčšie rozdiely medzi letom a zimou, ako oblasti pri oceáne</a:t>
            </a:r>
          </a:p>
          <a:p>
            <a:pPr>
              <a:buFont typeface="Arial" charset="0"/>
              <a:buNone/>
              <a:defRPr/>
            </a:pPr>
            <a:endParaRPr lang="sk-SK" dirty="0"/>
          </a:p>
          <a:p>
            <a:pPr>
              <a:buFont typeface="Arial" charset="0"/>
              <a:buNone/>
              <a:defRPr/>
            </a:pPr>
            <a:r>
              <a:rPr lang="sk-SK" dirty="0"/>
              <a:t>3</a:t>
            </a:r>
            <a:r>
              <a:rPr lang="sk-SK" b="1" u="sng" dirty="0"/>
              <a:t>. MORSKÉ PRÚDY</a:t>
            </a:r>
          </a:p>
          <a:p>
            <a:pPr>
              <a:buFont typeface="Arial" charset="0"/>
              <a:buChar char="•"/>
              <a:defRPr/>
            </a:pPr>
            <a:r>
              <a:rPr lang="sk-SK" dirty="0"/>
              <a:t>studené prúdy podnebie Ázie ochladzujú (</a:t>
            </a:r>
            <a:r>
              <a:rPr lang="sk-SK" dirty="0" err="1"/>
              <a:t>Oja-šio</a:t>
            </a:r>
            <a:r>
              <a:rPr lang="sk-SK" dirty="0"/>
              <a:t>)</a:t>
            </a:r>
          </a:p>
          <a:p>
            <a:pPr>
              <a:buFont typeface="Arial" charset="0"/>
              <a:buChar char="•"/>
              <a:defRPr/>
            </a:pPr>
            <a:r>
              <a:rPr lang="sk-SK" dirty="0"/>
              <a:t>teplé prúdy podnebie Ázie otepľujú (</a:t>
            </a:r>
            <a:r>
              <a:rPr lang="sk-SK" dirty="0" err="1"/>
              <a:t>Kuro-šio</a:t>
            </a:r>
            <a:r>
              <a:rPr lang="sk-SK" dirty="0"/>
              <a:t>)</a:t>
            </a:r>
          </a:p>
          <a:p>
            <a:pPr>
              <a:buFont typeface="Arial" charset="0"/>
              <a:buNone/>
              <a:defRPr/>
            </a:pPr>
            <a:endParaRPr lang="sk-SK" b="1" u="sng" dirty="0"/>
          </a:p>
          <a:p>
            <a:pPr>
              <a:buFont typeface="Arial" charset="0"/>
              <a:buNone/>
              <a:defRPr/>
            </a:pPr>
            <a:r>
              <a:rPr lang="sk-SK" b="1" u="sng" dirty="0"/>
              <a:t>4. NADMORSKÁ VÝŠKA </a:t>
            </a:r>
          </a:p>
          <a:p>
            <a:pPr>
              <a:buFont typeface="Arial" charset="0"/>
              <a:buChar char="•"/>
              <a:defRPr/>
            </a:pPr>
            <a:r>
              <a:rPr lang="sk-SK" dirty="0"/>
              <a:t>so stúpajúcou nadmorskou výškou klesá teplota a stúpa množstvo zrážok</a:t>
            </a:r>
          </a:p>
          <a:p>
            <a:pPr>
              <a:buFont typeface="Arial" charset="0"/>
              <a:buNone/>
              <a:defRPr/>
            </a:pPr>
            <a:endParaRPr lang="sk-SK" dirty="0"/>
          </a:p>
          <a:p>
            <a:pPr>
              <a:buFont typeface="Arial" charset="0"/>
              <a:buNone/>
              <a:defRPr/>
            </a:pPr>
            <a:endParaRPr lang="sk-SK" dirty="0"/>
          </a:p>
          <a:p>
            <a:pPr>
              <a:buFont typeface="Arial" charset="0"/>
              <a:buNone/>
              <a:defRPr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>
            <a:extLst>
              <a:ext uri="{FF2B5EF4-FFF2-40B4-BE49-F238E27FC236}">
                <a16:creationId xmlns="" xmlns:a16="http://schemas.microsoft.com/office/drawing/2014/main" id="{E45F10AD-2812-4AFF-A65A-956A719AB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86" y="467088"/>
            <a:ext cx="10233025" cy="153152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  <a:defRPr/>
            </a:pPr>
            <a:r>
              <a:rPr lang="sk-SK" dirty="0"/>
              <a:t>5. </a:t>
            </a:r>
            <a:r>
              <a:rPr lang="sk-SK" b="1" u="sng" dirty="0"/>
              <a:t>PRÚDENIE VZDUCHU</a:t>
            </a:r>
          </a:p>
          <a:p>
            <a:pPr>
              <a:buFont typeface="Arial" charset="0"/>
              <a:buChar char="•"/>
              <a:defRPr/>
            </a:pPr>
            <a:r>
              <a:rPr lang="sk-SK" dirty="0"/>
              <a:t>monzúny – stále vetry ovplyvňujúce J a JV Áziu</a:t>
            </a:r>
          </a:p>
        </p:txBody>
      </p:sp>
      <p:pic>
        <p:nvPicPr>
          <p:cNvPr id="6147" name="Obrázok 3">
            <a:extLst>
              <a:ext uri="{FF2B5EF4-FFF2-40B4-BE49-F238E27FC236}">
                <a16:creationId xmlns="" xmlns:a16="http://schemas.microsoft.com/office/drawing/2014/main" id="{CD4EAE60-8186-4694-A72C-9EFDFFA5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854200"/>
            <a:ext cx="10555288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monzúny</a:t>
            </a:r>
            <a:endParaRPr lang="sk-SK" b="1" dirty="0"/>
          </a:p>
        </p:txBody>
      </p:sp>
      <p:sp>
        <p:nvSpPr>
          <p:cNvPr id="4" name="Obdĺžnik 3"/>
          <p:cNvSpPr/>
          <p:nvPr/>
        </p:nvSpPr>
        <p:spPr>
          <a:xfrm>
            <a:off x="719403" y="1196752"/>
            <a:ext cx="2208245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tx1"/>
                </a:solidFill>
              </a:rPr>
              <a:t>Def</a:t>
            </a:r>
            <a:r>
              <a:rPr lang="sk-SK" sz="2800" b="1" dirty="0" smtClean="0">
                <a:solidFill>
                  <a:schemeClr val="tx1"/>
                </a:solidFill>
              </a:rPr>
              <a:t>.: ???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2 typy:  ?</a:t>
            </a:r>
          </a:p>
          <a:p>
            <a:pPr algn="ctr"/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5" name="Šípka dolu 4"/>
          <p:cNvSpPr/>
          <p:nvPr/>
        </p:nvSpPr>
        <p:spPr>
          <a:xfrm>
            <a:off x="3599723" y="1052736"/>
            <a:ext cx="864096" cy="244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8112224" y="1052736"/>
            <a:ext cx="864096" cy="244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1871531" y="3789040"/>
            <a:ext cx="3648405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LETNÝ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864086" y="3789040"/>
            <a:ext cx="3648405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ZIMNÝ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0" y="5373216"/>
            <a:ext cx="2831637" cy="93610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Voľná forma 9"/>
          <p:cNvSpPr/>
          <p:nvPr/>
        </p:nvSpPr>
        <p:spPr>
          <a:xfrm>
            <a:off x="3023659" y="5229201"/>
            <a:ext cx="2722880" cy="576775"/>
          </a:xfrm>
          <a:custGeom>
            <a:avLst/>
            <a:gdLst>
              <a:gd name="connsiteX0" fmla="*/ 0 w 2042160"/>
              <a:gd name="connsiteY0" fmla="*/ 576775 h 576775"/>
              <a:gd name="connsiteX1" fmla="*/ 520504 w 2042160"/>
              <a:gd name="connsiteY1" fmla="*/ 182880 h 576775"/>
              <a:gd name="connsiteX2" fmla="*/ 703384 w 2042160"/>
              <a:gd name="connsiteY2" fmla="*/ 182880 h 576775"/>
              <a:gd name="connsiteX3" fmla="*/ 1026941 w 2042160"/>
              <a:gd name="connsiteY3" fmla="*/ 323557 h 576775"/>
              <a:gd name="connsiteX4" fmla="*/ 1139483 w 2042160"/>
              <a:gd name="connsiteY4" fmla="*/ 492369 h 576775"/>
              <a:gd name="connsiteX5" fmla="*/ 1294227 w 2042160"/>
              <a:gd name="connsiteY5" fmla="*/ 492369 h 576775"/>
              <a:gd name="connsiteX6" fmla="*/ 1434904 w 2042160"/>
              <a:gd name="connsiteY6" fmla="*/ 70338 h 576775"/>
              <a:gd name="connsiteX7" fmla="*/ 1603717 w 2042160"/>
              <a:gd name="connsiteY7" fmla="*/ 70338 h 576775"/>
              <a:gd name="connsiteX8" fmla="*/ 1730326 w 2042160"/>
              <a:gd name="connsiteY8" fmla="*/ 84406 h 576775"/>
              <a:gd name="connsiteX9" fmla="*/ 1997612 w 2042160"/>
              <a:gd name="connsiteY9" fmla="*/ 422031 h 576775"/>
              <a:gd name="connsiteX10" fmla="*/ 1997612 w 2042160"/>
              <a:gd name="connsiteY10" fmla="*/ 407963 h 57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2160" h="576775">
                <a:moveTo>
                  <a:pt x="0" y="576775"/>
                </a:moveTo>
                <a:cubicBezTo>
                  <a:pt x="201636" y="412652"/>
                  <a:pt x="403273" y="248529"/>
                  <a:pt x="520504" y="182880"/>
                </a:cubicBezTo>
                <a:cubicBezTo>
                  <a:pt x="637735" y="117231"/>
                  <a:pt x="618978" y="159434"/>
                  <a:pt x="703384" y="182880"/>
                </a:cubicBezTo>
                <a:cubicBezTo>
                  <a:pt x="787790" y="206326"/>
                  <a:pt x="954258" y="271976"/>
                  <a:pt x="1026941" y="323557"/>
                </a:cubicBezTo>
                <a:cubicBezTo>
                  <a:pt x="1099624" y="375138"/>
                  <a:pt x="1094936" y="464234"/>
                  <a:pt x="1139483" y="492369"/>
                </a:cubicBezTo>
                <a:cubicBezTo>
                  <a:pt x="1184030" y="520504"/>
                  <a:pt x="1244990" y="562707"/>
                  <a:pt x="1294227" y="492369"/>
                </a:cubicBezTo>
                <a:cubicBezTo>
                  <a:pt x="1343464" y="422031"/>
                  <a:pt x="1383322" y="140676"/>
                  <a:pt x="1434904" y="70338"/>
                </a:cubicBezTo>
                <a:cubicBezTo>
                  <a:pt x="1486486" y="0"/>
                  <a:pt x="1554480" y="67993"/>
                  <a:pt x="1603717" y="70338"/>
                </a:cubicBezTo>
                <a:cubicBezTo>
                  <a:pt x="1652954" y="72683"/>
                  <a:pt x="1664677" y="25790"/>
                  <a:pt x="1730326" y="84406"/>
                </a:cubicBezTo>
                <a:cubicBezTo>
                  <a:pt x="1795975" y="143022"/>
                  <a:pt x="1953064" y="368105"/>
                  <a:pt x="1997612" y="422031"/>
                </a:cubicBezTo>
                <a:cubicBezTo>
                  <a:pt x="2042160" y="475957"/>
                  <a:pt x="2019886" y="441960"/>
                  <a:pt x="1997612" y="407963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Voľná forma 10"/>
          <p:cNvSpPr/>
          <p:nvPr/>
        </p:nvSpPr>
        <p:spPr>
          <a:xfrm>
            <a:off x="2927648" y="5805265"/>
            <a:ext cx="2722880" cy="576775"/>
          </a:xfrm>
          <a:custGeom>
            <a:avLst/>
            <a:gdLst>
              <a:gd name="connsiteX0" fmla="*/ 0 w 2042160"/>
              <a:gd name="connsiteY0" fmla="*/ 576775 h 576775"/>
              <a:gd name="connsiteX1" fmla="*/ 520504 w 2042160"/>
              <a:gd name="connsiteY1" fmla="*/ 182880 h 576775"/>
              <a:gd name="connsiteX2" fmla="*/ 703384 w 2042160"/>
              <a:gd name="connsiteY2" fmla="*/ 182880 h 576775"/>
              <a:gd name="connsiteX3" fmla="*/ 1026941 w 2042160"/>
              <a:gd name="connsiteY3" fmla="*/ 323557 h 576775"/>
              <a:gd name="connsiteX4" fmla="*/ 1139483 w 2042160"/>
              <a:gd name="connsiteY4" fmla="*/ 492369 h 576775"/>
              <a:gd name="connsiteX5" fmla="*/ 1294227 w 2042160"/>
              <a:gd name="connsiteY5" fmla="*/ 492369 h 576775"/>
              <a:gd name="connsiteX6" fmla="*/ 1434904 w 2042160"/>
              <a:gd name="connsiteY6" fmla="*/ 70338 h 576775"/>
              <a:gd name="connsiteX7" fmla="*/ 1603717 w 2042160"/>
              <a:gd name="connsiteY7" fmla="*/ 70338 h 576775"/>
              <a:gd name="connsiteX8" fmla="*/ 1730326 w 2042160"/>
              <a:gd name="connsiteY8" fmla="*/ 84406 h 576775"/>
              <a:gd name="connsiteX9" fmla="*/ 1997612 w 2042160"/>
              <a:gd name="connsiteY9" fmla="*/ 422031 h 576775"/>
              <a:gd name="connsiteX10" fmla="*/ 1997612 w 2042160"/>
              <a:gd name="connsiteY10" fmla="*/ 407963 h 57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2160" h="576775">
                <a:moveTo>
                  <a:pt x="0" y="576775"/>
                </a:moveTo>
                <a:cubicBezTo>
                  <a:pt x="201636" y="412652"/>
                  <a:pt x="403273" y="248529"/>
                  <a:pt x="520504" y="182880"/>
                </a:cubicBezTo>
                <a:cubicBezTo>
                  <a:pt x="637735" y="117231"/>
                  <a:pt x="618978" y="159434"/>
                  <a:pt x="703384" y="182880"/>
                </a:cubicBezTo>
                <a:cubicBezTo>
                  <a:pt x="787790" y="206326"/>
                  <a:pt x="954258" y="271976"/>
                  <a:pt x="1026941" y="323557"/>
                </a:cubicBezTo>
                <a:cubicBezTo>
                  <a:pt x="1099624" y="375138"/>
                  <a:pt x="1094936" y="464234"/>
                  <a:pt x="1139483" y="492369"/>
                </a:cubicBezTo>
                <a:cubicBezTo>
                  <a:pt x="1184030" y="520504"/>
                  <a:pt x="1244990" y="562707"/>
                  <a:pt x="1294227" y="492369"/>
                </a:cubicBezTo>
                <a:cubicBezTo>
                  <a:pt x="1343464" y="422031"/>
                  <a:pt x="1383322" y="140676"/>
                  <a:pt x="1434904" y="70338"/>
                </a:cubicBezTo>
                <a:cubicBezTo>
                  <a:pt x="1486486" y="0"/>
                  <a:pt x="1554480" y="67993"/>
                  <a:pt x="1603717" y="70338"/>
                </a:cubicBezTo>
                <a:cubicBezTo>
                  <a:pt x="1652954" y="72683"/>
                  <a:pt x="1664677" y="25790"/>
                  <a:pt x="1730326" y="84406"/>
                </a:cubicBezTo>
                <a:cubicBezTo>
                  <a:pt x="1795975" y="143022"/>
                  <a:pt x="1953064" y="368105"/>
                  <a:pt x="1997612" y="422031"/>
                </a:cubicBezTo>
                <a:cubicBezTo>
                  <a:pt x="2042160" y="475957"/>
                  <a:pt x="2019886" y="441960"/>
                  <a:pt x="1997612" y="407963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6288022" y="5373216"/>
            <a:ext cx="2831637" cy="93610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Voľná forma 12"/>
          <p:cNvSpPr/>
          <p:nvPr/>
        </p:nvSpPr>
        <p:spPr>
          <a:xfrm>
            <a:off x="9072331" y="5229201"/>
            <a:ext cx="2722880" cy="576775"/>
          </a:xfrm>
          <a:custGeom>
            <a:avLst/>
            <a:gdLst>
              <a:gd name="connsiteX0" fmla="*/ 0 w 2042160"/>
              <a:gd name="connsiteY0" fmla="*/ 576775 h 576775"/>
              <a:gd name="connsiteX1" fmla="*/ 520504 w 2042160"/>
              <a:gd name="connsiteY1" fmla="*/ 182880 h 576775"/>
              <a:gd name="connsiteX2" fmla="*/ 703384 w 2042160"/>
              <a:gd name="connsiteY2" fmla="*/ 182880 h 576775"/>
              <a:gd name="connsiteX3" fmla="*/ 1026941 w 2042160"/>
              <a:gd name="connsiteY3" fmla="*/ 323557 h 576775"/>
              <a:gd name="connsiteX4" fmla="*/ 1139483 w 2042160"/>
              <a:gd name="connsiteY4" fmla="*/ 492369 h 576775"/>
              <a:gd name="connsiteX5" fmla="*/ 1294227 w 2042160"/>
              <a:gd name="connsiteY5" fmla="*/ 492369 h 576775"/>
              <a:gd name="connsiteX6" fmla="*/ 1434904 w 2042160"/>
              <a:gd name="connsiteY6" fmla="*/ 70338 h 576775"/>
              <a:gd name="connsiteX7" fmla="*/ 1603717 w 2042160"/>
              <a:gd name="connsiteY7" fmla="*/ 70338 h 576775"/>
              <a:gd name="connsiteX8" fmla="*/ 1730326 w 2042160"/>
              <a:gd name="connsiteY8" fmla="*/ 84406 h 576775"/>
              <a:gd name="connsiteX9" fmla="*/ 1997612 w 2042160"/>
              <a:gd name="connsiteY9" fmla="*/ 422031 h 576775"/>
              <a:gd name="connsiteX10" fmla="*/ 1997612 w 2042160"/>
              <a:gd name="connsiteY10" fmla="*/ 407963 h 57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2160" h="576775">
                <a:moveTo>
                  <a:pt x="0" y="576775"/>
                </a:moveTo>
                <a:cubicBezTo>
                  <a:pt x="201636" y="412652"/>
                  <a:pt x="403273" y="248529"/>
                  <a:pt x="520504" y="182880"/>
                </a:cubicBezTo>
                <a:cubicBezTo>
                  <a:pt x="637735" y="117231"/>
                  <a:pt x="618978" y="159434"/>
                  <a:pt x="703384" y="182880"/>
                </a:cubicBezTo>
                <a:cubicBezTo>
                  <a:pt x="787790" y="206326"/>
                  <a:pt x="954258" y="271976"/>
                  <a:pt x="1026941" y="323557"/>
                </a:cubicBezTo>
                <a:cubicBezTo>
                  <a:pt x="1099624" y="375138"/>
                  <a:pt x="1094936" y="464234"/>
                  <a:pt x="1139483" y="492369"/>
                </a:cubicBezTo>
                <a:cubicBezTo>
                  <a:pt x="1184030" y="520504"/>
                  <a:pt x="1244990" y="562707"/>
                  <a:pt x="1294227" y="492369"/>
                </a:cubicBezTo>
                <a:cubicBezTo>
                  <a:pt x="1343464" y="422031"/>
                  <a:pt x="1383322" y="140676"/>
                  <a:pt x="1434904" y="70338"/>
                </a:cubicBezTo>
                <a:cubicBezTo>
                  <a:pt x="1486486" y="0"/>
                  <a:pt x="1554480" y="67993"/>
                  <a:pt x="1603717" y="70338"/>
                </a:cubicBezTo>
                <a:cubicBezTo>
                  <a:pt x="1652954" y="72683"/>
                  <a:pt x="1664677" y="25790"/>
                  <a:pt x="1730326" y="84406"/>
                </a:cubicBezTo>
                <a:cubicBezTo>
                  <a:pt x="1795975" y="143022"/>
                  <a:pt x="1953064" y="368105"/>
                  <a:pt x="1997612" y="422031"/>
                </a:cubicBezTo>
                <a:cubicBezTo>
                  <a:pt x="2042160" y="475957"/>
                  <a:pt x="2019886" y="441960"/>
                  <a:pt x="1997612" y="407963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Voľná forma 13"/>
          <p:cNvSpPr/>
          <p:nvPr/>
        </p:nvSpPr>
        <p:spPr>
          <a:xfrm>
            <a:off x="9168341" y="5877273"/>
            <a:ext cx="2722880" cy="576775"/>
          </a:xfrm>
          <a:custGeom>
            <a:avLst/>
            <a:gdLst>
              <a:gd name="connsiteX0" fmla="*/ 0 w 2042160"/>
              <a:gd name="connsiteY0" fmla="*/ 576775 h 576775"/>
              <a:gd name="connsiteX1" fmla="*/ 520504 w 2042160"/>
              <a:gd name="connsiteY1" fmla="*/ 182880 h 576775"/>
              <a:gd name="connsiteX2" fmla="*/ 703384 w 2042160"/>
              <a:gd name="connsiteY2" fmla="*/ 182880 h 576775"/>
              <a:gd name="connsiteX3" fmla="*/ 1026941 w 2042160"/>
              <a:gd name="connsiteY3" fmla="*/ 323557 h 576775"/>
              <a:gd name="connsiteX4" fmla="*/ 1139483 w 2042160"/>
              <a:gd name="connsiteY4" fmla="*/ 492369 h 576775"/>
              <a:gd name="connsiteX5" fmla="*/ 1294227 w 2042160"/>
              <a:gd name="connsiteY5" fmla="*/ 492369 h 576775"/>
              <a:gd name="connsiteX6" fmla="*/ 1434904 w 2042160"/>
              <a:gd name="connsiteY6" fmla="*/ 70338 h 576775"/>
              <a:gd name="connsiteX7" fmla="*/ 1603717 w 2042160"/>
              <a:gd name="connsiteY7" fmla="*/ 70338 h 576775"/>
              <a:gd name="connsiteX8" fmla="*/ 1730326 w 2042160"/>
              <a:gd name="connsiteY8" fmla="*/ 84406 h 576775"/>
              <a:gd name="connsiteX9" fmla="*/ 1997612 w 2042160"/>
              <a:gd name="connsiteY9" fmla="*/ 422031 h 576775"/>
              <a:gd name="connsiteX10" fmla="*/ 1997612 w 2042160"/>
              <a:gd name="connsiteY10" fmla="*/ 407963 h 57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2160" h="576775">
                <a:moveTo>
                  <a:pt x="0" y="576775"/>
                </a:moveTo>
                <a:cubicBezTo>
                  <a:pt x="201636" y="412652"/>
                  <a:pt x="403273" y="248529"/>
                  <a:pt x="520504" y="182880"/>
                </a:cubicBezTo>
                <a:cubicBezTo>
                  <a:pt x="637735" y="117231"/>
                  <a:pt x="618978" y="159434"/>
                  <a:pt x="703384" y="182880"/>
                </a:cubicBezTo>
                <a:cubicBezTo>
                  <a:pt x="787790" y="206326"/>
                  <a:pt x="954258" y="271976"/>
                  <a:pt x="1026941" y="323557"/>
                </a:cubicBezTo>
                <a:cubicBezTo>
                  <a:pt x="1099624" y="375138"/>
                  <a:pt x="1094936" y="464234"/>
                  <a:pt x="1139483" y="492369"/>
                </a:cubicBezTo>
                <a:cubicBezTo>
                  <a:pt x="1184030" y="520504"/>
                  <a:pt x="1244990" y="562707"/>
                  <a:pt x="1294227" y="492369"/>
                </a:cubicBezTo>
                <a:cubicBezTo>
                  <a:pt x="1343464" y="422031"/>
                  <a:pt x="1383322" y="140676"/>
                  <a:pt x="1434904" y="70338"/>
                </a:cubicBezTo>
                <a:cubicBezTo>
                  <a:pt x="1486486" y="0"/>
                  <a:pt x="1554480" y="67993"/>
                  <a:pt x="1603717" y="70338"/>
                </a:cubicBezTo>
                <a:cubicBezTo>
                  <a:pt x="1652954" y="72683"/>
                  <a:pt x="1664677" y="25790"/>
                  <a:pt x="1730326" y="84406"/>
                </a:cubicBezTo>
                <a:cubicBezTo>
                  <a:pt x="1795975" y="143022"/>
                  <a:pt x="1953064" y="368105"/>
                  <a:pt x="1997612" y="422031"/>
                </a:cubicBezTo>
                <a:cubicBezTo>
                  <a:pt x="2042160" y="475957"/>
                  <a:pt x="2019886" y="441960"/>
                  <a:pt x="1997612" y="407963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prava 14"/>
          <p:cNvSpPr/>
          <p:nvPr/>
        </p:nvSpPr>
        <p:spPr>
          <a:xfrm>
            <a:off x="7440149" y="4581128"/>
            <a:ext cx="2880320" cy="10801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Šípka doprava 15"/>
          <p:cNvSpPr/>
          <p:nvPr/>
        </p:nvSpPr>
        <p:spPr>
          <a:xfrm rot="10800000">
            <a:off x="1487488" y="4509120"/>
            <a:ext cx="2880320" cy="10801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7" name="Obrázok 16" descr="225px-Location-Asia-UNsubreg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7435" y="781665"/>
            <a:ext cx="9601067" cy="5632626"/>
          </a:xfrm>
          <a:prstGeom prst="rect">
            <a:avLst/>
          </a:prstGeom>
        </p:spPr>
      </p:pic>
      <p:sp>
        <p:nvSpPr>
          <p:cNvPr id="18" name="Ovál 17"/>
          <p:cNvSpPr/>
          <p:nvPr/>
        </p:nvSpPr>
        <p:spPr>
          <a:xfrm>
            <a:off x="4751851" y="3356992"/>
            <a:ext cx="4992555" cy="273630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Obrázok 2">
            <a:extLst>
              <a:ext uri="{FF2B5EF4-FFF2-40B4-BE49-F238E27FC236}">
                <a16:creationId xmlns="" xmlns:a16="http://schemas.microsoft.com/office/drawing/2014/main" id="{47418AEE-741B-43D6-B7DD-CC69F4799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117475"/>
            <a:ext cx="7799387" cy="656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BlokTextu 2">
            <a:extLst>
              <a:ext uri="{FF2B5EF4-FFF2-40B4-BE49-F238E27FC236}">
                <a16:creationId xmlns="" xmlns:a16="http://schemas.microsoft.com/office/drawing/2014/main" id="{7E08FEAC-2A84-4D2B-96AD-A353B43B4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338" y="2978150"/>
            <a:ext cx="396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800" b="1"/>
              <a:t>Akým smerom prúdi letný monzún?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800" b="1"/>
              <a:t>Akým smerom prúdi zimný monzún?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9461B969-A517-4501-A5AE-72BA961D3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8195" name="Rectangle 10">
            <a:extLst>
              <a:ext uri="{FF2B5EF4-FFF2-40B4-BE49-F238E27FC236}">
                <a16:creationId xmlns="" xmlns:a16="http://schemas.microsoft.com/office/drawing/2014/main" id="{D5C5CEEB-F8BC-47B0-AC12-9B158E325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sk-SK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sk-SK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sk-SK" altLang="sk-SK" sz="1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k-SK" altLang="sk-SK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96" name="Rectangle 12">
            <a:extLst>
              <a:ext uri="{FF2B5EF4-FFF2-40B4-BE49-F238E27FC236}">
                <a16:creationId xmlns="" xmlns:a16="http://schemas.microsoft.com/office/drawing/2014/main" id="{BBCD027A-7D8B-456F-9BF6-37997DA1F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8197" name="Rectangle 16">
            <a:extLst>
              <a:ext uri="{FF2B5EF4-FFF2-40B4-BE49-F238E27FC236}">
                <a16:creationId xmlns="" xmlns:a16="http://schemas.microsoft.com/office/drawing/2014/main" id="{7049A1E6-4605-4ACB-AB08-3428A6255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sk-SK" sz="110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endParaRPr lang="de-DE" altLang="sk-SK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8" name="Obrázok 14">
            <a:extLst>
              <a:ext uri="{FF2B5EF4-FFF2-40B4-BE49-F238E27FC236}">
                <a16:creationId xmlns="" xmlns:a16="http://schemas.microsoft.com/office/drawing/2014/main" id="{694A68E2-B07E-43B8-9A72-91FC9E665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68288"/>
            <a:ext cx="11412538" cy="635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AutoShape 5">
            <a:extLst>
              <a:ext uri="{FF2B5EF4-FFF2-40B4-BE49-F238E27FC236}">
                <a16:creationId xmlns="" xmlns:a16="http://schemas.microsoft.com/office/drawing/2014/main" id="{444A932A-6D64-41CA-84BF-052BD7BBAEF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9725" y="246063"/>
            <a:ext cx="4205288" cy="1044575"/>
          </a:xfrm>
          <a:prstGeom prst="wedgeRoundRectCallout">
            <a:avLst>
              <a:gd name="adj1" fmla="val 2648"/>
              <a:gd name="adj2" fmla="val 68630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sk-SK" altLang="sk-SK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altLang="sk-SK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Čo vidím na obrázku</a:t>
            </a:r>
            <a:r>
              <a:rPr lang="de-DE" altLang="sk-SK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sk-SK" altLang="sk-SK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k-SK" altLang="sk-SK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="" xmlns:a16="http://schemas.microsoft.com/office/drawing/2014/main" id="{4AE7A96E-2504-4696-939A-3D79F32C5C8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99338" y="5549900"/>
            <a:ext cx="4460875" cy="1098550"/>
          </a:xfrm>
          <a:prstGeom prst="wedgeRoundRectCallout">
            <a:avLst>
              <a:gd name="adj1" fmla="val -1194"/>
              <a:gd name="adj2" fmla="val 88171"/>
              <a:gd name="adj3" fmla="val 16667"/>
            </a:avLst>
          </a:prstGeom>
          <a:solidFill>
            <a:srgbClr val="FFFFFF"/>
          </a:solidFill>
          <a:ln w="9525">
            <a:solidFill>
              <a:schemeClr val="tx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upright="1"/>
          <a:lstStyle/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sk-SK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sk-SK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Čo to znamená pre ľudí ktorí tam žijú?</a:t>
            </a:r>
            <a:endParaRPr lang="sk-SK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="" xmlns:a16="http://schemas.microsoft.com/office/drawing/2014/main" id="{5BF06838-EFB5-44DA-A07C-37CD23416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9219" name="Rectangle 10">
            <a:extLst>
              <a:ext uri="{FF2B5EF4-FFF2-40B4-BE49-F238E27FC236}">
                <a16:creationId xmlns="" xmlns:a16="http://schemas.microsoft.com/office/drawing/2014/main" id="{8EC8476D-F995-4177-8D7C-896109AC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sk-SK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sk-SK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sk-SK" altLang="sk-SK" sz="1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k-SK" altLang="sk-SK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20" name="Rectangle 12">
            <a:extLst>
              <a:ext uri="{FF2B5EF4-FFF2-40B4-BE49-F238E27FC236}">
                <a16:creationId xmlns="" xmlns:a16="http://schemas.microsoft.com/office/drawing/2014/main" id="{DD62B353-2BA6-4E81-89DF-DA5A3BCE8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9221" name="Rectangle 16">
            <a:extLst>
              <a:ext uri="{FF2B5EF4-FFF2-40B4-BE49-F238E27FC236}">
                <a16:creationId xmlns="" xmlns:a16="http://schemas.microsoft.com/office/drawing/2014/main" id="{A598E61C-05C6-478E-9D08-BE3BCA37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sk-SK" sz="110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endParaRPr lang="de-DE" altLang="sk-SK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22" name="Obrázok 8">
            <a:extLst>
              <a:ext uri="{FF2B5EF4-FFF2-40B4-BE49-F238E27FC236}">
                <a16:creationId xmlns="" xmlns:a16="http://schemas.microsoft.com/office/drawing/2014/main" id="{FE036BF9-ECFC-4F11-BCA7-4E4670B36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15900"/>
            <a:ext cx="11587163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AutoShape 5">
            <a:extLst>
              <a:ext uri="{FF2B5EF4-FFF2-40B4-BE49-F238E27FC236}">
                <a16:creationId xmlns="" xmlns:a16="http://schemas.microsoft.com/office/drawing/2014/main" id="{B1C566D6-288E-4844-A011-7F8CC53E55D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9400" y="215900"/>
            <a:ext cx="5761038" cy="938213"/>
          </a:xfrm>
          <a:prstGeom prst="wedgeRoundRectCallout">
            <a:avLst>
              <a:gd name="adj1" fmla="val 2648"/>
              <a:gd name="adj2" fmla="val 68630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Čo vidím na </a:t>
            </a:r>
            <a:r>
              <a:rPr lang="sk-SK" altLang="sk-SK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Čo vidím na obrázku</a:t>
            </a:r>
            <a:r>
              <a:rPr lang="de-DE" altLang="sk-SK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sk-SK" altLang="sk-SK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k-SK" altLang="sk-SK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="" xmlns:a16="http://schemas.microsoft.com/office/drawing/2014/main" id="{D0ED1AE4-AC66-4C68-85E2-9719628353E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19900" y="5618163"/>
            <a:ext cx="5046663" cy="1050925"/>
          </a:xfrm>
          <a:prstGeom prst="wedgeRoundRectCallout">
            <a:avLst>
              <a:gd name="adj1" fmla="val -1194"/>
              <a:gd name="adj2" fmla="val 88171"/>
              <a:gd name="adj3" fmla="val 16667"/>
            </a:avLst>
          </a:prstGeom>
          <a:solidFill>
            <a:srgbClr val="FFFFFF"/>
          </a:solidFill>
          <a:ln w="9525">
            <a:solidFill>
              <a:schemeClr val="tx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upright="1"/>
          <a:lstStyle/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sk-SK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Čo to znamená pre ľudí, ktorí</a:t>
            </a:r>
            <a:r>
              <a:rPr lang="sk-SK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 žijú?</a:t>
            </a:r>
            <a:endParaRPr lang="sk-SK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ĺbka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162</Words>
  <Application>Microsoft Office PowerPoint</Application>
  <PresentationFormat>Vlastná</PresentationFormat>
  <Paragraphs>45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Hĺbka</vt:lpstr>
      <vt:lpstr>Podnebie Ázie</vt:lpstr>
      <vt:lpstr>Podnebné činitele:</vt:lpstr>
      <vt:lpstr>Činitele, ktoré vplývajú na podnebie Ázie: </vt:lpstr>
      <vt:lpstr>Snímka 4</vt:lpstr>
      <vt:lpstr>Snímka 5</vt:lpstr>
      <vt:lpstr>monzúny</vt:lpstr>
      <vt:lpstr>Snímka 7</vt:lpstr>
      <vt:lpstr>Snímka 8</vt:lpstr>
      <vt:lpstr>Snímka 9</vt:lpstr>
      <vt:lpstr>TAJFÚN</vt:lpstr>
      <vt:lpstr>TEPLOTNÉ A ZRÁŽKOVÉ REKORDY SVETA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Simonka</dc:creator>
  <cp:lastModifiedBy>hp</cp:lastModifiedBy>
  <cp:revision>40</cp:revision>
  <dcterms:created xsi:type="dcterms:W3CDTF">2017-02-20T14:43:26Z</dcterms:created>
  <dcterms:modified xsi:type="dcterms:W3CDTF">2021-03-09T07:55:55Z</dcterms:modified>
</cp:coreProperties>
</file>