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46198-0D36-4296-A728-E6AB65EE8D7C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BDF4F-82C4-456A-83A6-98420F0C66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274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D50D12-FD76-42C8-9203-E366E943A363}" type="datetimeFigureOut">
              <a:rPr lang="sk-SK" smtClean="0"/>
              <a:t>17.03.2020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/>
          <a:lstStyle/>
          <a:p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400600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Próza:</a:t>
            </a:r>
          </a:p>
          <a:p>
            <a:r>
              <a:rPr lang="sk-SK" b="1" dirty="0"/>
              <a:t>(1945 - 1948) </a:t>
            </a:r>
            <a:r>
              <a:rPr lang="sk-SK" dirty="0"/>
              <a:t>– v tomto období v próze doznievajú lyrizačné tendencie (v literatúre sa naplno prejavili v medzivojnovom období)</a:t>
            </a:r>
          </a:p>
          <a:p>
            <a:r>
              <a:rPr lang="sk-SK" dirty="0"/>
              <a:t>aktuálna téma – SNP, protifašistický odboj – spracovaná na základe autentických zážitkov</a:t>
            </a:r>
          </a:p>
          <a:p>
            <a:r>
              <a:rPr lang="sk-SK" dirty="0"/>
              <a:t>Vznikli hodnotné diela, napr. F. Hečko – román Červené víno (aj iné diela), dotýkajú sa zrastenosti človeka jednotlivca s pôdou, rodinnou tradíciou, mravnými a spoločenskými otázkami, vierou v Boha...</a:t>
            </a:r>
          </a:p>
          <a:p>
            <a:r>
              <a:rPr lang="sk-SK" b="1" dirty="0"/>
              <a:t>(1948 - 1954) </a:t>
            </a:r>
            <a:r>
              <a:rPr lang="sk-SK" dirty="0"/>
              <a:t>– zoštátnili sa cirkevné a súkromné vydavateľstvá, boli zlikvidované časopisy, začala sa uplatňovať jednotná tvorivá umelecká metóda – SOCIALISTICKÝ REALIZMUS, literatúra a umenie začali byť CENTRÁLNE RIADENÉ, umelecká hodnota </a:t>
            </a:r>
            <a:r>
              <a:rPr lang="sk-SK" b="1" dirty="0"/>
              <a:t>  </a:t>
            </a:r>
            <a:r>
              <a:rPr lang="sk-SK" dirty="0"/>
              <a:t>literárnych diel prudko klesá;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2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</p:spPr>
        <p:txBody>
          <a:bodyPr>
            <a:normAutofit lnSpcReduction="10000"/>
          </a:bodyPr>
          <a:lstStyle/>
          <a:p>
            <a:r>
              <a:rPr lang="sk-SK" dirty="0"/>
              <a:t>Oneskorené reportáže – 11 reportážnych príbehov o ľuďoch, ktorí boli poznačení obdobím 50. rokov</a:t>
            </a:r>
          </a:p>
          <a:p>
            <a:r>
              <a:rPr lang="sk-SK" dirty="0"/>
              <a:t>Ako chutí moc – posledne doma vydané dielo, román – pamflet (hanopis, dielo s hanlivým obsahom), bolo predmetom rozboru</a:t>
            </a:r>
          </a:p>
          <a:p>
            <a:pPr marL="0" indent="0">
              <a:buNone/>
            </a:pPr>
            <a:r>
              <a:rPr lang="sk-SK" dirty="0"/>
              <a:t>                         b) exilová tvorba (po r. 1968)</a:t>
            </a:r>
          </a:p>
          <a:p>
            <a:r>
              <a:rPr lang="sk-SK" dirty="0"/>
              <a:t>Diela boli napísané v nemčine, neskôr preložené do iných jazykov, napísal aj 9 filmových scenárov, politické eseje</a:t>
            </a:r>
          </a:p>
          <a:p>
            <a:r>
              <a:rPr lang="sk-SK" dirty="0"/>
              <a:t>Súdruh Munchhausen – autor sa vracia do totality, do obdobia eštébackého sliedenia, vyšetrovania... Hlavná postava je súdruh Munchhausen, potomok slávneho baróna, ktorý prišiel do krajiny rozvinutého socializmu a chce spoznať všetky jeho stránky.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382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58644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Autor využíva tzv. kľúčový princíp – čitateľ s istým rozhľadom pod menami, ktoré sa v diele vyskytujú, spozná konkrétne historické postavy.</a:t>
            </a:r>
          </a:p>
          <a:p>
            <a:endParaRPr lang="sk-SK" dirty="0"/>
          </a:p>
          <a:p>
            <a:r>
              <a:rPr lang="sk-SK" dirty="0"/>
              <a:t>Rudolf Jašík</a:t>
            </a:r>
          </a:p>
          <a:p>
            <a:pPr marL="0" indent="0">
              <a:buNone/>
            </a:pPr>
            <a:r>
              <a:rPr lang="sk-SK" dirty="0"/>
              <a:t>    prozaik, účastník 2. SV, partizán, začínal poéziou, potom sa venoval </a:t>
            </a:r>
          </a:p>
          <a:p>
            <a:pPr marL="0" indent="0">
              <a:buNone/>
            </a:pPr>
            <a:r>
              <a:rPr lang="sk-SK" dirty="0"/>
              <a:t>    písaniu prózy(autentické zážitky – </a:t>
            </a:r>
          </a:p>
          <a:p>
            <a:pPr marL="0" indent="0">
              <a:buNone/>
            </a:pPr>
            <a:r>
              <a:rPr lang="sk-SK" dirty="0"/>
              <a:t>    SNP, 2. SV), poviedky, novely, romány</a:t>
            </a:r>
          </a:p>
          <a:p>
            <a:pPr marL="0" indent="0">
              <a:buNone/>
            </a:pPr>
            <a:r>
              <a:rPr lang="sk-SK" dirty="0"/>
              <a:t>   román – Námestie svätej Alžbety – r. 1958</a:t>
            </a:r>
          </a:p>
          <a:p>
            <a:pPr marL="0" indent="0">
              <a:buNone/>
            </a:pPr>
            <a:r>
              <a:rPr lang="sk-SK" dirty="0"/>
              <a:t>   téma: 2. SV, židovská otázka, tragický príbeh lásky  židovského </a:t>
            </a:r>
          </a:p>
          <a:p>
            <a:pPr marL="0" indent="0">
              <a:buNone/>
            </a:pPr>
            <a:r>
              <a:rPr lang="sk-SK" dirty="0"/>
              <a:t>   dievčaťa Evy a Igora</a:t>
            </a:r>
          </a:p>
          <a:p>
            <a:pPr marL="0" indent="0">
              <a:buNone/>
            </a:pPr>
            <a:r>
              <a:rPr lang="sk-SK" dirty="0"/>
              <a:t>   miesto: mesto pod Viničným vrchom  (Nitra)</a:t>
            </a:r>
          </a:p>
          <a:p>
            <a:pPr marL="0" indent="0">
              <a:buNone/>
            </a:pPr>
            <a:r>
              <a:rPr lang="sk-SK" dirty="0"/>
              <a:t>   Postavy: </a:t>
            </a:r>
            <a:r>
              <a:rPr lang="sk-SK" u="sng" dirty="0"/>
              <a:t>Igor</a:t>
            </a:r>
            <a:r>
              <a:rPr lang="sk-SK" dirty="0"/>
              <a:t> – hlavná postava, ktorá sa počas deja mení, z chlapca sa </a:t>
            </a:r>
          </a:p>
          <a:p>
            <a:pPr marL="0" indent="0">
              <a:buNone/>
            </a:pPr>
            <a:r>
              <a:rPr lang="sk-SK" dirty="0"/>
              <a:t>                  pod vplyvom udalostí mení na muža, zabije holiča Flórika, je to </a:t>
            </a:r>
          </a:p>
          <a:p>
            <a:pPr marL="0" indent="0">
              <a:buNone/>
            </a:pPr>
            <a:r>
              <a:rPr lang="sk-SK" dirty="0"/>
              <a:t>                  z jeho strany akt pomsty za Evu</a:t>
            </a:r>
          </a:p>
          <a:p>
            <a:pPr marL="0" indent="0">
              <a:buNone/>
            </a:pPr>
            <a:r>
              <a:rPr lang="sk-SK" dirty="0"/>
              <a:t>                  </a:t>
            </a:r>
            <a:r>
              <a:rPr lang="sk-SK" u="sng" dirty="0"/>
              <a:t>Eva </a:t>
            </a:r>
            <a:r>
              <a:rPr lang="sk-SK" dirty="0"/>
              <a:t>– musí nosiť židovskú hviezdu, židovskí obyvatelia sú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55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                    zhromažďovaní v škole, tam ich strážia                    gardisti, Eva bola svedkom, ako nemecký </a:t>
            </a:r>
          </a:p>
          <a:p>
            <a:pPr marL="0" indent="0">
              <a:buNone/>
            </a:pPr>
            <a:r>
              <a:rPr lang="sk-SK" dirty="0"/>
              <a:t>                    vojak priláka malé dieťa na maškrty a zastrelí </a:t>
            </a:r>
          </a:p>
          <a:p>
            <a:pPr marL="0" indent="0">
              <a:buNone/>
            </a:pPr>
            <a:r>
              <a:rPr lang="sk-SK" dirty="0"/>
              <a:t>                    ho, Eva s 2 kamarátmi idú po mŕtveho </a:t>
            </a:r>
          </a:p>
          <a:p>
            <a:pPr marL="0" indent="0">
              <a:buNone/>
            </a:pPr>
            <a:r>
              <a:rPr lang="sk-SK" dirty="0"/>
              <a:t>                    chlapca a zastrelia ho dávkou zo samopalu</a:t>
            </a:r>
          </a:p>
          <a:p>
            <a:pPr marL="0" indent="0">
              <a:buNone/>
            </a:pPr>
            <a:r>
              <a:rPr lang="sk-SK" dirty="0"/>
              <a:t>                   </a:t>
            </a:r>
            <a:r>
              <a:rPr lang="sk-SK" u="sng" dirty="0"/>
              <a:t>Samko</a:t>
            </a:r>
            <a:r>
              <a:rPr lang="sk-SK" dirty="0"/>
              <a:t> – otec Evy, ťažko nesie dcérinu smrť,</a:t>
            </a:r>
          </a:p>
          <a:p>
            <a:pPr marL="0" indent="0">
              <a:buNone/>
            </a:pPr>
            <a:r>
              <a:rPr lang="sk-SK" dirty="0"/>
              <a:t>                   bojí sa o syna, a preto spolu s manželkou a </a:t>
            </a:r>
          </a:p>
          <a:p>
            <a:pPr marL="0" indent="0">
              <a:buNone/>
            </a:pPr>
            <a:r>
              <a:rPr lang="sk-SK" dirty="0"/>
              <a:t>                   synom zjedia otrávenú polievku (rezignácia)</a:t>
            </a:r>
          </a:p>
          <a:p>
            <a:pPr marL="0" indent="0">
              <a:buNone/>
            </a:pPr>
            <a:r>
              <a:rPr lang="sk-SK" dirty="0"/>
              <a:t>                   </a:t>
            </a:r>
            <a:r>
              <a:rPr lang="sk-SK" u="sng" dirty="0"/>
              <a:t>Žltý Dodo </a:t>
            </a:r>
            <a:r>
              <a:rPr lang="sk-SK" dirty="0"/>
              <a:t>– zradca, ktorý za peniaze udáva </a:t>
            </a:r>
          </a:p>
          <a:p>
            <a:pPr marL="0" indent="0">
              <a:buNone/>
            </a:pPr>
            <a:r>
              <a:rPr lang="sk-SK" dirty="0"/>
              <a:t>                   Židov, zrádza aj svojich kamarátov</a:t>
            </a:r>
          </a:p>
          <a:p>
            <a:pPr marL="0" indent="0">
              <a:buNone/>
            </a:pPr>
            <a:r>
              <a:rPr lang="sk-SK" dirty="0"/>
              <a:t>                   </a:t>
            </a:r>
            <a:r>
              <a:rPr lang="sk-SK" u="sng" dirty="0"/>
              <a:t>holič Flórik </a:t>
            </a:r>
            <a:r>
              <a:rPr lang="sk-SK" dirty="0"/>
              <a:t>– angažuje sa v Hlinkovej garde, </a:t>
            </a:r>
          </a:p>
          <a:p>
            <a:pPr marL="0" indent="0">
              <a:buNone/>
            </a:pPr>
            <a:r>
              <a:rPr lang="sk-SK" dirty="0"/>
              <a:t>                   prestal holiť Židov, dokonca na holičstve zverejnil </a:t>
            </a:r>
          </a:p>
          <a:p>
            <a:pPr marL="0" indent="0">
              <a:buNone/>
            </a:pPr>
            <a:r>
              <a:rPr lang="sk-SK" dirty="0"/>
              <a:t>                   názov, že ich nestrihá ani neholí, dovtedy žil zo </a:t>
            </a:r>
          </a:p>
          <a:p>
            <a:pPr marL="0" indent="0">
              <a:buNone/>
            </a:pPr>
            <a:r>
              <a:rPr lang="sk-SK" dirty="0"/>
              <a:t>                   židovskej klientely, veril, že zbohatne z politickej </a:t>
            </a:r>
          </a:p>
          <a:p>
            <a:pPr marL="0" indent="0">
              <a:buNone/>
            </a:pPr>
            <a:r>
              <a:rPr lang="sk-SK" dirty="0"/>
              <a:t>                   práce (HSĽS), sĺúbil jednej židovskej rodine, že ich </a:t>
            </a:r>
          </a:p>
          <a:p>
            <a:pPr marL="0" indent="0">
              <a:buNone/>
            </a:pPr>
            <a:r>
              <a:rPr lang="sk-SK" dirty="0"/>
              <a:t>                   prevedie cez hranice, no zabije ich.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18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               </a:t>
            </a:r>
            <a:r>
              <a:rPr lang="sk-SK" u="sng" dirty="0"/>
              <a:t>Maguš</a:t>
            </a:r>
            <a:r>
              <a:rPr lang="sk-SK" dirty="0"/>
              <a:t> -  pomáha Igorovi, keď chcel dať pokrstiť</a:t>
            </a:r>
          </a:p>
          <a:p>
            <a:pPr marL="0" indent="0">
              <a:buNone/>
            </a:pPr>
            <a:r>
              <a:rPr lang="sk-SK" dirty="0"/>
              <a:t>               Evu, radí Igorovi, aby spolu s Evou utiekli pod </a:t>
            </a:r>
          </a:p>
          <a:p>
            <a:pPr marL="0" indent="0">
              <a:buNone/>
            </a:pPr>
            <a:r>
              <a:rPr lang="sk-SK" dirty="0"/>
              <a:t>               falošným menom, to sa však nepodarilo. </a:t>
            </a:r>
          </a:p>
          <a:p>
            <a:pPr marL="0" indent="0">
              <a:buNone/>
            </a:pPr>
            <a:r>
              <a:rPr lang="sk-SK" dirty="0"/>
              <a:t>               Zachraňuje Igorovi život, keď zabije Flórika a </a:t>
            </a:r>
          </a:p>
          <a:p>
            <a:pPr marL="0" indent="0">
              <a:buNone/>
            </a:pPr>
            <a:r>
              <a:rPr lang="sk-SK" dirty="0"/>
              <a:t>               stráca zmysel života.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i="1" dirty="0"/>
              <a:t>„Láska je nesmrteľná. Neumiera. Len ide do hrobu.“</a:t>
            </a:r>
          </a:p>
          <a:p>
            <a:pPr marL="0" indent="0">
              <a:buNone/>
            </a:pPr>
            <a:r>
              <a:rPr lang="sk-SK" dirty="0"/>
              <a:t>Alfonz Bednár – prozaik, písal novely, romány, cestopisy, filmové scenáre</a:t>
            </a:r>
          </a:p>
          <a:p>
            <a:pPr marL="0" indent="0">
              <a:buNone/>
            </a:pPr>
            <a:r>
              <a:rPr lang="sk-SK" dirty="0"/>
              <a:t>zbierka noviel – Hodiny a minúty, tu je zaradená novela</a:t>
            </a:r>
          </a:p>
          <a:p>
            <a:pPr marL="0" indent="0">
              <a:buNone/>
            </a:pPr>
            <a:r>
              <a:rPr lang="sk-SK" dirty="0"/>
              <a:t>Kolíska – dielo bolo predmetom rozboru</a:t>
            </a:r>
          </a:p>
          <a:p>
            <a:pPr marL="0" indent="0">
              <a:buNone/>
            </a:pP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03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24136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sk-SK" dirty="0"/>
              <a:t>Laco Ťažký – prozaik, účastník 2. SV, po roku 1970 nesmel byť literárne a občiansky aktívny (autorove postoje k udalostiam roku 1968), po roku 1989 – rehabilitácia, spracoval tému 2. SV, </a:t>
            </a:r>
          </a:p>
          <a:p>
            <a:pPr marL="0" indent="0" algn="just">
              <a:buNone/>
            </a:pPr>
            <a:r>
              <a:rPr lang="sk-SK" dirty="0"/>
              <a:t>Román – Pivnica plných vlkov – vojnová téma a téma združstevňovania, násilná kolektivizácia, jeden z prvých autorov, ktorý poukázal na bezprávie a násilnosti spáchané počas združstevňovania;</a:t>
            </a:r>
          </a:p>
          <a:p>
            <a:pPr marL="0" indent="0" algn="just">
              <a:buNone/>
            </a:pPr>
            <a:r>
              <a:rPr lang="sk-SK" dirty="0"/>
              <a:t>V. Mináč – účastník SNP, koncentračný tábor, napísal romány o</a:t>
            </a:r>
          </a:p>
          <a:p>
            <a:pPr marL="0" indent="0" algn="just">
              <a:buNone/>
            </a:pPr>
            <a:r>
              <a:rPr lang="sk-SK" dirty="0"/>
              <a:t>                   SNP, časť tvorby poznačená metódou socialistického</a:t>
            </a:r>
          </a:p>
          <a:p>
            <a:pPr marL="0" indent="0" algn="just">
              <a:buNone/>
            </a:pPr>
            <a:r>
              <a:rPr lang="sk-SK"/>
              <a:t>                   realizmu, kniha esejí Dúchanie do pahrieb</a:t>
            </a:r>
            <a:endParaRPr lang="sk-SK" dirty="0"/>
          </a:p>
          <a:p>
            <a:pPr marL="0" indent="0" algn="just">
              <a:buNone/>
            </a:pPr>
            <a:r>
              <a:rPr lang="sk-SK" dirty="0"/>
              <a:t>Mladší autori: D. Dušek – majster poviedky, podľa jeho scenárov natočené filmy Sojky v hlave, Ružové sny</a:t>
            </a:r>
          </a:p>
          <a:p>
            <a:pPr marL="0" indent="0" algn="just">
              <a:buNone/>
            </a:pPr>
            <a:r>
              <a:rPr lang="sk-SK" dirty="0"/>
              <a:t>                           D. Mitana – zb. poviedok – Nočné správy </a:t>
            </a:r>
          </a:p>
          <a:p>
            <a:pPr marL="0" indent="0" algn="just">
              <a:buNone/>
            </a:pPr>
            <a:r>
              <a:rPr lang="sk-SK" dirty="0"/>
              <a:t>                           - lit. kritika ho spopčiatku hodnotila </a:t>
            </a:r>
          </a:p>
          <a:p>
            <a:pPr marL="0" indent="0" algn="just">
              <a:buNone/>
            </a:pPr>
            <a:r>
              <a:rPr lang="sk-SK" dirty="0"/>
              <a:t>                           rozporuplne (novátorstvo formy, </a:t>
            </a:r>
          </a:p>
          <a:p>
            <a:pPr marL="0" indent="0" algn="just">
              <a:buNone/>
            </a:pPr>
            <a:r>
              <a:rPr lang="sk-SK" dirty="0"/>
              <a:t>                           provokatívne témy, sklon k tajomnosti)</a:t>
            </a:r>
          </a:p>
        </p:txBody>
      </p:sp>
    </p:spTree>
    <p:extLst>
      <p:ext uri="{BB962C8B-B14F-4D97-AF65-F5344CB8AC3E}">
        <p14:creationId xmlns:p14="http://schemas.microsoft.com/office/powerpoint/2010/main" val="5013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589240"/>
          </a:xfrm>
        </p:spPr>
        <p:txBody>
          <a:bodyPr>
            <a:noAutofit/>
          </a:bodyPr>
          <a:lstStyle/>
          <a:p>
            <a:r>
              <a:rPr lang="sk-SK" sz="2400" dirty="0"/>
              <a:t>v socialistickom realizme sa uplatňujú témy: budovateľské úspechy, združstevňovanie, spriemyselňovanie;</a:t>
            </a:r>
          </a:p>
          <a:p>
            <a:r>
              <a:rPr lang="sk-SK" sz="2400" dirty="0"/>
              <a:t>v tomto období vyšli ERBOVÉ DIELA SCHEMATIZMU: </a:t>
            </a:r>
          </a:p>
          <a:p>
            <a:pPr marL="0" indent="0">
              <a:buNone/>
            </a:pPr>
            <a:r>
              <a:rPr lang="sk-SK" sz="2400" dirty="0"/>
              <a:t>   (F. Hečko – Drevená dedina...)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r. 1954 </a:t>
            </a:r>
            <a:r>
              <a:rPr lang="sk-SK" sz="2400" dirty="0"/>
              <a:t> - nastalo obdobie ,,odmäku“ v slovenskej litertúre (v súvislosti s odhalením kultu osobnosti)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1955 - 1956 – </a:t>
            </a:r>
            <a:r>
              <a:rPr lang="sk-SK" sz="2400" dirty="0"/>
              <a:t>začala</a:t>
            </a:r>
            <a:r>
              <a:rPr lang="sk-SK" sz="2400" b="1" dirty="0"/>
              <a:t> </a:t>
            </a:r>
            <a:r>
              <a:rPr lang="sk-SK" sz="2400" dirty="0"/>
              <a:t>sa najrozsiahlejšia diskusia o stave našej literatúry, literatúra mala 2 možnosti: zdokonaľovanie socialistického realizmu alebo tvorba alternatívnych umeleckých programov,  až do prelomu desaťročí (60. – 70. roky) prevláda prvá možnosť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(1954 - 1964) – </a:t>
            </a:r>
            <a:r>
              <a:rPr lang="sk-SK" sz="2400" dirty="0"/>
              <a:t>tretia vývojová fáza, objavuje sa tzv. stredná generácia (V. Mináč, P. Karvaš, L. Mňačko), boli vydané kvalitné diela: </a:t>
            </a:r>
          </a:p>
          <a:p>
            <a:pPr marL="0" indent="0">
              <a:buNone/>
            </a:pPr>
            <a:r>
              <a:rPr lang="sk-SK" sz="2400" dirty="0"/>
              <a:t>     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78152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/>
              <a:t>     </a:t>
            </a:r>
            <a:r>
              <a:rPr lang="sk-SK" sz="2400" dirty="0"/>
              <a:t>V. Mináč – trilógia Generácia, R. Jašík – Námestie sv. Alžbety,</a:t>
            </a:r>
          </a:p>
          <a:p>
            <a:pPr marL="0" indent="0">
              <a:buNone/>
            </a:pPr>
            <a:r>
              <a:rPr lang="sk-SK" sz="2400" dirty="0"/>
              <a:t>     L. Mňačko – Oneskorené   reportáže...</a:t>
            </a:r>
          </a:p>
          <a:p>
            <a:r>
              <a:rPr lang="sk-SK" sz="2400" dirty="0"/>
              <a:t> začali vychádzať 3 nové literárne časopisy (Mladá tvorba 1956, Revue slovenskej  literatúry 1965,  Romboid 1966)</a:t>
            </a:r>
          </a:p>
          <a:p>
            <a:r>
              <a:rPr lang="sk-SK" sz="2400" b="1" dirty="0"/>
              <a:t>r. 1968 – </a:t>
            </a:r>
            <a:r>
              <a:rPr lang="sk-SK" sz="2400" dirty="0"/>
              <a:t>augustové</a:t>
            </a:r>
            <a:r>
              <a:rPr lang="sk-SK" sz="2400" b="1" dirty="0"/>
              <a:t> </a:t>
            </a:r>
            <a:r>
              <a:rPr lang="sk-SK" sz="2400" dirty="0"/>
              <a:t>udalosti roku 1968, následná normalizácia a konsolidácia pomerov mali významný dopad aj na literatúru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literatúra</a:t>
            </a:r>
            <a:r>
              <a:rPr lang="sk-SK" sz="2400" dirty="0"/>
              <a:t> sa rozštiepila na 3 prúdy: </a:t>
            </a:r>
            <a:r>
              <a:rPr lang="sk-SK" sz="2400" b="1" dirty="0"/>
              <a:t>oficiálny</a:t>
            </a:r>
            <a:r>
              <a:rPr lang="sk-SK" sz="2400" dirty="0"/>
              <a:t>, </a:t>
            </a:r>
            <a:r>
              <a:rPr lang="sk-SK" sz="2400" b="1" dirty="0"/>
              <a:t>exilový</a:t>
            </a:r>
            <a:r>
              <a:rPr lang="sk-SK" sz="2400" dirty="0"/>
              <a:t>, </a:t>
            </a:r>
            <a:r>
              <a:rPr lang="sk-SK" sz="2400" b="1" dirty="0"/>
              <a:t>samizdatový; 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603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256584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/>
              <a:t>oficiálny prúd </a:t>
            </a:r>
            <a:r>
              <a:rPr lang="sk-SK" sz="2400" dirty="0"/>
              <a:t>– spisovatelia, ktorí využívali metódu socialistického realizmu, podporovali režim a zároveň mali podporu režimu;</a:t>
            </a:r>
          </a:p>
          <a:p>
            <a:r>
              <a:rPr lang="sk-SK" sz="2400" b="1" dirty="0"/>
              <a:t>exilový prúd  </a:t>
            </a:r>
            <a:r>
              <a:rPr lang="sk-SK" sz="2400" dirty="0"/>
              <a:t>- spisovatelia, ktorí emigrovali po r. 1968 –        L. Mňačko, J. Blažková...</a:t>
            </a:r>
          </a:p>
          <a:p>
            <a:r>
              <a:rPr lang="sk-SK" sz="2400" b="1" dirty="0"/>
              <a:t>disidentský prúd (samizdatový) </a:t>
            </a:r>
            <a:r>
              <a:rPr lang="sk-SK" sz="2400" dirty="0"/>
              <a:t>– (disident – odporca oficiálnej mienky) – D. Tatarka...</a:t>
            </a:r>
          </a:p>
          <a:p>
            <a:r>
              <a:rPr lang="sk-SK" sz="2400" dirty="0"/>
              <a:t>próza 70. – 80. rokov – absorboval podnety svetovej literatúry (existencializmus, beat generation, nový román...)</a:t>
            </a:r>
          </a:p>
          <a:p>
            <a:r>
              <a:rPr lang="sk-SK" sz="2400" dirty="0"/>
              <a:t> súčasná téma</a:t>
            </a:r>
          </a:p>
          <a:p>
            <a:r>
              <a:rPr lang="sk-SK" sz="2400" dirty="0"/>
              <a:t>žánre: poviedka, novela, román, </a:t>
            </a:r>
          </a:p>
          <a:p>
            <a:r>
              <a:rPr lang="sk-SK" sz="2400" dirty="0"/>
              <a:t> vznik </a:t>
            </a:r>
            <a:r>
              <a:rPr lang="sk-SK" sz="2400" b="1" dirty="0"/>
              <a:t>SUBŽÁNROV</a:t>
            </a:r>
            <a:r>
              <a:rPr lang="sk-SK" sz="2400" dirty="0"/>
              <a:t> – miešajú sa prvky rôznych žánrov, ťažko </a:t>
            </a:r>
          </a:p>
          <a:p>
            <a:pPr marL="0" indent="0">
              <a:buNone/>
            </a:pPr>
            <a:r>
              <a:rPr lang="sk-SK" sz="2400" dirty="0"/>
              <a:t>     pomenovateľné – experimentovanie!!!</a:t>
            </a:r>
          </a:p>
          <a:p>
            <a:r>
              <a:rPr lang="sk-SK" sz="2400" dirty="0"/>
              <a:t> prozaici sa v období po r. 1989 venovali dovtedy tabuizovaným</a:t>
            </a:r>
          </a:p>
          <a:p>
            <a:pPr marL="0" indent="0">
              <a:buNone/>
            </a:pPr>
            <a:r>
              <a:rPr lang="sk-SK" sz="2400" dirty="0"/>
              <a:t>     témam- okupávia v roku 1968, obdobie po zverejnení Charty 77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2738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96144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472608"/>
          </a:xfrm>
        </p:spPr>
        <p:txBody>
          <a:bodyPr>
            <a:normAutofit/>
          </a:bodyPr>
          <a:lstStyle/>
          <a:p>
            <a:r>
              <a:rPr lang="sk-SK" sz="2400" dirty="0"/>
              <a:t>50. roky, Slovenský štát (1939 - 1945), </a:t>
            </a:r>
          </a:p>
          <a:p>
            <a:r>
              <a:rPr lang="sk-SK" sz="2400" dirty="0"/>
              <a:t>v próze po r. 1989 sa objavuje záujem autorov o určitý región Slovenska – O. Feldeková – Orava, A. Marec – tatranský región, M. Zimková – Zemplín, P. Jaroš – Hybe...</a:t>
            </a:r>
          </a:p>
          <a:p>
            <a:r>
              <a:rPr lang="sk-SK" sz="2400" dirty="0"/>
              <a:t>PLURALIZMUS </a:t>
            </a:r>
          </a:p>
        </p:txBody>
      </p:sp>
    </p:spTree>
    <p:extLst>
      <p:ext uri="{BB962C8B-B14F-4D97-AF65-F5344CB8AC3E}">
        <p14:creationId xmlns:p14="http://schemas.microsoft.com/office/powerpoint/2010/main" val="403302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24136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328592"/>
          </a:xfrm>
        </p:spPr>
        <p:txBody>
          <a:bodyPr/>
          <a:lstStyle/>
          <a:p>
            <a:r>
              <a:rPr lang="sk-SK" b="1" dirty="0"/>
              <a:t>František Hečko</a:t>
            </a:r>
          </a:p>
          <a:p>
            <a:r>
              <a:rPr lang="sk-SK" dirty="0"/>
              <a:t>slovenský spisovateľ, prozaik, rodák z vinohradníckej obce aj z vinohradníckej rodiny, mal aj vinohradnícke vzdelanie;</a:t>
            </a:r>
          </a:p>
          <a:p>
            <a:r>
              <a:rPr lang="sk-SK" dirty="0"/>
              <a:t>začal písaním poézie, potom sa venoval už len výlučne písaniu prózy</a:t>
            </a:r>
          </a:p>
          <a:p>
            <a:r>
              <a:rPr lang="sk-SK" dirty="0"/>
              <a:t>najvýznamnejšie dielo: ČERVENÉ VÍNO (r. 1948)</a:t>
            </a:r>
          </a:p>
          <a:p>
            <a:r>
              <a:rPr lang="sk-SK" dirty="0"/>
              <a:t>miesto a čas deja:  západoslovenská dedina, zač. 20. storočia – 30. roky 20. storočia </a:t>
            </a:r>
          </a:p>
          <a:p>
            <a:r>
              <a:rPr lang="sk-SK" dirty="0"/>
              <a:t>generačný, autobiografický román (silné autobiografické prvky), románová kronika</a:t>
            </a:r>
          </a:p>
          <a:p>
            <a:r>
              <a:rPr lang="sk-SK" dirty="0"/>
              <a:t>3 generácie jednej rodiny – Habdžovci   </a:t>
            </a:r>
          </a:p>
        </p:txBody>
      </p:sp>
    </p:spTree>
    <p:extLst>
      <p:ext uri="{BB962C8B-B14F-4D97-AF65-F5344CB8AC3E}">
        <p14:creationId xmlns:p14="http://schemas.microsoft.com/office/powerpoint/2010/main" val="5744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640960" cy="5472608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/>
              <a:t>1. generácia </a:t>
            </a:r>
            <a:r>
              <a:rPr lang="sk-SK" dirty="0"/>
              <a:t>– Michal Habdža, Verona – jeho žena</a:t>
            </a:r>
          </a:p>
          <a:p>
            <a:pPr marL="0" indent="0">
              <a:buNone/>
            </a:pPr>
            <a:r>
              <a:rPr lang="sk-SK" dirty="0"/>
              <a:t>    patriarchálne založení – lipnú na majetku a prísnych </a:t>
            </a:r>
          </a:p>
          <a:p>
            <a:pPr marL="0" indent="0">
              <a:buNone/>
            </a:pPr>
            <a:r>
              <a:rPr lang="sk-SK" dirty="0"/>
              <a:t>    pravidlách, ich život sa odvíja od vzťahu k pôde a tomu  </a:t>
            </a:r>
          </a:p>
          <a:p>
            <a:pPr marL="0" indent="0">
              <a:buNone/>
            </a:pPr>
            <a:r>
              <a:rPr lang="sk-SK" dirty="0"/>
              <a:t>    sa podriaďujú i vzťahy v rodine</a:t>
            </a:r>
          </a:p>
          <a:p>
            <a:r>
              <a:rPr lang="sk-SK" b="1" dirty="0"/>
              <a:t>2. generácia </a:t>
            </a:r>
            <a:r>
              <a:rPr lang="sk-SK" dirty="0"/>
              <a:t>– ich 4 deti –z nich najmä osudy Urbana, rodina sa rozpadáva, deti sa rozutekali z domu, Urban si zoberie za ženu chudobnú Kristínu, nie pre majetok, ale z lásky, ťažko pracujú, rozhodnú sa oživiť starý vinohrad vo Vlčindole, Urban sa cíti užitočný, slobodný, Kristínin život je naplnený láskou, pre rodinu, deti a lásku k mužovi obetuje celý svoj život; jeho rodičia Kristínu neprijali, lebo bola chudobná a na syna a vnúčatá zanevreli; (sú predobrazom Hečkových rodičov)</a:t>
            </a:r>
          </a:p>
          <a:p>
            <a:r>
              <a:rPr lang="sk-SK" dirty="0"/>
              <a:t>Najvyššou hodnotou v ich živote je láska a práca; </a:t>
            </a:r>
          </a:p>
        </p:txBody>
      </p:sp>
    </p:spTree>
    <p:extLst>
      <p:ext uri="{BB962C8B-B14F-4D97-AF65-F5344CB8AC3E}">
        <p14:creationId xmlns:p14="http://schemas.microsoft.com/office/powerpoint/2010/main" val="27353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8229600" cy="144016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805264"/>
          </a:xfrm>
        </p:spPr>
        <p:txBody>
          <a:bodyPr>
            <a:normAutofit fontScale="92500" lnSpcReduction="20000"/>
          </a:bodyPr>
          <a:lstStyle/>
          <a:p>
            <a:r>
              <a:rPr lang="sk-SK" sz="2400" b="1" dirty="0"/>
              <a:t>3. generácia </a:t>
            </a:r>
            <a:r>
              <a:rPr lang="sk-SK" sz="2400" dirty="0"/>
              <a:t>– deti  Urbana a Kristíny, Magdaléna a najmä Marek (predobraz autora), táto generácia je už generáciou vzdelaných a moderných ľudí, ktorá nadviazala na spôsob života svojich rodičov (Urbana a Kristíny), Marek sa zamiloval do Lucky Bolebruchovej (dcéry úhlavného nepriateľa Urbana pre celoživotnú nenaplnenú lásku ku Kristíne ), odvrátila sa od bohatého otca, Marek naplní svoj život prácou a ona pokračuje v šľapajach Kristíny v láske a obetavosti;</a:t>
            </a:r>
          </a:p>
          <a:p>
            <a:pPr marL="0" indent="0">
              <a:buNone/>
            </a:pPr>
            <a:r>
              <a:rPr lang="sk-SK" sz="2400" dirty="0"/>
              <a:t>    ---------------------------------------------------------------------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téma: </a:t>
            </a:r>
            <a:r>
              <a:rPr lang="sk-SK" sz="2400" dirty="0"/>
              <a:t>dedinská, sociálna (majetkový úpadok Habdžovcov smerom od Michala až po vnuka Mareka, no vzdelanosť a osveta rastie, ťažká práca, bieda, boj dedinského človeka o prežitie, vysťahovalectvo, zánik patriarchálneho spôsobu života, vykorisťovanie, prenikanie sociálno-demokratických, komunistických myšlienok, alkoholizmus, vypuknutie 1. SV)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forma: </a:t>
            </a:r>
            <a:r>
              <a:rPr lang="sk-SK" sz="2400" dirty="0"/>
              <a:t>bohatá dejová línia, mnoho postáv, prechod od prózy naturizmu k próze povojnového obdobia, lyrické opisy, úvahy, využívanie prvkov expresionizmu – postavy sú výrazné, plné vášne, vitality, prvkov naturizmu – boj dobra a zla – rozprávk. </a:t>
            </a:r>
            <a:r>
              <a:rPr lang="sk-SK" sz="2400"/>
              <a:t>motív, ľudový jazyk;</a:t>
            </a:r>
            <a:endParaRPr lang="sk-SK" sz="2400" dirty="0"/>
          </a:p>
          <a:p>
            <a:endParaRPr lang="sk-SK" sz="24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915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47260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/>
              <a:t>Ladislav Mňačko – prozaik, r. 1968 – emigrácia do Rakúska, nesúhlasil so vstupom vojsk Varšavskej zmluvy, po novembri 1989 návrat na Slovensko, zomrel v Bratislave;</a:t>
            </a:r>
          </a:p>
          <a:p>
            <a:pPr algn="just"/>
            <a:r>
              <a:rPr lang="sk-SK" dirty="0"/>
              <a:t>Literárna tvorba – a) do roku 1968</a:t>
            </a:r>
          </a:p>
          <a:p>
            <a:pPr marL="0" indent="0" algn="just">
              <a:buNone/>
            </a:pPr>
            <a:r>
              <a:rPr lang="sk-SK" dirty="0"/>
              <a:t>    r. Smrť sa volá Engelchen – autobiografický román (sám     bol členom</a:t>
            </a:r>
          </a:p>
          <a:p>
            <a:pPr marL="0" indent="0" algn="just">
              <a:buNone/>
            </a:pPr>
            <a:r>
              <a:rPr lang="sk-SK" dirty="0"/>
              <a:t>    partizánskej skupiny), hlavná postava Voloďa   (má autobiografické črty </a:t>
            </a:r>
          </a:p>
          <a:p>
            <a:pPr marL="0" indent="0" algn="just">
              <a:buNone/>
            </a:pPr>
            <a:r>
              <a:rPr lang="sk-SK" dirty="0"/>
              <a:t>    autorom –partizán, bol aj   ranený), v románe sa prelínajú 2 dejové línie –</a:t>
            </a:r>
          </a:p>
          <a:p>
            <a:pPr marL="0" indent="0" algn="just">
              <a:buNone/>
            </a:pPr>
            <a:r>
              <a:rPr lang="sk-SK" dirty="0"/>
              <a:t>    po vojne, Voloďa je ranený a leží v nemocnici, 2. dejová línia –  prechod</a:t>
            </a:r>
          </a:p>
          <a:p>
            <a:pPr marL="0" indent="0" algn="just">
              <a:buNone/>
            </a:pPr>
            <a:r>
              <a:rPr lang="sk-SK" dirty="0"/>
              <a:t>    frontu, Voloďa sa retrospektívne vracia do  povstaleckých dní a spomína na</a:t>
            </a:r>
          </a:p>
          <a:p>
            <a:pPr marL="0" indent="0" algn="just">
              <a:buNone/>
            </a:pPr>
            <a:r>
              <a:rPr lang="sk-SK" dirty="0"/>
              <a:t>    vypálenie obce Ploština (obec na Morave – reálna udalosť). V obci boli </a:t>
            </a:r>
          </a:p>
          <a:p>
            <a:pPr marL="0" indent="0" algn="just">
              <a:buNone/>
            </a:pPr>
            <a:r>
              <a:rPr lang="sk-SK" dirty="0"/>
              <a:t>    partizáni, dedinčania  sa o nich starali, partizáni sa rozhodli dedinu opustiť </a:t>
            </a:r>
          </a:p>
          <a:p>
            <a:pPr marL="0" indent="0" algn="just">
              <a:buNone/>
            </a:pPr>
            <a:r>
              <a:rPr lang="sk-SK" dirty="0"/>
              <a:t>    bez toho, aby zabezpečili stráže. Po niekoľkých hodinách do Ploštiny vtrhlo</a:t>
            </a:r>
          </a:p>
          <a:p>
            <a:pPr marL="0" indent="0" algn="just">
              <a:buNone/>
            </a:pPr>
            <a:r>
              <a:rPr lang="sk-SK" dirty="0"/>
              <a:t>    nemecké komando a obec vypálili – upálili 27 chlapov. Hlavný  hrdina má </a:t>
            </a:r>
          </a:p>
          <a:p>
            <a:pPr marL="0" indent="0" algn="just">
              <a:buNone/>
            </a:pPr>
            <a:r>
              <a:rPr lang="sk-SK" dirty="0"/>
              <a:t>    pocit  viny, pretože si uvedomuje, že túto tragédiu nepriamo spôsobili</a:t>
            </a:r>
          </a:p>
          <a:p>
            <a:pPr marL="0" indent="0" algn="just">
              <a:buNone/>
            </a:pPr>
            <a:r>
              <a:rPr lang="sk-SK" dirty="0"/>
              <a:t>    partizáni. MOTÍV VINY JE ÚSTREDNÝ MOTÍV CELÉHO DIELA.</a:t>
            </a:r>
          </a:p>
          <a:p>
            <a:pPr marL="0" indent="0" algn="just">
              <a:buNone/>
            </a:pPr>
            <a:r>
              <a:rPr lang="sk-SK" dirty="0"/>
              <a:t>    Autor nezdôrazňoval heroický, ani existenciálny rozmer SNP.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16095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334</TotalTime>
  <Words>1865</Words>
  <Application>Microsoft Office PowerPoint</Application>
  <PresentationFormat>Prezentácia na obrazovke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Wingdings 2</vt:lpstr>
      <vt:lpstr>Flow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Blahovský</dc:creator>
  <cp:lastModifiedBy>Patrícia Kurtová</cp:lastModifiedBy>
  <cp:revision>38</cp:revision>
  <dcterms:created xsi:type="dcterms:W3CDTF">2019-03-31T15:42:58Z</dcterms:created>
  <dcterms:modified xsi:type="dcterms:W3CDTF">2020-03-17T12:29:29Z</dcterms:modified>
</cp:coreProperties>
</file>