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7" r:id="rId4"/>
    <p:sldId id="260" r:id="rId5"/>
    <p:sldId id="259" r:id="rId6"/>
    <p:sldId id="261" r:id="rId7"/>
    <p:sldId id="256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avca" initials="S" lastIdx="1" clrIdx="0">
    <p:extLst>
      <p:ext uri="{19B8F6BF-5375-455C-9EA6-DF929625EA0E}">
        <p15:presenceInfo xmlns:p15="http://schemas.microsoft.com/office/powerpoint/2012/main" xmlns="" userId="Sprav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13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15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61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14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61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29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037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66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7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69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54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2CB-EEDA-4C90-A3BE-1368D7645DEA}" type="datetimeFigureOut">
              <a:rPr lang="sk-SK" smtClean="0"/>
              <a:t>13.12.2021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1FDB-3673-46C5-81BA-75F0677F72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36914" y="853831"/>
            <a:ext cx="9339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Kráľovstvo sv. Štefana </a:t>
            </a:r>
            <a:r>
              <a:rPr lang="sk-SK" sz="3600" dirty="0" smtClean="0">
                <a:solidFill>
                  <a:srgbClr val="00B050"/>
                </a:solidFill>
                <a:latin typeface="Monotype Corsiva" panose="03010101010201010101" pitchFamily="66" charset="0"/>
              </a:rPr>
              <a:t>(1000 – 1038)</a:t>
            </a:r>
            <a:endParaRPr lang="sk-SK" sz="3600" dirty="0">
              <a:solidFill>
                <a:srgbClr val="00B05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22" y="2108346"/>
            <a:ext cx="3149725" cy="42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68882" y="261257"/>
            <a:ext cx="7197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dirty="0" smtClean="0">
                <a:solidFill>
                  <a:srgbClr val="00B05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Uhorské kráľovstvo za vlády </a:t>
            </a:r>
            <a:r>
              <a:rPr lang="sk-SK" sz="5000" dirty="0" smtClean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Štefana I.  </a:t>
            </a:r>
            <a:endParaRPr lang="sk-SK" sz="5000" dirty="0">
              <a:solidFill>
                <a:srgbClr val="FF000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18011" y="2063932"/>
            <a:ext cx="1093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hneď na začiatku vlády sa musel vysporiadať s povstaním veľmoža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Kopáňa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ktorý sa ako najstarší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Arpádovec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dožadoval vlády. Štefanovi pomáhali aj slovanskí veľmoži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Hunt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Poznan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Kopáň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bol porazený a na výstrahu rozštvrtený.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55" y="3435720"/>
            <a:ext cx="2276475" cy="30384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884816" y="5477636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smrť veľmoža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Kopáňa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591593" y="5721530"/>
            <a:ext cx="129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5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16183" y="761519"/>
            <a:ext cx="84647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dirty="0" smtClean="0">
                <a:solidFill>
                  <a:srgbClr val="00B050"/>
                </a:solidFill>
                <a:latin typeface="Monotype Corsiva" panose="03010101010201010101" pitchFamily="66" charset="0"/>
              </a:rPr>
              <a:t>1000/1001</a:t>
            </a:r>
            <a:r>
              <a:rPr lang="sk-SK" sz="5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– korunovácia Štefana I. </a:t>
            </a:r>
            <a:endParaRPr lang="sk-SK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70016" y="1831257"/>
            <a:ext cx="915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Podľa tradície bol Štefan korunovaný v Ostrihome buď 25.12. 1000 alebo 1.1. 1001 za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prvého uhorského kráľa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 Uhorsku bude vládnuť dynastia </a:t>
            </a:r>
            <a:r>
              <a:rPr lang="sk-SK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Arpádovcov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roku 1301.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thumb/e/ea/St_Stephen_on_the_throne_-_Initial_from_the_K%C3%A9pes_Kr%C3%B3nika.jpg/800px-St_Stephen_on_the_throne_-_Initial_from_the_K%C3%A9pes_Kr%C3%B3ni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3" y="3132387"/>
            <a:ext cx="2901540" cy="28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nár Štefan I. Svätý (997 - 1038) Uhorsko | Repliky historických mincí  vzacne-mince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8" y="3283940"/>
            <a:ext cx="3178858" cy="31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8112034" y="4221475"/>
            <a:ext cx="2612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korunovácii dal raziť v Bratislave strieborné denáre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690946" y="806658"/>
            <a:ext cx="6753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00B050"/>
                </a:solidFill>
                <a:latin typeface="Monotype Corsiva" panose="03010101010201010101" pitchFamily="66" charset="0"/>
              </a:rPr>
              <a:t>Kristianizácia </a:t>
            </a:r>
            <a:r>
              <a:rPr lang="sk-SK" sz="6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Uhorska</a:t>
            </a:r>
            <a:endParaRPr lang="sk-SK" sz="6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B876C89C-DA87-4F4F-9932-D69257AC243B}"/>
              </a:ext>
            </a:extLst>
          </p:cNvPr>
          <p:cNvSpPr txBox="1">
            <a:spLocks/>
          </p:cNvSpPr>
          <p:nvPr/>
        </p:nvSpPr>
        <p:spPr>
          <a:xfrm>
            <a:off x="2304808" y="2086818"/>
            <a:ext cx="7525775" cy="19724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podporoval šírenie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kresťanstva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Ostrihom sa stalo centrom uhorskej cirkevnej provincie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zakladal a podporoval kláštory, kapituly, prepoštstvá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budoval aj kamenné farské kostoly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482632" y="4323806"/>
            <a:ext cx="960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Napriek tomu, že počas svojej vlády sa neštítil Štefan používať násilie a vraždy, boli v roku 1083 vyhlásení spolu so synom Imrichom za svätých a to za ich podporu kresťanstva. 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2">
            <a:extLst>
              <a:ext uri="{FF2B5EF4-FFF2-40B4-BE49-F238E27FC236}">
                <a16:creationId xmlns:a16="http://schemas.microsoft.com/office/drawing/2014/main" xmlns="" id="{B876C89C-DA87-4F4F-9932-D69257AC243B}"/>
              </a:ext>
            </a:extLst>
          </p:cNvPr>
          <p:cNvSpPr txBox="1">
            <a:spLocks/>
          </p:cNvSpPr>
          <p:nvPr/>
        </p:nvSpPr>
        <p:spPr>
          <a:xfrm>
            <a:off x="1213275" y="2220687"/>
            <a:ext cx="9201605" cy="3069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rozdelil územia na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župy (komitáty)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 čele ktorých stáli župani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prvé sídla komitátov boli niekdajšie veľkomoravské hradiská (Nitra, Bratislava, Starý Tekov, Novohrad, Gemer, Zemplín)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územie Slovenska bolo rozdelených na 9 komitátov</a:t>
            </a:r>
          </a:p>
          <a:p>
            <a:pPr algn="ctr"/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župan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spravoval župu, súdil, vyberal dane a mýtne poplatky, v čase ohrozenia zvolával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komitátne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vojsko a velil mu, ako odmenu si mohol ponechať 1/3 z vybraných poplatkov a súdnych pokút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662766" y="940525"/>
            <a:ext cx="8752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dirty="0" err="1" smtClean="0">
                <a:solidFill>
                  <a:srgbClr val="00B050"/>
                </a:solidFill>
                <a:latin typeface="Monotype Corsiva" panose="03010101010201010101" pitchFamily="66" charset="0"/>
              </a:rPr>
              <a:t>Územno</a:t>
            </a:r>
            <a:r>
              <a:rPr lang="sk-SK" sz="5000" dirty="0" smtClean="0">
                <a:latin typeface="Monotype Corsiva" panose="03010101010201010101" pitchFamily="66" charset="0"/>
              </a:rPr>
              <a:t> – </a:t>
            </a:r>
            <a:r>
              <a:rPr lang="sk-SK" sz="5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správne členenie Uhorska</a:t>
            </a:r>
            <a:endParaRPr lang="sk-SK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86446" y="640080"/>
            <a:ext cx="6910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Veľká Morava 894 - 907</a:t>
            </a:r>
            <a:endParaRPr lang="sk-SK" sz="6000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5799" y="1776549"/>
            <a:ext cx="10711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Svätoplukovej smrti a rozdelení moci medzi 3 jeho synov vládol ako panovník na V.M. Mojmír II., Svätopluk II. bol nitrianskym kniežaťom. Medzi bratmi sa rozpútal bratovražedný boj do ktorého sa zapojili aj Bavori a Maďari a V.M. postupne prichádzala o územia. Mojmírovi II. sa ešte spočiatku darilo odrážať útoky na V.M., ale po roku 906 už o ňom nie sú žiadne relevantné správy a preto sa predpokladá, že zahynul pri obrane vlasti. O definitívnom konci Veľkej Moravy sa zvykne hovoriť v súvislosti s bitkou pri Bratislave v júli 907.       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56921" y="579511"/>
            <a:ext cx="80810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6000" b="0" i="1" dirty="0" err="1" smtClean="0">
                <a:solidFill>
                  <a:srgbClr val="FF0000"/>
                </a:solidFill>
                <a:effectLst/>
                <a:latin typeface="Monotype Corsiva" panose="03010101010201010101" pitchFamily="66" charset="0"/>
              </a:rPr>
              <a:t>Honfoglalás</a:t>
            </a:r>
            <a:r>
              <a:rPr lang="sk-SK" sz="6000" b="0" i="0" dirty="0" smtClean="0">
                <a:solidFill>
                  <a:srgbClr val="FF0000"/>
                </a:solidFill>
                <a:effectLst/>
                <a:latin typeface="Monotype Corsiva" panose="03010101010201010101" pitchFamily="66" charset="0"/>
              </a:rPr>
              <a:t> - </a:t>
            </a:r>
            <a:r>
              <a:rPr lang="sk-SK" sz="6000" b="0" i="0" dirty="0" smtClean="0">
                <a:solidFill>
                  <a:srgbClr val="00B050"/>
                </a:solidFill>
                <a:effectLst/>
                <a:latin typeface="Monotype Corsiva" panose="03010101010201010101" pitchFamily="66" charset="0"/>
              </a:rPr>
              <a:t>Zaujatie vlasti</a:t>
            </a:r>
            <a:endParaRPr lang="sk-SK" sz="6000" dirty="0">
              <a:solidFill>
                <a:srgbClr val="00B05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0" y="1958340"/>
            <a:ext cx="5598400" cy="371094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7539444" y="1835023"/>
            <a:ext cx="36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Usadenie sa starých Maďarov v Karpatskej kotline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709951" y="2604464"/>
            <a:ext cx="52643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Kočovné kmene boli usadené v pravlasti nazývanej aj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Etelkö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 brehoch Čierneho mora odkiaľ boli vyhnaní pod vplyvom kmeňa 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Pečenehov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Podľa tradície sa za dátum príchodu Maďarov udáva rok 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896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73238" y="4389568"/>
            <a:ext cx="4937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Podľa byzantského cisára Konštantína 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Porfyrogeneta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pozostávali maďarské kmene zo 7 kmeňových zväzov: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Nyék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Megyer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Kürt-Gyarmat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Tarján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Jenö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Kéri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Keszi</a:t>
            </a:r>
            <a:r>
              <a:rPr lang="sk-SK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+ 3 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chazarské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kmene.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50869" y="697563"/>
            <a:ext cx="7981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i="1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Bitka pri Bratislave </a:t>
            </a:r>
            <a:r>
              <a:rPr lang="sk-SK" sz="4000" i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(4.7. 907)</a:t>
            </a:r>
            <a:r>
              <a:rPr lang="sk-SK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endParaRPr lang="sk-SK" sz="4000" b="1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108266" y="1974971"/>
            <a:ext cx="440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hlavných úlohách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91886" y="2944602"/>
            <a:ext cx="5394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b="1" dirty="0" smtClean="0">
                <a:latin typeface="Monotype Corsiva" panose="03010101010201010101" pitchFamily="66" charset="0"/>
              </a:rPr>
              <a:t>Bavorské vojsko: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Hlavný veliteľ </a:t>
            </a:r>
            <a:r>
              <a:rPr lang="sk-SK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Ľudovít Dieťa 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Bavorský vojvoda </a:t>
            </a:r>
            <a:r>
              <a:rPr lang="sk-SK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Luitpold</a:t>
            </a:r>
            <a:r>
              <a:rPr lang="sk-SK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Salzburský arcibiskup </a:t>
            </a:r>
            <a:r>
              <a:rPr lang="sk-SK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Teotmar</a:t>
            </a:r>
            <a:r>
              <a:rPr lang="sk-SK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 </a:t>
            </a:r>
            <a:r>
              <a:rPr lang="sk-SK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Sieghard</a:t>
            </a:r>
            <a:r>
              <a:rPr lang="sk-SK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  <a:r>
              <a:rPr lang="sk-SK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68343" y="2944602"/>
            <a:ext cx="384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b="1" dirty="0" smtClean="0">
                <a:latin typeface="Monotype Corsiva" panose="03010101010201010101" pitchFamily="66" charset="0"/>
              </a:rPr>
              <a:t>Maďarské vojsko: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Hlavný veliteľ: 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Arpád</a:t>
            </a:r>
            <a:r>
              <a:rPr lang="sk-SK" sz="3000" b="1" dirty="0" smtClean="0">
                <a:latin typeface="Monotype Corsiva" panose="03010101010201010101" pitchFamily="66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Vojvoda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Dursak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(?)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Vojvoda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Bugota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(?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Tarhoš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Kál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</a:p>
          <a:p>
            <a:pPr algn="ctr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79268" y="1512051"/>
            <a:ext cx="110903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Len čo Maďari zbadali, že po toľkých prípravách sa na nich chystá útok, nelenili a neoddávali sa nečinnosti. Najprv si pripravili všetko potrebné, zbrane, chlapov, kone a potom odhodlaní bojovať už nie pre slávu, lež pre záchranu, tvrdo sa stavali na odpor. Medzitým rozkázali niekoľkým jazdcom vyprovokovať ostatné bavorské oddiely. Obidvaja králi s nespočetnou jazdou mali, vďaka ktorej mali vtedy najväčšiu prevahu, vytiahli proti vojsku biskupov, s veľkou presilou zaútočili, akoby rýchlymi  koňmi chceli preraziť šík, spustili veľmi hustý dážď striel, Bavorov zasypali šípmi, ktoré vrhali zo svíbových lukov a opäť ustúpili. Boli rýchlejší ako naše vojsko, vystrojené ťažkou výzbrojou. Keď boli naši presvedčení, že sa vzdialili, prišli znova a takou istou rýchlosťou prenasledovali našich a vzápätí sa dávali na útek. Zatiaľ čo si myslel, že si zvíťazil, bol si v najväčšom nebezpečenstve. Maďari zďaleka šípmi zasahovali nepriateľov. Vtedy totiž ešte nevedeli útočiť v otvorenom boji, útokom pechoty, šíkom, bojovať mečom chlap proti chlapovi, obsadzovať hrady, obliehať tvrdze, dobýjať pevnosti, zvyčajne však bojovali raz ústupom, raz náporom a nástrahami.” </a:t>
            </a:r>
            <a:endParaRPr lang="sk-SK" sz="2300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3233055" y="650277"/>
            <a:ext cx="5982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Bojová taktika Maďarov</a:t>
            </a:r>
            <a:endParaRPr lang="sk-SK" sz="5000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2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49086" y="1694932"/>
            <a:ext cx="110119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“Keď sa teda silným útokom prihnali, popchnúc koňa, znova im boli v pätách a dvojakým spôsobom vrhali oštepy, hádzali kopije, útočili sprava, zľava, spredu a zozadu a našich vysilili; potom sa zo všetkých strán privalili, zo všetkých strán napadli unavených Bavorov, premohli, porazili a pobili v piaty deň pred augustovými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idami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V noci potajomky preplávali Dunaj a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Liutpolda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Ľudovítovho vyslanca a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Eysengrina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stolníka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všetkými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sbormi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 pätnástimi veľmožmi v tábore zavraždili. Na druhý deň potom, čiže v tretí deň pred augustovými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idami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tých, ktorí boli pri lodiach strachom vydesených, ľahko a bez námahy podobne porazili. Tri dni sa neprestajne bojovalo za nepriaznivého počasia. Väčšina bavorskej šľachty zahynula, ľud bez rozdielu bol v nesčíselnom počte pobitý. </a:t>
            </a:r>
            <a:r>
              <a:rPr lang="sk-SK" sz="2400" b="0" i="1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Liutpold</a:t>
            </a:r>
            <a:r>
              <a:rPr lang="sk-SK" sz="2400" b="0" i="1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vojvodca východného Bavorska, zakladateľ rodu bavorských kráľovičov a veliteľov [cisárskej] telesnej stráže na Rýne, bol zabitý s devätnástimi bavorskými kniežatami.”</a:t>
            </a:r>
            <a:endParaRPr lang="sk-SK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769325" y="679269"/>
            <a:ext cx="802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Popis bitky pri Bratislave</a:t>
            </a:r>
            <a:endParaRPr lang="sk-SK" sz="6000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3" y="770711"/>
            <a:ext cx="6829399" cy="4075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lokTextu 4"/>
          <p:cNvSpPr txBox="1"/>
          <p:nvPr/>
        </p:nvSpPr>
        <p:spPr>
          <a:xfrm>
            <a:off x="1082977" y="5107577"/>
            <a:ext cx="515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Výboje Maďarov do roku 955</a:t>
            </a:r>
            <a:endParaRPr lang="sk-SK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289076" y="1565469"/>
            <a:ext cx="459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Maďari po obsadení Panónie pokračovali vo výbojoch a na svojich výpravách sa dostali až do Španielska. </a:t>
            </a:r>
            <a:r>
              <a:rPr lang="sk-S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Definitívny koniec ich výbojom znamenala bitka na rieke </a:t>
            </a:r>
            <a:r>
              <a:rPr lang="sk-SK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Lech</a:t>
            </a:r>
            <a:r>
              <a:rPr lang="sk-S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roku 955, kde ich porazil </a:t>
            </a:r>
            <a:r>
              <a:rPr lang="sk-SK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východofranský</a:t>
            </a:r>
            <a:r>
              <a:rPr lang="sk-S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kráľ Oto I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Podľa tradície sa zachránilo len 7 maďarských bojovníkov, aby mohli podať správu o porážke. Po roku 955 sa Maďari definitívne usádzajú a vedú usadlý spôsob života. 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3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651067" y="365649"/>
            <a:ext cx="50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Prví</a:t>
            </a:r>
            <a:r>
              <a:rPr lang="sk-SK" sz="5400" dirty="0" smtClean="0">
                <a:solidFill>
                  <a:srgbClr val="00B050"/>
                </a:solidFill>
                <a:latin typeface="Monotype Corsiva" panose="03010101010201010101" pitchFamily="66" charset="0"/>
              </a:rPr>
              <a:t> ARPÁDOVCI</a:t>
            </a:r>
            <a:endParaRPr lang="sk-SK" sz="5400" dirty="0">
              <a:solidFill>
                <a:srgbClr val="00B05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676502" y="1410456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ARPÁD</a:t>
            </a:r>
            <a:endParaRPr lang="sk-SK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014062" y="2347181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ZSOLT</a:t>
            </a:r>
            <a:endParaRPr lang="sk-SK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301931" y="2403730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TARHOŠ</a:t>
            </a:r>
            <a:endParaRPr lang="sk-SK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8014061" y="3405383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TAKŠOŇ</a:t>
            </a:r>
            <a:endParaRPr lang="sk-SK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157753" y="4675401"/>
            <a:ext cx="239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knieža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MICHAL</a:t>
            </a:r>
            <a:endParaRPr lang="sk-SK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016724" y="6148805"/>
            <a:ext cx="462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uhorský kráľ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ŠTEFAN I.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(1000-1038) 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Zalomená spojnica 11"/>
          <p:cNvCxnSpPr/>
          <p:nvPr/>
        </p:nvCxnSpPr>
        <p:spPr>
          <a:xfrm rot="5400000" flipH="1" flipV="1">
            <a:off x="5612702" y="-948146"/>
            <a:ext cx="56549" cy="6712131"/>
          </a:xfrm>
          <a:prstGeom prst="bentConnector3">
            <a:avLst>
              <a:gd name="adj1" fmla="val 5042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ovná spojnica 18"/>
          <p:cNvCxnSpPr>
            <a:endCxn id="4" idx="2"/>
          </p:cNvCxnSpPr>
          <p:nvPr/>
        </p:nvCxnSpPr>
        <p:spPr>
          <a:xfrm flipV="1">
            <a:off x="5773782" y="1872121"/>
            <a:ext cx="0" cy="27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7" idx="0"/>
            <a:endCxn id="5" idx="2"/>
          </p:cNvCxnSpPr>
          <p:nvPr/>
        </p:nvCxnSpPr>
        <p:spPr>
          <a:xfrm flipV="1">
            <a:off x="9104810" y="2808846"/>
            <a:ext cx="1" cy="596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Zalomená spojnica 28"/>
          <p:cNvCxnSpPr/>
          <p:nvPr/>
        </p:nvCxnSpPr>
        <p:spPr>
          <a:xfrm rot="5400000" flipH="1" flipV="1">
            <a:off x="6124329" y="1107519"/>
            <a:ext cx="56549" cy="6712131"/>
          </a:xfrm>
          <a:prstGeom prst="bentConnector3">
            <a:avLst>
              <a:gd name="adj1" fmla="val 5042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 flipV="1">
            <a:off x="8997042" y="3867048"/>
            <a:ext cx="0" cy="339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BlokTextu 34"/>
          <p:cNvSpPr txBox="1"/>
          <p:nvPr/>
        </p:nvSpPr>
        <p:spPr>
          <a:xfrm>
            <a:off x="1878874" y="4827801"/>
            <a:ext cx="239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uhorské veľkoknieža </a:t>
            </a:r>
            <a:r>
              <a:rPr lang="sk-SK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GEJZA</a:t>
            </a:r>
            <a:endParaRPr lang="sk-SK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Rovná spojnica 38"/>
          <p:cNvCxnSpPr>
            <a:endCxn id="35" idx="2"/>
          </p:cNvCxnSpPr>
          <p:nvPr/>
        </p:nvCxnSpPr>
        <p:spPr>
          <a:xfrm flipV="1">
            <a:off x="3071947" y="5597242"/>
            <a:ext cx="5444" cy="50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78777" y="378823"/>
            <a:ext cx="5865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00B050"/>
                </a:solidFill>
                <a:latin typeface="Monotype Corsiva" panose="03010101010201010101" pitchFamily="66" charset="0"/>
              </a:rPr>
              <a:t>Gejzovo</a:t>
            </a:r>
            <a:r>
              <a:rPr lang="sk-SK" sz="6000" dirty="0" smtClean="0">
                <a:latin typeface="Monotype Corsiva" panose="03010101010201010101" pitchFamily="66" charset="0"/>
              </a:rPr>
              <a:t> </a:t>
            </a:r>
            <a:r>
              <a:rPr lang="sk-SK" sz="6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kniežatstvo</a:t>
            </a:r>
            <a:endParaRPr lang="sk-SK" sz="6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74321" y="1615725"/>
            <a:ext cx="723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Gejzovho panovania ustali koristnícke výpravy.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svojho brata Michala vyhnal z Nitry a nahradil ho synom Štefanom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svoje sídlo si zvolil mesto Ostrihom.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prijal kresťanstvo aj spolu so synom Vajkom, ktorý prijal meno </a:t>
            </a: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Štefan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20485" y="4044855"/>
            <a:ext cx="689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počiatkoch usádzania sa Maďarov im pomáhali Slovania, ktorí ich naučili usadlému spôsobu života a poľnohospodárstvu. O prepojení oboch kultúr svedčí aj preberanie niektorých slov do maďarčiny: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napr. oblok-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ablak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slama-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szalma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kováč-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kovácz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sluha-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szolga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kráľ-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király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</p:txBody>
      </p:sp>
      <p:pic>
        <p:nvPicPr>
          <p:cNvPr id="2050" name="Picture 2" descr="Gejza (knieža)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64" y="2415290"/>
            <a:ext cx="3084574" cy="30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114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1023</Words>
  <Application>Microsoft Office PowerPoint</Application>
  <PresentationFormat>Vlastná</PresentationFormat>
  <Paragraphs>57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Raduz</cp:lastModifiedBy>
  <cp:revision>20</cp:revision>
  <dcterms:created xsi:type="dcterms:W3CDTF">2021-11-04T19:13:10Z</dcterms:created>
  <dcterms:modified xsi:type="dcterms:W3CDTF">2021-12-13T17:25:17Z</dcterms:modified>
</cp:coreProperties>
</file>